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71665" y="6488429"/>
            <a:ext cx="5267325" cy="483234"/>
          </a:xfrm>
          <a:custGeom>
            <a:avLst/>
            <a:gdLst/>
            <a:ahLst/>
            <a:cxnLst/>
            <a:rect l="l" t="t" r="r" b="b"/>
            <a:pathLst>
              <a:path w="5267325" h="483234">
                <a:moveTo>
                  <a:pt x="5186426" y="0"/>
                </a:moveTo>
                <a:lnTo>
                  <a:pt x="80517" y="0"/>
                </a:lnTo>
                <a:lnTo>
                  <a:pt x="49184" y="6330"/>
                </a:lnTo>
                <a:lnTo>
                  <a:pt x="23590" y="23590"/>
                </a:lnTo>
                <a:lnTo>
                  <a:pt x="6330" y="49184"/>
                </a:lnTo>
                <a:lnTo>
                  <a:pt x="0" y="80518"/>
                </a:lnTo>
                <a:lnTo>
                  <a:pt x="0" y="402590"/>
                </a:lnTo>
                <a:lnTo>
                  <a:pt x="6330" y="433923"/>
                </a:lnTo>
                <a:lnTo>
                  <a:pt x="23590" y="459517"/>
                </a:lnTo>
                <a:lnTo>
                  <a:pt x="49184" y="476777"/>
                </a:lnTo>
                <a:lnTo>
                  <a:pt x="80517" y="483108"/>
                </a:lnTo>
                <a:lnTo>
                  <a:pt x="5186426" y="483108"/>
                </a:lnTo>
                <a:lnTo>
                  <a:pt x="5217759" y="476777"/>
                </a:lnTo>
                <a:lnTo>
                  <a:pt x="5243353" y="459517"/>
                </a:lnTo>
                <a:lnTo>
                  <a:pt x="5260613" y="433923"/>
                </a:lnTo>
                <a:lnTo>
                  <a:pt x="5266944" y="402590"/>
                </a:lnTo>
                <a:lnTo>
                  <a:pt x="5266944" y="80518"/>
                </a:lnTo>
                <a:lnTo>
                  <a:pt x="5260613" y="49184"/>
                </a:lnTo>
                <a:lnTo>
                  <a:pt x="5243353" y="23590"/>
                </a:lnTo>
                <a:lnTo>
                  <a:pt x="5217759" y="6330"/>
                </a:lnTo>
                <a:lnTo>
                  <a:pt x="5186426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471665" y="6488429"/>
            <a:ext cx="5267325" cy="483234"/>
          </a:xfrm>
          <a:custGeom>
            <a:avLst/>
            <a:gdLst/>
            <a:ahLst/>
            <a:cxnLst/>
            <a:rect l="l" t="t" r="r" b="b"/>
            <a:pathLst>
              <a:path w="5267325" h="483234">
                <a:moveTo>
                  <a:pt x="0" y="80518"/>
                </a:moveTo>
                <a:lnTo>
                  <a:pt x="6330" y="49184"/>
                </a:lnTo>
                <a:lnTo>
                  <a:pt x="23590" y="23590"/>
                </a:lnTo>
                <a:lnTo>
                  <a:pt x="49184" y="6330"/>
                </a:lnTo>
                <a:lnTo>
                  <a:pt x="80517" y="0"/>
                </a:lnTo>
                <a:lnTo>
                  <a:pt x="5186426" y="0"/>
                </a:lnTo>
                <a:lnTo>
                  <a:pt x="5217759" y="6330"/>
                </a:lnTo>
                <a:lnTo>
                  <a:pt x="5243353" y="23590"/>
                </a:lnTo>
                <a:lnTo>
                  <a:pt x="5260613" y="49184"/>
                </a:lnTo>
                <a:lnTo>
                  <a:pt x="5266944" y="80518"/>
                </a:lnTo>
                <a:lnTo>
                  <a:pt x="5266944" y="402590"/>
                </a:lnTo>
                <a:lnTo>
                  <a:pt x="5260613" y="433923"/>
                </a:lnTo>
                <a:lnTo>
                  <a:pt x="5243353" y="459517"/>
                </a:lnTo>
                <a:lnTo>
                  <a:pt x="5217759" y="476777"/>
                </a:lnTo>
                <a:lnTo>
                  <a:pt x="5186426" y="483108"/>
                </a:lnTo>
                <a:lnTo>
                  <a:pt x="80517" y="483108"/>
                </a:lnTo>
                <a:lnTo>
                  <a:pt x="49184" y="476777"/>
                </a:lnTo>
                <a:lnTo>
                  <a:pt x="23590" y="459517"/>
                </a:lnTo>
                <a:lnTo>
                  <a:pt x="6330" y="433923"/>
                </a:lnTo>
                <a:lnTo>
                  <a:pt x="0" y="402590"/>
                </a:lnTo>
                <a:lnTo>
                  <a:pt x="0" y="80518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689609" y="2056638"/>
            <a:ext cx="5267325" cy="485140"/>
          </a:xfrm>
          <a:custGeom>
            <a:avLst/>
            <a:gdLst/>
            <a:ahLst/>
            <a:cxnLst/>
            <a:rect l="l" t="t" r="r" b="b"/>
            <a:pathLst>
              <a:path w="5267325" h="485139">
                <a:moveTo>
                  <a:pt x="5186172" y="0"/>
                </a:moveTo>
                <a:lnTo>
                  <a:pt x="80772" y="0"/>
                </a:lnTo>
                <a:lnTo>
                  <a:pt x="49329" y="6351"/>
                </a:lnTo>
                <a:lnTo>
                  <a:pt x="23655" y="23669"/>
                </a:lnTo>
                <a:lnTo>
                  <a:pt x="6346" y="49345"/>
                </a:lnTo>
                <a:lnTo>
                  <a:pt x="0" y="80771"/>
                </a:lnTo>
                <a:lnTo>
                  <a:pt x="0" y="403859"/>
                </a:lnTo>
                <a:lnTo>
                  <a:pt x="6346" y="435286"/>
                </a:lnTo>
                <a:lnTo>
                  <a:pt x="23655" y="460962"/>
                </a:lnTo>
                <a:lnTo>
                  <a:pt x="49329" y="478280"/>
                </a:lnTo>
                <a:lnTo>
                  <a:pt x="80772" y="484631"/>
                </a:lnTo>
                <a:lnTo>
                  <a:pt x="5186172" y="484631"/>
                </a:lnTo>
                <a:lnTo>
                  <a:pt x="5217598" y="478280"/>
                </a:lnTo>
                <a:lnTo>
                  <a:pt x="5243274" y="460962"/>
                </a:lnTo>
                <a:lnTo>
                  <a:pt x="5260592" y="435286"/>
                </a:lnTo>
                <a:lnTo>
                  <a:pt x="5266944" y="403859"/>
                </a:lnTo>
                <a:lnTo>
                  <a:pt x="5266944" y="80771"/>
                </a:lnTo>
                <a:lnTo>
                  <a:pt x="5260592" y="49345"/>
                </a:lnTo>
                <a:lnTo>
                  <a:pt x="5243274" y="23669"/>
                </a:lnTo>
                <a:lnTo>
                  <a:pt x="5217598" y="6351"/>
                </a:lnTo>
                <a:lnTo>
                  <a:pt x="5186172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689609" y="2056638"/>
            <a:ext cx="5267325" cy="485140"/>
          </a:xfrm>
          <a:custGeom>
            <a:avLst/>
            <a:gdLst/>
            <a:ahLst/>
            <a:cxnLst/>
            <a:rect l="l" t="t" r="r" b="b"/>
            <a:pathLst>
              <a:path w="5267325" h="485139">
                <a:moveTo>
                  <a:pt x="0" y="80771"/>
                </a:moveTo>
                <a:lnTo>
                  <a:pt x="6346" y="49345"/>
                </a:lnTo>
                <a:lnTo>
                  <a:pt x="23655" y="23669"/>
                </a:lnTo>
                <a:lnTo>
                  <a:pt x="49329" y="6351"/>
                </a:lnTo>
                <a:lnTo>
                  <a:pt x="80772" y="0"/>
                </a:lnTo>
                <a:lnTo>
                  <a:pt x="5186172" y="0"/>
                </a:lnTo>
                <a:lnTo>
                  <a:pt x="5217598" y="6351"/>
                </a:lnTo>
                <a:lnTo>
                  <a:pt x="5243274" y="23669"/>
                </a:lnTo>
                <a:lnTo>
                  <a:pt x="5260592" y="49345"/>
                </a:lnTo>
                <a:lnTo>
                  <a:pt x="5266944" y="80771"/>
                </a:lnTo>
                <a:lnTo>
                  <a:pt x="5266944" y="403859"/>
                </a:lnTo>
                <a:lnTo>
                  <a:pt x="5260592" y="435286"/>
                </a:lnTo>
                <a:lnTo>
                  <a:pt x="5243274" y="460962"/>
                </a:lnTo>
                <a:lnTo>
                  <a:pt x="5217598" y="478280"/>
                </a:lnTo>
                <a:lnTo>
                  <a:pt x="5186172" y="484631"/>
                </a:lnTo>
                <a:lnTo>
                  <a:pt x="80772" y="484631"/>
                </a:lnTo>
                <a:lnTo>
                  <a:pt x="49329" y="478280"/>
                </a:lnTo>
                <a:lnTo>
                  <a:pt x="23655" y="460962"/>
                </a:lnTo>
                <a:lnTo>
                  <a:pt x="6346" y="435286"/>
                </a:lnTo>
                <a:lnTo>
                  <a:pt x="0" y="403859"/>
                </a:lnTo>
                <a:lnTo>
                  <a:pt x="0" y="80771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0" y="801623"/>
            <a:ext cx="16497300" cy="1004569"/>
          </a:xfrm>
          <a:custGeom>
            <a:avLst/>
            <a:gdLst/>
            <a:ahLst/>
            <a:cxnLst/>
            <a:rect l="l" t="t" r="r" b="b"/>
            <a:pathLst>
              <a:path w="16497300" h="1004569">
                <a:moveTo>
                  <a:pt x="0" y="1004316"/>
                </a:moveTo>
                <a:lnTo>
                  <a:pt x="16497300" y="1004316"/>
                </a:lnTo>
                <a:lnTo>
                  <a:pt x="16497300" y="0"/>
                </a:lnTo>
                <a:lnTo>
                  <a:pt x="0" y="0"/>
                </a:lnTo>
                <a:lnTo>
                  <a:pt x="0" y="1004316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819" y="881634"/>
            <a:ext cx="1469136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Complicações</a:t>
            </a:r>
            <a:r>
              <a:rPr dirty="0" spc="20"/>
              <a:t> </a:t>
            </a:r>
            <a:r>
              <a:rPr dirty="0" spc="-10"/>
              <a:t>clínico-cirúrgicas</a:t>
            </a:r>
            <a:r>
              <a:rPr dirty="0" spc="30"/>
              <a:t> </a:t>
            </a:r>
            <a:r>
              <a:rPr dirty="0" spc="-10"/>
              <a:t>em</a:t>
            </a:r>
            <a:r>
              <a:rPr dirty="0" spc="5"/>
              <a:t> </a:t>
            </a:r>
            <a:r>
              <a:rPr dirty="0" spc="-10"/>
              <a:t>pacientes</a:t>
            </a:r>
            <a:r>
              <a:rPr dirty="0" spc="35"/>
              <a:t> </a:t>
            </a:r>
            <a:r>
              <a:rPr dirty="0" spc="-10"/>
              <a:t>com</a:t>
            </a:r>
            <a:r>
              <a:rPr dirty="0"/>
              <a:t> </a:t>
            </a:r>
            <a:r>
              <a:rPr dirty="0" spc="-10"/>
              <a:t>tumores</a:t>
            </a:r>
            <a:r>
              <a:rPr dirty="0" spc="10"/>
              <a:t> </a:t>
            </a:r>
            <a:r>
              <a:rPr dirty="0" spc="-5"/>
              <a:t>ósseos</a:t>
            </a:r>
            <a:r>
              <a:rPr dirty="0"/>
              <a:t> </a:t>
            </a:r>
            <a:r>
              <a:rPr dirty="0" spc="-5"/>
              <a:t>submetidos</a:t>
            </a:r>
            <a:r>
              <a:rPr dirty="0" spc="10"/>
              <a:t> </a:t>
            </a:r>
            <a:r>
              <a:rPr dirty="0" spc="-5"/>
              <a:t>a</a:t>
            </a:r>
            <a:r>
              <a:rPr dirty="0" spc="15"/>
              <a:t> </a:t>
            </a:r>
            <a:r>
              <a:rPr dirty="0" spc="-10"/>
              <a:t>ressecção</a:t>
            </a:r>
            <a:r>
              <a:rPr dirty="0" spc="15"/>
              <a:t> </a:t>
            </a:r>
            <a:r>
              <a:rPr dirty="0" spc="-10"/>
              <a:t>cirúrgica.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5204947" y="88379"/>
            <a:ext cx="3083560" cy="1717675"/>
            <a:chOff x="15204947" y="88379"/>
            <a:chExt cx="3083560" cy="1717675"/>
          </a:xfrm>
        </p:grpSpPr>
        <p:sp>
          <p:nvSpPr>
            <p:cNvPr id="4" name="object 4"/>
            <p:cNvSpPr/>
            <p:nvPr/>
          </p:nvSpPr>
          <p:spPr>
            <a:xfrm>
              <a:off x="16962119" y="801623"/>
              <a:ext cx="1325880" cy="1004569"/>
            </a:xfrm>
            <a:custGeom>
              <a:avLst/>
              <a:gdLst/>
              <a:ahLst/>
              <a:cxnLst/>
              <a:rect l="l" t="t" r="r" b="b"/>
              <a:pathLst>
                <a:path w="1325880" h="1004569">
                  <a:moveTo>
                    <a:pt x="1325880" y="0"/>
                  </a:moveTo>
                  <a:lnTo>
                    <a:pt x="0" y="0"/>
                  </a:lnTo>
                  <a:lnTo>
                    <a:pt x="0" y="1004316"/>
                  </a:lnTo>
                  <a:lnTo>
                    <a:pt x="1325880" y="1004316"/>
                  </a:lnTo>
                  <a:lnTo>
                    <a:pt x="1325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6497299" y="801623"/>
              <a:ext cx="464820" cy="1004569"/>
            </a:xfrm>
            <a:custGeom>
              <a:avLst/>
              <a:gdLst/>
              <a:ahLst/>
              <a:cxnLst/>
              <a:rect l="l" t="t" r="r" b="b"/>
              <a:pathLst>
                <a:path w="464819" h="1004569">
                  <a:moveTo>
                    <a:pt x="464819" y="0"/>
                  </a:moveTo>
                  <a:lnTo>
                    <a:pt x="0" y="0"/>
                  </a:lnTo>
                  <a:lnTo>
                    <a:pt x="0" y="1004316"/>
                  </a:lnTo>
                  <a:lnTo>
                    <a:pt x="464819" y="1004316"/>
                  </a:lnTo>
                  <a:lnTo>
                    <a:pt x="464819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5227807" y="112775"/>
              <a:ext cx="3004185" cy="615950"/>
            </a:xfrm>
            <a:custGeom>
              <a:avLst/>
              <a:gdLst/>
              <a:ahLst/>
              <a:cxnLst/>
              <a:rect l="l" t="t" r="r" b="b"/>
              <a:pathLst>
                <a:path w="3004184" h="615950">
                  <a:moveTo>
                    <a:pt x="3003804" y="0"/>
                  </a:moveTo>
                  <a:lnTo>
                    <a:pt x="0" y="0"/>
                  </a:lnTo>
                  <a:lnTo>
                    <a:pt x="0" y="615696"/>
                  </a:lnTo>
                  <a:lnTo>
                    <a:pt x="3003804" y="615696"/>
                  </a:lnTo>
                  <a:lnTo>
                    <a:pt x="3003804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04947" y="88379"/>
              <a:ext cx="3083049" cy="48083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373855" y="347459"/>
              <a:ext cx="726186" cy="480834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701446" y="2716530"/>
            <a:ext cx="5281295" cy="4507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cirurgia</a:t>
            </a:r>
            <a:r>
              <a:rPr dirty="0" sz="1400" spc="-5">
                <a:latin typeface="Times New Roman"/>
                <a:cs typeface="Times New Roman"/>
              </a:rPr>
              <a:t> preservadora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dos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membros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(CPM)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sofreu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inúmeras 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modificações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partir </a:t>
            </a:r>
            <a:r>
              <a:rPr dirty="0" sz="1400">
                <a:latin typeface="Times New Roman"/>
                <a:cs typeface="Times New Roman"/>
              </a:rPr>
              <a:t>da década de </a:t>
            </a:r>
            <a:r>
              <a:rPr dirty="0" sz="1400" spc="-5">
                <a:latin typeface="Times New Roman"/>
                <a:cs typeface="Times New Roman"/>
              </a:rPr>
              <a:t>1970. Estas modificações incluem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técnica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cirúrgica,</a:t>
            </a:r>
            <a:r>
              <a:rPr dirty="0" sz="1400">
                <a:latin typeface="Times New Roman"/>
                <a:cs typeface="Times New Roman"/>
              </a:rPr>
              <a:t> o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cuidado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</a:t>
            </a:r>
            <a:r>
              <a:rPr dirty="0" sz="1400">
                <a:latin typeface="Times New Roman"/>
                <a:cs typeface="Times New Roman"/>
              </a:rPr>
              <a:t> as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partes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moles,</a:t>
            </a:r>
            <a:r>
              <a:rPr dirty="0" sz="1400">
                <a:latin typeface="Times New Roman"/>
                <a:cs typeface="Times New Roman"/>
              </a:rPr>
              <a:t> a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melhoria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dos 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implantes </a:t>
            </a:r>
            <a:r>
              <a:rPr dirty="0" sz="1400">
                <a:latin typeface="Times New Roman"/>
                <a:cs typeface="Times New Roman"/>
              </a:rPr>
              <a:t>e </a:t>
            </a:r>
            <a:r>
              <a:rPr dirty="0" sz="1400" spc="-5">
                <a:latin typeface="Times New Roman"/>
                <a:cs typeface="Times New Roman"/>
              </a:rPr>
              <a:t>também </a:t>
            </a:r>
            <a:r>
              <a:rPr dirty="0" sz="1400" spc="5">
                <a:latin typeface="Times New Roman"/>
                <a:cs typeface="Times New Roman"/>
              </a:rPr>
              <a:t>com </a:t>
            </a:r>
            <a:r>
              <a:rPr dirty="0" sz="1400">
                <a:latin typeface="Times New Roman"/>
                <a:cs typeface="Times New Roman"/>
              </a:rPr>
              <a:t>relação ao </a:t>
            </a:r>
            <a:r>
              <a:rPr dirty="0" sz="1400" spc="-5">
                <a:latin typeface="Times New Roman"/>
                <a:cs typeface="Times New Roman"/>
              </a:rPr>
              <a:t>tratamento dos tumores ósseos </a:t>
            </a:r>
            <a:r>
              <a:rPr dirty="0" sz="1400">
                <a:latin typeface="Times New Roman"/>
                <a:cs typeface="Times New Roman"/>
              </a:rPr>
              <a:t>em </a:t>
            </a:r>
            <a:r>
              <a:rPr dirty="0" sz="1400" spc="5">
                <a:latin typeface="Times New Roman"/>
                <a:cs typeface="Times New Roman"/>
              </a:rPr>
              <a:t>si, </a:t>
            </a:r>
            <a:r>
              <a:rPr dirty="0" sz="1400" spc="-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sendo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que</a:t>
            </a:r>
            <a:r>
              <a:rPr dirty="0" sz="1400">
                <a:latin typeface="Times New Roman"/>
                <a:cs typeface="Times New Roman"/>
              </a:rPr>
              <a:t> os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avanços</a:t>
            </a:r>
            <a:r>
              <a:rPr dirty="0" sz="1400">
                <a:latin typeface="Times New Roman"/>
                <a:cs typeface="Times New Roman"/>
              </a:rPr>
              <a:t> na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quimioterapia,</a:t>
            </a:r>
            <a:r>
              <a:rPr dirty="0" sz="1400">
                <a:latin typeface="Times New Roman"/>
                <a:cs typeface="Times New Roman"/>
              </a:rPr>
              <a:t> radioterapia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terapias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alvo </a:t>
            </a:r>
            <a:r>
              <a:rPr dirty="0" sz="1400">
                <a:latin typeface="Times New Roman"/>
                <a:cs typeface="Times New Roman"/>
              </a:rPr>
              <a:t> ajudaram a aumentar </a:t>
            </a:r>
            <a:r>
              <a:rPr dirty="0" sz="1400" spc="-5">
                <a:latin typeface="Times New Roman"/>
                <a:cs typeface="Times New Roman"/>
              </a:rPr>
              <a:t>tanto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sobrevida global quanto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sobrevida livre </a:t>
            </a:r>
            <a:r>
              <a:rPr dirty="0" sz="1400" spc="5">
                <a:latin typeface="Times New Roman"/>
                <a:cs typeface="Times New Roman"/>
              </a:rPr>
              <a:t>de 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doença</a:t>
            </a:r>
            <a:r>
              <a:rPr dirty="0" sz="1400">
                <a:latin typeface="Times New Roman"/>
                <a:cs typeface="Times New Roman"/>
              </a:rPr>
              <a:t> 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tornar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tumores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anteriormente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considerados</a:t>
            </a:r>
            <a:r>
              <a:rPr dirty="0" sz="1400">
                <a:latin typeface="Times New Roman"/>
                <a:cs typeface="Times New Roman"/>
              </a:rPr>
              <a:t> irressecáveis, 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capazes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serem.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Estes</a:t>
            </a:r>
            <a:r>
              <a:rPr dirty="0" sz="1400">
                <a:latin typeface="Times New Roman"/>
                <a:cs typeface="Times New Roman"/>
              </a:rPr>
              <a:t> fatos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propiciaram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que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um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tratamento 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inicialmente considerado </a:t>
            </a:r>
            <a:r>
              <a:rPr dirty="0" sz="1400">
                <a:latin typeface="Times New Roman"/>
                <a:cs typeface="Times New Roman"/>
              </a:rPr>
              <a:t>de exceção se tornasse o </a:t>
            </a:r>
            <a:r>
              <a:rPr dirty="0" sz="1400" spc="-5">
                <a:latin typeface="Times New Roman"/>
                <a:cs typeface="Times New Roman"/>
              </a:rPr>
              <a:t>padrão no tratamento 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cirúrgico</a:t>
            </a:r>
            <a:r>
              <a:rPr dirty="0" sz="1400" spc="-5">
                <a:latin typeface="Times New Roman"/>
                <a:cs typeface="Times New Roman"/>
              </a:rPr>
              <a:t> dos</a:t>
            </a:r>
            <a:r>
              <a:rPr dirty="0" sz="1400">
                <a:latin typeface="Times New Roman"/>
                <a:cs typeface="Times New Roman"/>
              </a:rPr>
              <a:t> pacientes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com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tumores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ósseos</a:t>
            </a:r>
            <a:r>
              <a:rPr dirty="0" sz="1400">
                <a:latin typeface="Times New Roman"/>
                <a:cs typeface="Times New Roman"/>
              </a:rPr>
              <a:t> 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partes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moles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do 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esqueleto </a:t>
            </a:r>
            <a:r>
              <a:rPr dirty="0" sz="1400" spc="-10">
                <a:latin typeface="Times New Roman"/>
                <a:cs typeface="Times New Roman"/>
              </a:rPr>
              <a:t>apendicular, </a:t>
            </a:r>
            <a:r>
              <a:rPr dirty="0" sz="1400">
                <a:latin typeface="Times New Roman"/>
                <a:cs typeface="Times New Roman"/>
              </a:rPr>
              <a:t>cujos </a:t>
            </a:r>
            <a:r>
              <a:rPr dirty="0" sz="1400" spc="-5">
                <a:latin typeface="Times New Roman"/>
                <a:cs typeface="Times New Roman"/>
              </a:rPr>
              <a:t>dados estimam </a:t>
            </a:r>
            <a:r>
              <a:rPr dirty="0" sz="1400" spc="5">
                <a:latin typeface="Times New Roman"/>
                <a:cs typeface="Times New Roman"/>
              </a:rPr>
              <a:t>que </a:t>
            </a:r>
            <a:r>
              <a:rPr dirty="0" sz="1400">
                <a:latin typeface="Times New Roman"/>
                <a:cs typeface="Times New Roman"/>
              </a:rPr>
              <a:t>ocorra a </a:t>
            </a:r>
            <a:r>
              <a:rPr dirty="0" sz="1400" spc="-5">
                <a:latin typeface="Times New Roman"/>
                <a:cs typeface="Times New Roman"/>
              </a:rPr>
              <a:t>preservação </a:t>
            </a:r>
            <a:r>
              <a:rPr dirty="0" sz="1400" spc="-10">
                <a:latin typeface="Times New Roman"/>
                <a:cs typeface="Times New Roman"/>
              </a:rPr>
              <a:t>do </a:t>
            </a:r>
            <a:r>
              <a:rPr dirty="0" sz="1400" spc="-5">
                <a:latin typeface="Times New Roman"/>
                <a:cs typeface="Times New Roman"/>
              </a:rPr>
              <a:t> membro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em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90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 95%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dos</a:t>
            </a:r>
            <a:r>
              <a:rPr dirty="0" sz="1400">
                <a:latin typeface="Times New Roman"/>
                <a:cs typeface="Times New Roman"/>
              </a:rPr>
              <a:t> casos.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</a:t>
            </a:r>
            <a:r>
              <a:rPr dirty="0" sz="1400">
                <a:latin typeface="Times New Roman"/>
                <a:cs typeface="Times New Roman"/>
              </a:rPr>
              <a:t> complicações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relacionadas</a:t>
            </a:r>
            <a:r>
              <a:rPr dirty="0" sz="1400">
                <a:latin typeface="Times New Roman"/>
                <a:cs typeface="Times New Roman"/>
              </a:rPr>
              <a:t> a 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reconstrução com utilização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endopróteses não são incomuns </a:t>
            </a:r>
            <a:r>
              <a:rPr dirty="0" sz="1400">
                <a:latin typeface="Times New Roman"/>
                <a:cs typeface="Times New Roman"/>
              </a:rPr>
              <a:t>e, estes 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implantes</a:t>
            </a:r>
            <a:r>
              <a:rPr dirty="0" sz="1400">
                <a:latin typeface="Times New Roman"/>
                <a:cs typeface="Times New Roman"/>
              </a:rPr>
              <a:t> possuem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taxas</a:t>
            </a:r>
            <a:r>
              <a:rPr dirty="0" sz="1400">
                <a:latin typeface="Times New Roman"/>
                <a:cs typeface="Times New Roman"/>
              </a:rPr>
              <a:t> de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complicações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mais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elevadas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quando </a:t>
            </a:r>
            <a:r>
              <a:rPr dirty="0" sz="1400">
                <a:latin typeface="Times New Roman"/>
                <a:cs typeface="Times New Roman"/>
              </a:rPr>
              <a:t> comparadas as taxas de </a:t>
            </a:r>
            <a:r>
              <a:rPr dirty="0" sz="1400" spc="-5">
                <a:latin typeface="Times New Roman"/>
                <a:cs typeface="Times New Roman"/>
              </a:rPr>
              <a:t>artroplastias convencionais. Segundo Henderson </a:t>
            </a:r>
            <a:r>
              <a:rPr dirty="0" sz="1400">
                <a:latin typeface="Times New Roman"/>
                <a:cs typeface="Times New Roman"/>
              </a:rPr>
              <a:t> et al </a:t>
            </a:r>
            <a:r>
              <a:rPr dirty="0" sz="1400" spc="-15">
                <a:latin typeface="Times New Roman"/>
                <a:cs typeface="Times New Roman"/>
              </a:rPr>
              <a:t>(2011), </a:t>
            </a:r>
            <a:r>
              <a:rPr dirty="0" sz="1400">
                <a:latin typeface="Times New Roman"/>
                <a:cs typeface="Times New Roman"/>
              </a:rPr>
              <a:t>o </a:t>
            </a:r>
            <a:r>
              <a:rPr dirty="0" sz="1400" spc="-5">
                <a:latin typeface="Times New Roman"/>
                <a:cs typeface="Times New Roman"/>
              </a:rPr>
              <a:t>motivo </a:t>
            </a:r>
            <a:r>
              <a:rPr dirty="0" sz="1400">
                <a:latin typeface="Times New Roman"/>
                <a:cs typeface="Times New Roman"/>
              </a:rPr>
              <a:t>da </a:t>
            </a:r>
            <a:r>
              <a:rPr dirty="0" sz="1400" spc="-5">
                <a:latin typeface="Times New Roman"/>
                <a:cs typeface="Times New Roman"/>
              </a:rPr>
              <a:t>falha </a:t>
            </a:r>
            <a:r>
              <a:rPr dirty="0" sz="1400">
                <a:latin typeface="Times New Roman"/>
                <a:cs typeface="Times New Roman"/>
              </a:rPr>
              <a:t>da </a:t>
            </a:r>
            <a:r>
              <a:rPr dirty="0" sz="1400" spc="-5">
                <a:latin typeface="Times New Roman"/>
                <a:cs typeface="Times New Roman"/>
              </a:rPr>
              <a:t>endoprótese pode </a:t>
            </a:r>
            <a:r>
              <a:rPr dirty="0" sz="1400">
                <a:latin typeface="Times New Roman"/>
                <a:cs typeface="Times New Roman"/>
              </a:rPr>
              <a:t>ser </a:t>
            </a:r>
            <a:r>
              <a:rPr dirty="0" sz="1400" spc="-5">
                <a:latin typeface="Times New Roman"/>
                <a:cs typeface="Times New Roman"/>
              </a:rPr>
              <a:t>dividida </a:t>
            </a:r>
            <a:r>
              <a:rPr dirty="0" sz="1400">
                <a:latin typeface="Times New Roman"/>
                <a:cs typeface="Times New Roman"/>
              </a:rPr>
              <a:t>nas 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seguintes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categorias: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Motivos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mecânicos</a:t>
            </a:r>
            <a:r>
              <a:rPr dirty="0" sz="1400">
                <a:latin typeface="Times New Roman"/>
                <a:cs typeface="Times New Roman"/>
              </a:rPr>
              <a:t> (falha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dos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tecidos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moles, 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soltura asséptica ou falha estrutural), </a:t>
            </a:r>
            <a:r>
              <a:rPr dirty="0" sz="1400" spc="-10">
                <a:latin typeface="Times New Roman"/>
                <a:cs typeface="Times New Roman"/>
              </a:rPr>
              <a:t>motivos </a:t>
            </a:r>
            <a:r>
              <a:rPr dirty="0" sz="1400" spc="-5">
                <a:latin typeface="Times New Roman"/>
                <a:cs typeface="Times New Roman"/>
              </a:rPr>
              <a:t>não </a:t>
            </a:r>
            <a:r>
              <a:rPr dirty="0" sz="1400">
                <a:latin typeface="Times New Roman"/>
                <a:cs typeface="Times New Roman"/>
              </a:rPr>
              <a:t>mecânicos </a:t>
            </a:r>
            <a:r>
              <a:rPr dirty="0" sz="1400" spc="-5">
                <a:latin typeface="Times New Roman"/>
                <a:cs typeface="Times New Roman"/>
              </a:rPr>
              <a:t>(infecção </a:t>
            </a:r>
            <a:r>
              <a:rPr dirty="0" sz="1400">
                <a:latin typeface="Times New Roman"/>
                <a:cs typeface="Times New Roman"/>
              </a:rPr>
              <a:t>e 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progressão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tumoral)</a:t>
            </a:r>
            <a:r>
              <a:rPr dirty="0" sz="1400">
                <a:latin typeface="Times New Roman"/>
                <a:cs typeface="Times New Roman"/>
              </a:rPr>
              <a:t> (tabela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1)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falhas</a:t>
            </a:r>
            <a:r>
              <a:rPr dirty="0" sz="1400">
                <a:latin typeface="Times New Roman"/>
                <a:cs typeface="Times New Roman"/>
              </a:rPr>
              <a:t> relacionadas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à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população 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pediátrica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(secundária</a:t>
            </a:r>
            <a:r>
              <a:rPr dirty="0" sz="1400">
                <a:latin typeface="Times New Roman"/>
                <a:cs typeface="Times New Roman"/>
              </a:rPr>
              <a:t> ao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crescimento</a:t>
            </a:r>
            <a:r>
              <a:rPr dirty="0" sz="1400">
                <a:latin typeface="Times New Roman"/>
                <a:cs typeface="Times New Roman"/>
              </a:rPr>
              <a:t> da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placa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fisária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ou</a:t>
            </a:r>
            <a:r>
              <a:rPr dirty="0" sz="1400">
                <a:latin typeface="Times New Roman"/>
                <a:cs typeface="Times New Roman"/>
              </a:rPr>
              <a:t> a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uma 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articulação</a:t>
            </a:r>
            <a:r>
              <a:rPr dirty="0" sz="1400" spc="-5">
                <a:latin typeface="Times New Roman"/>
                <a:cs typeface="Times New Roman"/>
              </a:rPr>
              <a:t> displásica)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49997" y="6547484"/>
            <a:ext cx="35052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40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r>
              <a:rPr dirty="0" sz="2400" spc="-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CONCLUSÃO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46646" y="7175754"/>
            <a:ext cx="5281295" cy="28003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Foram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analisados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dados</a:t>
            </a:r>
            <a:r>
              <a:rPr dirty="0" sz="1400">
                <a:latin typeface="Times New Roman"/>
                <a:cs typeface="Times New Roman"/>
              </a:rPr>
              <a:t> de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36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pacientes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submetidos</a:t>
            </a:r>
            <a:r>
              <a:rPr dirty="0" sz="1400">
                <a:latin typeface="Times New Roman"/>
                <a:cs typeface="Times New Roman"/>
              </a:rPr>
              <a:t> a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revisão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de </a:t>
            </a:r>
            <a:r>
              <a:rPr dirty="0" sz="1400" spc="-3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endoprótese,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totalizando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80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procedimentos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cirúrgicos.</a:t>
            </a:r>
            <a:r>
              <a:rPr dirty="0" sz="1400">
                <a:latin typeface="Times New Roman"/>
                <a:cs typeface="Times New Roman"/>
              </a:rPr>
              <a:t> 41,7%</a:t>
            </a:r>
            <a:r>
              <a:rPr dirty="0" sz="1400" spc="5">
                <a:latin typeface="Times New Roman"/>
                <a:cs typeface="Times New Roman"/>
              </a:rPr>
              <a:t> dos 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pacientes fizeram </a:t>
            </a:r>
            <a:r>
              <a:rPr dirty="0" sz="1400" spc="5">
                <a:latin typeface="Times New Roman"/>
                <a:cs typeface="Times New Roman"/>
              </a:rPr>
              <a:t>apenas </a:t>
            </a:r>
            <a:r>
              <a:rPr dirty="0" sz="1400" spc="-10">
                <a:latin typeface="Times New Roman"/>
                <a:cs typeface="Times New Roman"/>
              </a:rPr>
              <a:t>uma </a:t>
            </a:r>
            <a:r>
              <a:rPr dirty="0" sz="1400">
                <a:latin typeface="Times New Roman"/>
                <a:cs typeface="Times New Roman"/>
              </a:rPr>
              <a:t>revisão </a:t>
            </a:r>
            <a:r>
              <a:rPr dirty="0" sz="1400" spc="-10">
                <a:latin typeface="Times New Roman"/>
                <a:cs typeface="Times New Roman"/>
              </a:rPr>
              <a:t>cirúrgica </a:t>
            </a:r>
            <a:r>
              <a:rPr dirty="0" sz="1400" spc="-5">
                <a:latin typeface="Times New Roman"/>
                <a:cs typeface="Times New Roman"/>
              </a:rPr>
              <a:t>(tabela </a:t>
            </a:r>
            <a:r>
              <a:rPr dirty="0" sz="1400">
                <a:latin typeface="Times New Roman"/>
                <a:cs typeface="Times New Roman"/>
              </a:rPr>
              <a:t>2). A </a:t>
            </a:r>
            <a:r>
              <a:rPr dirty="0" sz="1400" spc="-5">
                <a:latin typeface="Times New Roman"/>
                <a:cs typeface="Times New Roman"/>
              </a:rPr>
              <a:t>causa mais </a:t>
            </a:r>
            <a:r>
              <a:rPr dirty="0" sz="1400">
                <a:latin typeface="Times New Roman"/>
                <a:cs typeface="Times New Roman"/>
              </a:rPr>
              <a:t> comum de falha </a:t>
            </a:r>
            <a:r>
              <a:rPr dirty="0" sz="1400" spc="-10">
                <a:latin typeface="Times New Roman"/>
                <a:cs typeface="Times New Roman"/>
              </a:rPr>
              <a:t>foi </a:t>
            </a:r>
            <a:r>
              <a:rPr dirty="0" sz="1400">
                <a:latin typeface="Times New Roman"/>
                <a:cs typeface="Times New Roman"/>
              </a:rPr>
              <a:t>a de </a:t>
            </a:r>
            <a:r>
              <a:rPr dirty="0" sz="1400" spc="-5">
                <a:latin typeface="Times New Roman"/>
                <a:cs typeface="Times New Roman"/>
              </a:rPr>
              <a:t>origem </a:t>
            </a:r>
            <a:r>
              <a:rPr dirty="0" sz="1400">
                <a:latin typeface="Times New Roman"/>
                <a:cs typeface="Times New Roman"/>
              </a:rPr>
              <a:t>estrutural </a:t>
            </a:r>
            <a:r>
              <a:rPr dirty="0" sz="1400" spc="-5">
                <a:latin typeface="Times New Roman"/>
                <a:cs typeface="Times New Roman"/>
              </a:rPr>
              <a:t>seguida </a:t>
            </a:r>
            <a:r>
              <a:rPr dirty="0" sz="1400">
                <a:latin typeface="Times New Roman"/>
                <a:cs typeface="Times New Roman"/>
              </a:rPr>
              <a:t>da </a:t>
            </a:r>
            <a:r>
              <a:rPr dirty="0" sz="1400" spc="-5">
                <a:latin typeface="Times New Roman"/>
                <a:cs typeface="Times New Roman"/>
              </a:rPr>
              <a:t>falha por </a:t>
            </a:r>
            <a:r>
              <a:rPr dirty="0" sz="1400">
                <a:latin typeface="Times New Roman"/>
                <a:cs typeface="Times New Roman"/>
              </a:rPr>
              <a:t>infecção, 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sendo </a:t>
            </a:r>
            <a:r>
              <a:rPr dirty="0" sz="1400" spc="-5">
                <a:latin typeface="Times New Roman"/>
                <a:cs typeface="Times New Roman"/>
              </a:rPr>
              <a:t>que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localização mais </a:t>
            </a:r>
            <a:r>
              <a:rPr dirty="0" sz="1400">
                <a:latin typeface="Times New Roman"/>
                <a:cs typeface="Times New Roman"/>
              </a:rPr>
              <a:t>comum foi a do </a:t>
            </a:r>
            <a:r>
              <a:rPr dirty="0" sz="1400" spc="-5">
                <a:latin typeface="Times New Roman"/>
                <a:cs typeface="Times New Roman"/>
              </a:rPr>
              <a:t>fêmur distal (gráfico 1). </a:t>
            </a:r>
            <a:r>
              <a:rPr dirty="0" sz="1400">
                <a:latin typeface="Times New Roman"/>
                <a:cs typeface="Times New Roman"/>
              </a:rPr>
              <a:t> Quando há necessidade de um novo </a:t>
            </a:r>
            <a:r>
              <a:rPr dirty="0" sz="1400" spc="-5">
                <a:latin typeface="Times New Roman"/>
                <a:cs typeface="Times New Roman"/>
              </a:rPr>
              <a:t>procedimento cirúrgico, </a:t>
            </a:r>
            <a:r>
              <a:rPr dirty="0" sz="1400">
                <a:latin typeface="Times New Roman"/>
                <a:cs typeface="Times New Roman"/>
              </a:rPr>
              <a:t>ele ocorre </a:t>
            </a:r>
            <a:r>
              <a:rPr dirty="0" sz="1400" spc="5">
                <a:latin typeface="Times New Roman"/>
                <a:cs typeface="Times New Roman"/>
              </a:rPr>
              <a:t> em </a:t>
            </a:r>
            <a:r>
              <a:rPr dirty="0" sz="1400">
                <a:latin typeface="Times New Roman"/>
                <a:cs typeface="Times New Roman"/>
              </a:rPr>
              <a:t>média após </a:t>
            </a:r>
            <a:r>
              <a:rPr dirty="0" sz="1400" spc="-5">
                <a:latin typeface="Times New Roman"/>
                <a:cs typeface="Times New Roman"/>
              </a:rPr>
              <a:t>5,4 </a:t>
            </a:r>
            <a:r>
              <a:rPr dirty="0" sz="1400">
                <a:latin typeface="Times New Roman"/>
                <a:cs typeface="Times New Roman"/>
              </a:rPr>
              <a:t>anos da </a:t>
            </a:r>
            <a:r>
              <a:rPr dirty="0" sz="1400" spc="-10">
                <a:latin typeface="Times New Roman"/>
                <a:cs typeface="Times New Roman"/>
              </a:rPr>
              <a:t>cirurgia </a:t>
            </a:r>
            <a:r>
              <a:rPr dirty="0" sz="1400" spc="-5">
                <a:latin typeface="Times New Roman"/>
                <a:cs typeface="Times New Roman"/>
              </a:rPr>
              <a:t>inicial </a:t>
            </a:r>
            <a:r>
              <a:rPr dirty="0" sz="1400">
                <a:latin typeface="Times New Roman"/>
                <a:cs typeface="Times New Roman"/>
              </a:rPr>
              <a:t>e, dentro da </a:t>
            </a:r>
            <a:r>
              <a:rPr dirty="0" sz="1400" spc="-5">
                <a:latin typeface="Times New Roman"/>
                <a:cs typeface="Times New Roman"/>
              </a:rPr>
              <a:t>nossa população 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estudada,</a:t>
            </a:r>
            <a:r>
              <a:rPr dirty="0" sz="1400">
                <a:latin typeface="Times New Roman"/>
                <a:cs typeface="Times New Roman"/>
              </a:rPr>
              <a:t> 66,7%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dos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pacientes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tiveram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pelo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menos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duas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revisões 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cirúrgicas,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principalmente</a:t>
            </a:r>
            <a:r>
              <a:rPr dirty="0" sz="1400">
                <a:latin typeface="Times New Roman"/>
                <a:cs typeface="Times New Roman"/>
              </a:rPr>
              <a:t> os casos </a:t>
            </a:r>
            <a:r>
              <a:rPr dirty="0" sz="1400" spc="-5">
                <a:latin typeface="Times New Roman"/>
                <a:cs typeface="Times New Roman"/>
              </a:rPr>
              <a:t>infecciosos. Em </a:t>
            </a:r>
            <a:r>
              <a:rPr dirty="0" sz="1400" spc="5">
                <a:latin typeface="Times New Roman"/>
                <a:cs typeface="Times New Roman"/>
              </a:rPr>
              <a:t>nosso </a:t>
            </a:r>
            <a:r>
              <a:rPr dirty="0" sz="1400" spc="-5">
                <a:latin typeface="Times New Roman"/>
                <a:cs typeface="Times New Roman"/>
              </a:rPr>
              <a:t>estudo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não 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houve relação entre pacientes submetidos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quimioterapia </a:t>
            </a:r>
            <a:r>
              <a:rPr dirty="0" sz="1400">
                <a:latin typeface="Times New Roman"/>
                <a:cs typeface="Times New Roman"/>
              </a:rPr>
              <a:t>e </a:t>
            </a:r>
            <a:r>
              <a:rPr dirty="0" sz="1400" spc="-5">
                <a:latin typeface="Times New Roman"/>
                <a:cs typeface="Times New Roman"/>
              </a:rPr>
              <a:t>radioterapia 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adjuvante</a:t>
            </a:r>
            <a:r>
              <a:rPr dirty="0" sz="1400">
                <a:latin typeface="Times New Roman"/>
                <a:cs typeface="Times New Roman"/>
              </a:rPr>
              <a:t> 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maior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propensão</a:t>
            </a:r>
            <a:r>
              <a:rPr dirty="0" sz="1400">
                <a:latin typeface="Times New Roman"/>
                <a:cs typeface="Times New Roman"/>
              </a:rPr>
              <a:t> a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falha</a:t>
            </a:r>
            <a:r>
              <a:rPr dirty="0" sz="1400">
                <a:latin typeface="Times New Roman"/>
                <a:cs typeface="Times New Roman"/>
              </a:rPr>
              <a:t> da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endoprotese.</a:t>
            </a:r>
            <a:r>
              <a:rPr dirty="0" sz="1400">
                <a:latin typeface="Times New Roman"/>
                <a:cs typeface="Times New Roman"/>
              </a:rPr>
              <a:t> Apesar</a:t>
            </a:r>
            <a:r>
              <a:rPr dirty="0" sz="1400" spc="5">
                <a:latin typeface="Times New Roman"/>
                <a:cs typeface="Times New Roman"/>
              </a:rPr>
              <a:t> da 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necessidade</a:t>
            </a:r>
            <a:r>
              <a:rPr dirty="0" sz="1400">
                <a:latin typeface="Times New Roman"/>
                <a:cs typeface="Times New Roman"/>
              </a:rPr>
              <a:t> de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múltiplas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intervenções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cirúrgicas,</a:t>
            </a:r>
            <a:r>
              <a:rPr dirty="0" sz="1400">
                <a:latin typeface="Times New Roman"/>
                <a:cs typeface="Times New Roman"/>
              </a:rPr>
              <a:t> a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substituição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por </a:t>
            </a:r>
            <a:r>
              <a:rPr dirty="0" sz="1400">
                <a:latin typeface="Times New Roman"/>
                <a:cs typeface="Times New Roman"/>
              </a:rPr>
              <a:t> endoprótese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não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convencional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constitui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uma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modalidade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segura.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1970257" y="7994142"/>
            <a:ext cx="6057900" cy="2182495"/>
          </a:xfrm>
          <a:custGeom>
            <a:avLst/>
            <a:gdLst/>
            <a:ahLst/>
            <a:cxnLst/>
            <a:rect l="l" t="t" r="r" b="b"/>
            <a:pathLst>
              <a:path w="6057900" h="2182495">
                <a:moveTo>
                  <a:pt x="0" y="363727"/>
                </a:moveTo>
                <a:lnTo>
                  <a:pt x="3319" y="314365"/>
                </a:lnTo>
                <a:lnTo>
                  <a:pt x="12990" y="267023"/>
                </a:lnTo>
                <a:lnTo>
                  <a:pt x="28578" y="222134"/>
                </a:lnTo>
                <a:lnTo>
                  <a:pt x="49652" y="180133"/>
                </a:lnTo>
                <a:lnTo>
                  <a:pt x="75777" y="141450"/>
                </a:lnTo>
                <a:lnTo>
                  <a:pt x="106521" y="106521"/>
                </a:lnTo>
                <a:lnTo>
                  <a:pt x="141450" y="75777"/>
                </a:lnTo>
                <a:lnTo>
                  <a:pt x="180133" y="49652"/>
                </a:lnTo>
                <a:lnTo>
                  <a:pt x="222134" y="28578"/>
                </a:lnTo>
                <a:lnTo>
                  <a:pt x="267023" y="12990"/>
                </a:lnTo>
                <a:lnTo>
                  <a:pt x="314365" y="3319"/>
                </a:lnTo>
                <a:lnTo>
                  <a:pt x="363727" y="0"/>
                </a:lnTo>
                <a:lnTo>
                  <a:pt x="5694172" y="0"/>
                </a:lnTo>
                <a:lnTo>
                  <a:pt x="5743534" y="3319"/>
                </a:lnTo>
                <a:lnTo>
                  <a:pt x="5790876" y="12990"/>
                </a:lnTo>
                <a:lnTo>
                  <a:pt x="5835765" y="28578"/>
                </a:lnTo>
                <a:lnTo>
                  <a:pt x="5877766" y="49652"/>
                </a:lnTo>
                <a:lnTo>
                  <a:pt x="5916449" y="75777"/>
                </a:lnTo>
                <a:lnTo>
                  <a:pt x="5951378" y="106521"/>
                </a:lnTo>
                <a:lnTo>
                  <a:pt x="5982122" y="141450"/>
                </a:lnTo>
                <a:lnTo>
                  <a:pt x="6008247" y="180133"/>
                </a:lnTo>
                <a:lnTo>
                  <a:pt x="6029321" y="222134"/>
                </a:lnTo>
                <a:lnTo>
                  <a:pt x="6044909" y="267023"/>
                </a:lnTo>
                <a:lnTo>
                  <a:pt x="6054580" y="314365"/>
                </a:lnTo>
                <a:lnTo>
                  <a:pt x="6057900" y="363727"/>
                </a:lnTo>
                <a:lnTo>
                  <a:pt x="6057900" y="1818639"/>
                </a:lnTo>
                <a:lnTo>
                  <a:pt x="6054580" y="1867994"/>
                </a:lnTo>
                <a:lnTo>
                  <a:pt x="6044909" y="1915331"/>
                </a:lnTo>
                <a:lnTo>
                  <a:pt x="6029321" y="1960216"/>
                </a:lnTo>
                <a:lnTo>
                  <a:pt x="6008247" y="2002217"/>
                </a:lnTo>
                <a:lnTo>
                  <a:pt x="5982122" y="2040900"/>
                </a:lnTo>
                <a:lnTo>
                  <a:pt x="5951378" y="2075831"/>
                </a:lnTo>
                <a:lnTo>
                  <a:pt x="5916449" y="2106578"/>
                </a:lnTo>
                <a:lnTo>
                  <a:pt x="5877766" y="2132706"/>
                </a:lnTo>
                <a:lnTo>
                  <a:pt x="5835765" y="2153782"/>
                </a:lnTo>
                <a:lnTo>
                  <a:pt x="5790876" y="2169373"/>
                </a:lnTo>
                <a:lnTo>
                  <a:pt x="5743534" y="2179046"/>
                </a:lnTo>
                <a:lnTo>
                  <a:pt x="5694172" y="2182366"/>
                </a:lnTo>
                <a:lnTo>
                  <a:pt x="363727" y="2182366"/>
                </a:lnTo>
                <a:lnTo>
                  <a:pt x="314365" y="2179046"/>
                </a:lnTo>
                <a:lnTo>
                  <a:pt x="267023" y="2169373"/>
                </a:lnTo>
                <a:lnTo>
                  <a:pt x="222134" y="2153782"/>
                </a:lnTo>
                <a:lnTo>
                  <a:pt x="180133" y="2132706"/>
                </a:lnTo>
                <a:lnTo>
                  <a:pt x="141450" y="2106578"/>
                </a:lnTo>
                <a:lnTo>
                  <a:pt x="106521" y="2075831"/>
                </a:lnTo>
                <a:lnTo>
                  <a:pt x="75777" y="2040900"/>
                </a:lnTo>
                <a:lnTo>
                  <a:pt x="49652" y="2002217"/>
                </a:lnTo>
                <a:lnTo>
                  <a:pt x="28578" y="1960216"/>
                </a:lnTo>
                <a:lnTo>
                  <a:pt x="12990" y="1915331"/>
                </a:lnTo>
                <a:lnTo>
                  <a:pt x="3319" y="1867994"/>
                </a:lnTo>
                <a:lnTo>
                  <a:pt x="0" y="1818639"/>
                </a:lnTo>
                <a:lnTo>
                  <a:pt x="0" y="363727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2086590" y="8072755"/>
            <a:ext cx="753745" cy="188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050" spc="5" b="1">
                <a:latin typeface="Times New Roman"/>
                <a:cs typeface="Times New Roman"/>
              </a:rPr>
              <a:t>Referências: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086590" y="8235822"/>
            <a:ext cx="5863590" cy="18192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84785" marR="5080" indent="-172720">
              <a:lnSpc>
                <a:spcPct val="101899"/>
              </a:lnSpc>
              <a:spcBef>
                <a:spcPts val="95"/>
              </a:spcBef>
              <a:buFont typeface="Arial MT"/>
              <a:buChar char="•"/>
              <a:tabLst>
                <a:tab pos="185420" algn="l"/>
              </a:tabLst>
            </a:pPr>
            <a:r>
              <a:rPr dirty="0" sz="1050" spc="5">
                <a:latin typeface="Times New Roman"/>
                <a:cs typeface="Times New Roman"/>
              </a:rPr>
              <a:t>Henderson ER, </a:t>
            </a:r>
            <a:r>
              <a:rPr dirty="0" sz="1050" spc="10">
                <a:latin typeface="Times New Roman"/>
                <a:cs typeface="Times New Roman"/>
              </a:rPr>
              <a:t>Groundland </a:t>
            </a:r>
            <a:r>
              <a:rPr dirty="0" sz="1050">
                <a:latin typeface="Times New Roman"/>
                <a:cs typeface="Times New Roman"/>
              </a:rPr>
              <a:t>JS, </a:t>
            </a:r>
            <a:r>
              <a:rPr dirty="0" sz="1050" spc="5">
                <a:latin typeface="Times New Roman"/>
                <a:cs typeface="Times New Roman"/>
              </a:rPr>
              <a:t>Pala E, et al.: Failure </a:t>
            </a:r>
            <a:r>
              <a:rPr dirty="0" sz="1050" spc="10">
                <a:latin typeface="Times New Roman"/>
                <a:cs typeface="Times New Roman"/>
              </a:rPr>
              <a:t>mode </a:t>
            </a:r>
            <a:r>
              <a:rPr dirty="0" sz="1050" spc="5">
                <a:latin typeface="Times New Roman"/>
                <a:cs typeface="Times New Roman"/>
              </a:rPr>
              <a:t>classification </a:t>
            </a:r>
            <a:r>
              <a:rPr dirty="0" sz="1050">
                <a:latin typeface="Times New Roman"/>
                <a:cs typeface="Times New Roman"/>
              </a:rPr>
              <a:t>for </a:t>
            </a:r>
            <a:r>
              <a:rPr dirty="0" sz="1050" spc="10">
                <a:latin typeface="Times New Roman"/>
                <a:cs typeface="Times New Roman"/>
              </a:rPr>
              <a:t>tumor </a:t>
            </a:r>
            <a:r>
              <a:rPr dirty="0" sz="1050" spc="5">
                <a:latin typeface="Times New Roman"/>
                <a:cs typeface="Times New Roman"/>
              </a:rPr>
              <a:t>endoprostheses: 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Retrospective review </a:t>
            </a:r>
            <a:r>
              <a:rPr dirty="0" sz="1050" spc="10">
                <a:latin typeface="Times New Roman"/>
                <a:cs typeface="Times New Roman"/>
              </a:rPr>
              <a:t>of </a:t>
            </a:r>
            <a:r>
              <a:rPr dirty="0" sz="1050" spc="5">
                <a:latin typeface="Times New Roman"/>
                <a:cs typeface="Times New Roman"/>
              </a:rPr>
              <a:t>five institutions and a literature review. J Bone Joint Surg </a:t>
            </a:r>
            <a:r>
              <a:rPr dirty="0" sz="1050" spc="10">
                <a:latin typeface="Times New Roman"/>
                <a:cs typeface="Times New Roman"/>
              </a:rPr>
              <a:t>Am 2011;93:418– </a:t>
            </a:r>
            <a:r>
              <a:rPr dirty="0" sz="1050" spc="15">
                <a:latin typeface="Times New Roman"/>
                <a:cs typeface="Times New Roman"/>
              </a:rPr>
              <a:t> </a:t>
            </a:r>
            <a:r>
              <a:rPr dirty="0" sz="1050" spc="10">
                <a:latin typeface="Times New Roman"/>
                <a:cs typeface="Times New Roman"/>
              </a:rPr>
              <a:t>429.</a:t>
            </a:r>
            <a:endParaRPr sz="1050">
              <a:latin typeface="Times New Roman"/>
              <a:cs typeface="Times New Roman"/>
            </a:endParaRPr>
          </a:p>
          <a:p>
            <a:pPr algn="just" marL="184785" marR="8255" indent="-172720">
              <a:lnSpc>
                <a:spcPct val="101899"/>
              </a:lnSpc>
              <a:buFont typeface="Arial MT"/>
              <a:buChar char="•"/>
              <a:tabLst>
                <a:tab pos="185420" algn="l"/>
              </a:tabLst>
            </a:pPr>
            <a:r>
              <a:rPr dirty="0" sz="1050" spc="10">
                <a:latin typeface="Times New Roman"/>
                <a:cs typeface="Times New Roman"/>
              </a:rPr>
              <a:t>Ahlmann</a:t>
            </a:r>
            <a:r>
              <a:rPr dirty="0" sz="1050" spc="15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ER,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Menendez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LR,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Kermani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C,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et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>
                <a:latin typeface="Times New Roman"/>
                <a:cs typeface="Times New Roman"/>
              </a:rPr>
              <a:t>al.:</a:t>
            </a:r>
            <a:r>
              <a:rPr dirty="0" sz="1050" spc="5">
                <a:latin typeface="Times New Roman"/>
                <a:cs typeface="Times New Roman"/>
              </a:rPr>
              <a:t> Survivorship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and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clinical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outcome</a:t>
            </a:r>
            <a:r>
              <a:rPr dirty="0" sz="1050" spc="10">
                <a:latin typeface="Times New Roman"/>
                <a:cs typeface="Times New Roman"/>
              </a:rPr>
              <a:t> of</a:t>
            </a:r>
            <a:r>
              <a:rPr dirty="0" sz="1050" spc="15">
                <a:latin typeface="Times New Roman"/>
                <a:cs typeface="Times New Roman"/>
              </a:rPr>
              <a:t> </a:t>
            </a:r>
            <a:r>
              <a:rPr dirty="0" sz="1050" spc="10">
                <a:latin typeface="Times New Roman"/>
                <a:cs typeface="Times New Roman"/>
              </a:rPr>
              <a:t>modular </a:t>
            </a:r>
            <a:r>
              <a:rPr dirty="0" sz="1050" spc="15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endoprosthetic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>
                <a:latin typeface="Times New Roman"/>
                <a:cs typeface="Times New Roman"/>
              </a:rPr>
              <a:t>reconstruction</a:t>
            </a:r>
            <a:r>
              <a:rPr dirty="0" sz="1050" spc="5">
                <a:latin typeface="Times New Roman"/>
                <a:cs typeface="Times New Roman"/>
              </a:rPr>
              <a:t> </a:t>
            </a:r>
            <a:r>
              <a:rPr dirty="0" sz="1050">
                <a:latin typeface="Times New Roman"/>
                <a:cs typeface="Times New Roman"/>
              </a:rPr>
              <a:t>for</a:t>
            </a:r>
            <a:r>
              <a:rPr dirty="0" sz="1050" spc="5">
                <a:latin typeface="Times New Roman"/>
                <a:cs typeface="Times New Roman"/>
              </a:rPr>
              <a:t> neoplastic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disease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>
                <a:latin typeface="Times New Roman"/>
                <a:cs typeface="Times New Roman"/>
              </a:rPr>
              <a:t>of</a:t>
            </a:r>
            <a:r>
              <a:rPr dirty="0" sz="1050" spc="5">
                <a:latin typeface="Times New Roman"/>
                <a:cs typeface="Times New Roman"/>
              </a:rPr>
              <a:t> the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lower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limb.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J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>
                <a:latin typeface="Times New Roman"/>
                <a:cs typeface="Times New Roman"/>
              </a:rPr>
              <a:t>Bone</a:t>
            </a:r>
            <a:r>
              <a:rPr dirty="0" sz="1050" spc="5">
                <a:latin typeface="Times New Roman"/>
                <a:cs typeface="Times New Roman"/>
              </a:rPr>
              <a:t> Joint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Surg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>
                <a:latin typeface="Times New Roman"/>
                <a:cs typeface="Times New Roman"/>
              </a:rPr>
              <a:t>Br </a:t>
            </a:r>
            <a:r>
              <a:rPr dirty="0" sz="1050" spc="5">
                <a:latin typeface="Times New Roman"/>
                <a:cs typeface="Times New Roman"/>
              </a:rPr>
              <a:t> </a:t>
            </a:r>
            <a:r>
              <a:rPr dirty="0" sz="1050" spc="10">
                <a:latin typeface="Times New Roman"/>
                <a:cs typeface="Times New Roman"/>
              </a:rPr>
              <a:t>2006;88:790–795.</a:t>
            </a:r>
            <a:endParaRPr sz="1050">
              <a:latin typeface="Times New Roman"/>
              <a:cs typeface="Times New Roman"/>
            </a:endParaRPr>
          </a:p>
          <a:p>
            <a:pPr algn="just" marL="184785" marR="7620" indent="-172720">
              <a:lnSpc>
                <a:spcPct val="101899"/>
              </a:lnSpc>
              <a:buFont typeface="Arial MT"/>
              <a:buChar char="•"/>
              <a:tabLst>
                <a:tab pos="185420" algn="l"/>
              </a:tabLst>
            </a:pPr>
            <a:r>
              <a:rPr dirty="0" sz="1050" spc="5">
                <a:latin typeface="Times New Roman"/>
                <a:cs typeface="Times New Roman"/>
              </a:rPr>
              <a:t>Berger C, </a:t>
            </a:r>
            <a:r>
              <a:rPr dirty="0" sz="1050">
                <a:latin typeface="Times New Roman"/>
                <a:cs typeface="Times New Roman"/>
              </a:rPr>
              <a:t>Larsson S, </a:t>
            </a:r>
            <a:r>
              <a:rPr dirty="0" sz="1050" spc="5">
                <a:latin typeface="Times New Roman"/>
                <a:cs typeface="Times New Roman"/>
              </a:rPr>
              <a:t>Bergh </a:t>
            </a:r>
            <a:r>
              <a:rPr dirty="0" sz="1050">
                <a:latin typeface="Times New Roman"/>
                <a:cs typeface="Times New Roman"/>
              </a:rPr>
              <a:t>P, </a:t>
            </a:r>
            <a:r>
              <a:rPr dirty="0" sz="1050" spc="10">
                <a:latin typeface="Times New Roman"/>
                <a:cs typeface="Times New Roman"/>
              </a:rPr>
              <a:t>Brisby </a:t>
            </a:r>
            <a:r>
              <a:rPr dirty="0" sz="1050" spc="5">
                <a:latin typeface="Times New Roman"/>
                <a:cs typeface="Times New Roman"/>
              </a:rPr>
              <a:t>H, Wennergren D. The risk for </a:t>
            </a:r>
            <a:r>
              <a:rPr dirty="0" sz="1050" spc="10">
                <a:latin typeface="Times New Roman"/>
                <a:cs typeface="Times New Roman"/>
              </a:rPr>
              <a:t>complications and </a:t>
            </a:r>
            <a:r>
              <a:rPr dirty="0" sz="1050" spc="5">
                <a:latin typeface="Times New Roman"/>
                <a:cs typeface="Times New Roman"/>
              </a:rPr>
              <a:t>reoperations 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with</a:t>
            </a:r>
            <a:r>
              <a:rPr dirty="0" sz="1050" spc="25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the</a:t>
            </a:r>
            <a:r>
              <a:rPr dirty="0" sz="105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use</a:t>
            </a:r>
            <a:r>
              <a:rPr dirty="0" sz="1050">
                <a:latin typeface="Times New Roman"/>
                <a:cs typeface="Times New Roman"/>
              </a:rPr>
              <a:t> of</a:t>
            </a:r>
            <a:r>
              <a:rPr dirty="0" sz="1050" spc="2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mega</a:t>
            </a:r>
            <a:r>
              <a:rPr dirty="0" sz="1050" spc="2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prostheses</a:t>
            </a:r>
            <a:r>
              <a:rPr dirty="0" sz="1050" spc="-25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in</a:t>
            </a:r>
            <a:r>
              <a:rPr dirty="0" sz="1050" spc="15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bone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reconstructions.</a:t>
            </a:r>
            <a:r>
              <a:rPr dirty="0" sz="1050" spc="-15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J</a:t>
            </a:r>
            <a:r>
              <a:rPr dirty="0" sz="1050" spc="-5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Orthop</a:t>
            </a:r>
            <a:r>
              <a:rPr dirty="0" sz="1050" spc="25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Surg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Res.</a:t>
            </a:r>
            <a:r>
              <a:rPr dirty="0" sz="1050">
                <a:latin typeface="Times New Roman"/>
                <a:cs typeface="Times New Roman"/>
              </a:rPr>
              <a:t> </a:t>
            </a:r>
            <a:r>
              <a:rPr dirty="0" sz="1050" spc="10">
                <a:latin typeface="Times New Roman"/>
                <a:cs typeface="Times New Roman"/>
              </a:rPr>
              <a:t>2021</a:t>
            </a:r>
            <a:r>
              <a:rPr dirty="0" sz="1050">
                <a:latin typeface="Times New Roman"/>
                <a:cs typeface="Times New Roman"/>
              </a:rPr>
              <a:t> </a:t>
            </a:r>
            <a:r>
              <a:rPr dirty="0" sz="1050" spc="10">
                <a:latin typeface="Times New Roman"/>
                <a:cs typeface="Times New Roman"/>
              </a:rPr>
              <a:t>Oct;14;16(1):598.</a:t>
            </a:r>
            <a:endParaRPr sz="1050">
              <a:latin typeface="Times New Roman"/>
              <a:cs typeface="Times New Roman"/>
            </a:endParaRPr>
          </a:p>
          <a:p>
            <a:pPr algn="just" marL="184785" marR="6985" indent="-172720">
              <a:lnSpc>
                <a:spcPct val="101899"/>
              </a:lnSpc>
              <a:buFont typeface="Arial MT"/>
              <a:buChar char="•"/>
              <a:tabLst>
                <a:tab pos="185420" algn="l"/>
              </a:tabLst>
            </a:pPr>
            <a:r>
              <a:rPr dirty="0" sz="1050" spc="5">
                <a:latin typeface="Times New Roman"/>
                <a:cs typeface="Times New Roman"/>
              </a:rPr>
              <a:t>Pereira CM, Pinto FFE, Nakagawa SA, </a:t>
            </a:r>
            <a:r>
              <a:rPr dirty="0" sz="1050" spc="10">
                <a:latin typeface="Times New Roman"/>
                <a:cs typeface="Times New Roman"/>
              </a:rPr>
              <a:t>Chung WT. </a:t>
            </a:r>
            <a:r>
              <a:rPr dirty="0" sz="1050" spc="5">
                <a:latin typeface="Times New Roman"/>
                <a:cs typeface="Times New Roman"/>
              </a:rPr>
              <a:t>Reconstrução com endoprótese </a:t>
            </a:r>
            <a:r>
              <a:rPr dirty="0" sz="1050" spc="10">
                <a:latin typeface="Times New Roman"/>
                <a:cs typeface="Times New Roman"/>
              </a:rPr>
              <a:t>não </a:t>
            </a:r>
            <a:r>
              <a:rPr dirty="0" sz="1050" spc="5">
                <a:latin typeface="Times New Roman"/>
                <a:cs typeface="Times New Roman"/>
              </a:rPr>
              <a:t>convencional </a:t>
            </a:r>
            <a:r>
              <a:rPr dirty="0" sz="1050" spc="10">
                <a:latin typeface="Times New Roman"/>
                <a:cs typeface="Times New Roman"/>
              </a:rPr>
              <a:t> após</a:t>
            </a:r>
            <a:r>
              <a:rPr dirty="0" sz="1050" spc="15">
                <a:latin typeface="Times New Roman"/>
                <a:cs typeface="Times New Roman"/>
              </a:rPr>
              <a:t> </a:t>
            </a:r>
            <a:r>
              <a:rPr dirty="0" sz="1050">
                <a:latin typeface="Times New Roman"/>
                <a:cs typeface="Times New Roman"/>
              </a:rPr>
              <a:t>ressecção</a:t>
            </a:r>
            <a:r>
              <a:rPr dirty="0" sz="1050" spc="5">
                <a:latin typeface="Times New Roman"/>
                <a:cs typeface="Times New Roman"/>
              </a:rPr>
              <a:t> </a:t>
            </a:r>
            <a:r>
              <a:rPr dirty="0" sz="1050" spc="10">
                <a:latin typeface="Times New Roman"/>
                <a:cs typeface="Times New Roman"/>
              </a:rPr>
              <a:t>de</a:t>
            </a:r>
            <a:r>
              <a:rPr dirty="0" sz="1050" spc="15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tumores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ósseos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primários</a:t>
            </a:r>
            <a:r>
              <a:rPr dirty="0" sz="1050" spc="10">
                <a:latin typeface="Times New Roman"/>
                <a:cs typeface="Times New Roman"/>
              </a:rPr>
              <a:t> de</a:t>
            </a:r>
            <a:r>
              <a:rPr dirty="0" sz="1050" spc="15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fêmur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distal: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sobrevida</a:t>
            </a:r>
            <a:r>
              <a:rPr dirty="0" sz="1050" spc="10">
                <a:latin typeface="Times New Roman"/>
                <a:cs typeface="Times New Roman"/>
              </a:rPr>
              <a:t> do</a:t>
            </a:r>
            <a:r>
              <a:rPr dirty="0" sz="1050" spc="15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implante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e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resultados </a:t>
            </a:r>
            <a:r>
              <a:rPr dirty="0" sz="1050" spc="1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funcionais.</a:t>
            </a:r>
            <a:r>
              <a:rPr dirty="0" sz="1050" spc="-1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Rev</a:t>
            </a:r>
            <a:r>
              <a:rPr dirty="0" sz="1050" spc="-5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Times New Roman"/>
                <a:cs typeface="Times New Roman"/>
              </a:rPr>
              <a:t>Bras Ortop.</a:t>
            </a:r>
            <a:r>
              <a:rPr dirty="0" sz="1050" spc="10">
                <a:latin typeface="Times New Roman"/>
                <a:cs typeface="Times New Roman"/>
              </a:rPr>
              <a:t> 2022;57(6):1030-1038.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227808" y="131825"/>
            <a:ext cx="3004185" cy="544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82700" marR="102235" indent="-1169670">
              <a:lnSpc>
                <a:spcPct val="100000"/>
              </a:lnSpc>
              <a:spcBef>
                <a:spcPts val="100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Inovação </a:t>
            </a:r>
            <a:r>
              <a:rPr dirty="0" sz="1700" spc="-3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16" name="object 1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4556" y="177034"/>
            <a:ext cx="5167183" cy="467454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92029" y="7439812"/>
            <a:ext cx="5255523" cy="2666668"/>
          </a:xfrm>
          <a:prstGeom prst="rect">
            <a:avLst/>
          </a:prstGeom>
        </p:spPr>
      </p:pic>
      <p:grpSp>
        <p:nvGrpSpPr>
          <p:cNvPr id="18" name="object 18"/>
          <p:cNvGrpSpPr/>
          <p:nvPr/>
        </p:nvGrpSpPr>
        <p:grpSpPr>
          <a:xfrm>
            <a:off x="6451028" y="2036000"/>
            <a:ext cx="5308600" cy="526415"/>
            <a:chOff x="6451028" y="2036000"/>
            <a:chExt cx="5308600" cy="526415"/>
          </a:xfrm>
        </p:grpSpPr>
        <p:sp>
          <p:nvSpPr>
            <p:cNvPr id="19" name="object 19"/>
            <p:cNvSpPr/>
            <p:nvPr/>
          </p:nvSpPr>
          <p:spPr>
            <a:xfrm>
              <a:off x="6471665" y="2056638"/>
              <a:ext cx="5267325" cy="485140"/>
            </a:xfrm>
            <a:custGeom>
              <a:avLst/>
              <a:gdLst/>
              <a:ahLst/>
              <a:cxnLst/>
              <a:rect l="l" t="t" r="r" b="b"/>
              <a:pathLst>
                <a:path w="5267325" h="485139">
                  <a:moveTo>
                    <a:pt x="5186172" y="0"/>
                  </a:moveTo>
                  <a:lnTo>
                    <a:pt x="80772" y="0"/>
                  </a:lnTo>
                  <a:lnTo>
                    <a:pt x="49345" y="6351"/>
                  </a:lnTo>
                  <a:lnTo>
                    <a:pt x="23669" y="23669"/>
                  </a:lnTo>
                  <a:lnTo>
                    <a:pt x="6351" y="49345"/>
                  </a:lnTo>
                  <a:lnTo>
                    <a:pt x="0" y="80771"/>
                  </a:lnTo>
                  <a:lnTo>
                    <a:pt x="0" y="403859"/>
                  </a:lnTo>
                  <a:lnTo>
                    <a:pt x="6351" y="435286"/>
                  </a:lnTo>
                  <a:lnTo>
                    <a:pt x="23669" y="460962"/>
                  </a:lnTo>
                  <a:lnTo>
                    <a:pt x="49345" y="478280"/>
                  </a:lnTo>
                  <a:lnTo>
                    <a:pt x="80772" y="484631"/>
                  </a:lnTo>
                  <a:lnTo>
                    <a:pt x="5186172" y="484631"/>
                  </a:lnTo>
                  <a:lnTo>
                    <a:pt x="5217598" y="478280"/>
                  </a:lnTo>
                  <a:lnTo>
                    <a:pt x="5243274" y="460962"/>
                  </a:lnTo>
                  <a:lnTo>
                    <a:pt x="5260592" y="435286"/>
                  </a:lnTo>
                  <a:lnTo>
                    <a:pt x="5266944" y="403859"/>
                  </a:lnTo>
                  <a:lnTo>
                    <a:pt x="5266944" y="80771"/>
                  </a:lnTo>
                  <a:lnTo>
                    <a:pt x="5260592" y="49345"/>
                  </a:lnTo>
                  <a:lnTo>
                    <a:pt x="5243274" y="23669"/>
                  </a:lnTo>
                  <a:lnTo>
                    <a:pt x="5217598" y="6351"/>
                  </a:lnTo>
                  <a:lnTo>
                    <a:pt x="518617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6471665" y="2056638"/>
              <a:ext cx="5267325" cy="485140"/>
            </a:xfrm>
            <a:custGeom>
              <a:avLst/>
              <a:gdLst/>
              <a:ahLst/>
              <a:cxnLst/>
              <a:rect l="l" t="t" r="r" b="b"/>
              <a:pathLst>
                <a:path w="5267325" h="485139">
                  <a:moveTo>
                    <a:pt x="0" y="80771"/>
                  </a:moveTo>
                  <a:lnTo>
                    <a:pt x="6351" y="49345"/>
                  </a:lnTo>
                  <a:lnTo>
                    <a:pt x="23669" y="23669"/>
                  </a:lnTo>
                  <a:lnTo>
                    <a:pt x="49345" y="6351"/>
                  </a:lnTo>
                  <a:lnTo>
                    <a:pt x="80772" y="0"/>
                  </a:lnTo>
                  <a:lnTo>
                    <a:pt x="5186172" y="0"/>
                  </a:lnTo>
                  <a:lnTo>
                    <a:pt x="5217598" y="6351"/>
                  </a:lnTo>
                  <a:lnTo>
                    <a:pt x="5243274" y="23669"/>
                  </a:lnTo>
                  <a:lnTo>
                    <a:pt x="5260592" y="49345"/>
                  </a:lnTo>
                  <a:lnTo>
                    <a:pt x="5266944" y="80771"/>
                  </a:lnTo>
                  <a:lnTo>
                    <a:pt x="5266944" y="403859"/>
                  </a:lnTo>
                  <a:lnTo>
                    <a:pt x="5260592" y="435286"/>
                  </a:lnTo>
                  <a:lnTo>
                    <a:pt x="5243274" y="460962"/>
                  </a:lnTo>
                  <a:lnTo>
                    <a:pt x="5217598" y="478280"/>
                  </a:lnTo>
                  <a:lnTo>
                    <a:pt x="5186172" y="484631"/>
                  </a:lnTo>
                  <a:lnTo>
                    <a:pt x="80772" y="484631"/>
                  </a:lnTo>
                  <a:lnTo>
                    <a:pt x="49345" y="478280"/>
                  </a:lnTo>
                  <a:lnTo>
                    <a:pt x="23669" y="460962"/>
                  </a:lnTo>
                  <a:lnTo>
                    <a:pt x="6351" y="435286"/>
                  </a:lnTo>
                  <a:lnTo>
                    <a:pt x="0" y="403859"/>
                  </a:lnTo>
                  <a:lnTo>
                    <a:pt x="0" y="80771"/>
                  </a:lnTo>
                  <a:close/>
                </a:path>
              </a:pathLst>
            </a:custGeom>
            <a:ln w="412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/>
          <p:cNvSpPr txBox="1"/>
          <p:nvPr/>
        </p:nvSpPr>
        <p:spPr>
          <a:xfrm>
            <a:off x="718819" y="1270507"/>
            <a:ext cx="8933180" cy="12128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Calibri"/>
                <a:cs typeface="Calibri"/>
              </a:rPr>
              <a:t>C.H</a:t>
            </a:r>
            <a:r>
              <a:rPr dirty="0" sz="2400" spc="-185">
                <a:latin typeface="Calibri"/>
                <a:cs typeface="Calibri"/>
              </a:rPr>
              <a:t>.</a:t>
            </a:r>
            <a:r>
              <a:rPr dirty="0" sz="2400" spc="-250">
                <a:latin typeface="Calibri"/>
                <a:cs typeface="Calibri"/>
              </a:rPr>
              <a:t>V</a:t>
            </a:r>
            <a:r>
              <a:rPr dirty="0" sz="2400">
                <a:latin typeface="Calibri"/>
                <a:cs typeface="Calibri"/>
              </a:rPr>
              <a:t>.</a:t>
            </a:r>
            <a:r>
              <a:rPr dirty="0" sz="2400" spc="-5">
                <a:latin typeface="Calibri"/>
                <a:cs typeface="Calibri"/>
              </a:rPr>
              <a:t> Sa</a:t>
            </a:r>
            <a:r>
              <a:rPr dirty="0" sz="2400" spc="-30">
                <a:latin typeface="Calibri"/>
                <a:cs typeface="Calibri"/>
              </a:rPr>
              <a:t>n</a:t>
            </a:r>
            <a:r>
              <a:rPr dirty="0" sz="2400">
                <a:latin typeface="Calibri"/>
                <a:cs typeface="Calibri"/>
              </a:rPr>
              <a:t>tin;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229">
                <a:latin typeface="Calibri"/>
                <a:cs typeface="Calibri"/>
              </a:rPr>
              <a:t>F</a:t>
            </a:r>
            <a:r>
              <a:rPr dirty="0" sz="2400" spc="-5">
                <a:latin typeface="Calibri"/>
                <a:cs typeface="Calibri"/>
              </a:rPr>
              <a:t>.</a:t>
            </a:r>
            <a:r>
              <a:rPr dirty="0" sz="2400" spc="-235">
                <a:latin typeface="Calibri"/>
                <a:cs typeface="Calibri"/>
              </a:rPr>
              <a:t>F</a:t>
            </a:r>
            <a:r>
              <a:rPr dirty="0" sz="2400" spc="-5">
                <a:latin typeface="Calibri"/>
                <a:cs typeface="Calibri"/>
              </a:rPr>
              <a:t>.E</a:t>
            </a:r>
            <a:r>
              <a:rPr dirty="0" sz="2400">
                <a:latin typeface="Calibri"/>
                <a:cs typeface="Calibri"/>
              </a:rPr>
              <a:t>.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P</a:t>
            </a:r>
            <a:r>
              <a:rPr dirty="0" sz="2400">
                <a:latin typeface="Calibri"/>
                <a:cs typeface="Calibri"/>
              </a:rPr>
              <a:t>i</a:t>
            </a:r>
            <a:r>
              <a:rPr dirty="0" sz="2400" spc="-25">
                <a:latin typeface="Calibri"/>
                <a:cs typeface="Calibri"/>
              </a:rPr>
              <a:t>nt</a:t>
            </a:r>
            <a:r>
              <a:rPr dirty="0" sz="2400" spc="-5">
                <a:latin typeface="Calibri"/>
                <a:cs typeface="Calibri"/>
              </a:rPr>
              <a:t>o</a:t>
            </a:r>
            <a:r>
              <a:rPr dirty="0" sz="2400">
                <a:latin typeface="Calibri"/>
                <a:cs typeface="Calibri"/>
              </a:rPr>
              <a:t>;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</a:t>
            </a:r>
            <a:r>
              <a:rPr dirty="0" sz="2400" spc="5">
                <a:latin typeface="Calibri"/>
                <a:cs typeface="Calibri"/>
              </a:rPr>
              <a:t>.</a:t>
            </a:r>
            <a:r>
              <a:rPr dirty="0" sz="2400" spc="10">
                <a:latin typeface="Calibri"/>
                <a:cs typeface="Calibri"/>
              </a:rPr>
              <a:t>A</a:t>
            </a:r>
            <a:r>
              <a:rPr dirty="0" sz="2400">
                <a:latin typeface="Calibri"/>
                <a:cs typeface="Calibri"/>
              </a:rPr>
              <a:t>.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Na</a:t>
            </a:r>
            <a:r>
              <a:rPr dirty="0" sz="2400" spc="-35">
                <a:latin typeface="Calibri"/>
                <a:cs typeface="Calibri"/>
              </a:rPr>
              <a:t>k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-50">
                <a:latin typeface="Calibri"/>
                <a:cs typeface="Calibri"/>
              </a:rPr>
              <a:t>g</a:t>
            </a:r>
            <a:r>
              <a:rPr dirty="0" sz="2400" spc="-10">
                <a:latin typeface="Calibri"/>
                <a:cs typeface="Calibri"/>
              </a:rPr>
              <a:t>a</a:t>
            </a:r>
            <a:r>
              <a:rPr dirty="0" sz="2400" spc="-25">
                <a:latin typeface="Calibri"/>
                <a:cs typeface="Calibri"/>
              </a:rPr>
              <a:t>w</a:t>
            </a:r>
            <a:r>
              <a:rPr dirty="0" sz="2400">
                <a:latin typeface="Calibri"/>
                <a:cs typeface="Calibri"/>
              </a:rPr>
              <a:t>a;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240">
                <a:latin typeface="Calibri"/>
                <a:cs typeface="Calibri"/>
              </a:rPr>
              <a:t>W</a:t>
            </a:r>
            <a:r>
              <a:rPr dirty="0" sz="2400" spc="-190">
                <a:latin typeface="Calibri"/>
                <a:cs typeface="Calibri"/>
              </a:rPr>
              <a:t>.</a:t>
            </a:r>
            <a:r>
              <a:rPr dirty="0" sz="2400" spc="-250">
                <a:latin typeface="Calibri"/>
                <a:cs typeface="Calibri"/>
              </a:rPr>
              <a:t>T</a:t>
            </a:r>
            <a:r>
              <a:rPr dirty="0" sz="2400">
                <a:latin typeface="Calibri"/>
                <a:cs typeface="Calibri"/>
              </a:rPr>
              <a:t>.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5">
                <a:latin typeface="Calibri"/>
                <a:cs typeface="Calibri"/>
              </a:rPr>
              <a:t>C</a:t>
            </a:r>
            <a:r>
              <a:rPr dirty="0" sz="2400" spc="-5">
                <a:latin typeface="Calibri"/>
                <a:cs typeface="Calibri"/>
              </a:rPr>
              <a:t>hung</a:t>
            </a:r>
            <a:r>
              <a:rPr dirty="0" sz="2400">
                <a:latin typeface="Calibri"/>
                <a:cs typeface="Calibri"/>
              </a:rPr>
              <a:t>;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G</a:t>
            </a:r>
            <a:r>
              <a:rPr dirty="0" sz="2400" spc="-55">
                <a:latin typeface="Calibri"/>
                <a:cs typeface="Calibri"/>
              </a:rPr>
              <a:t>.</a:t>
            </a:r>
            <a:r>
              <a:rPr dirty="0" sz="2400" spc="-5">
                <a:latin typeface="Calibri"/>
                <a:cs typeface="Calibri"/>
              </a:rPr>
              <a:t>C</a:t>
            </a:r>
            <a:r>
              <a:rPr dirty="0" sz="2400">
                <a:latin typeface="Calibri"/>
                <a:cs typeface="Calibri"/>
              </a:rPr>
              <a:t>.</a:t>
            </a:r>
            <a:r>
              <a:rPr dirty="0" sz="2400" spc="-5">
                <a:latin typeface="Calibri"/>
                <a:cs typeface="Calibri"/>
              </a:rPr>
              <a:t> Drumond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900">
              <a:latin typeface="Calibri"/>
              <a:cs typeface="Calibri"/>
            </a:endParaRPr>
          </a:p>
          <a:p>
            <a:pPr marL="1765300">
              <a:lnSpc>
                <a:spcPct val="100000"/>
              </a:lnSpc>
              <a:tabLst>
                <a:tab pos="7681595" algn="l"/>
              </a:tabLst>
            </a:pP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INT</a:t>
            </a:r>
            <a:r>
              <a:rPr dirty="0" sz="2400" spc="-25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ODU</a:t>
            </a:r>
            <a:r>
              <a:rPr dirty="0" sz="2400" spc="5" b="1">
                <a:solidFill>
                  <a:srgbClr val="FFFFFF"/>
                </a:solidFill>
                <a:latin typeface="Calibri"/>
                <a:cs typeface="Calibri"/>
              </a:rPr>
              <a:t>Ç</a:t>
            </a:r>
            <a:r>
              <a:rPr dirty="0" sz="2400" spc="-40" b="1">
                <a:solidFill>
                  <a:srgbClr val="FFFFFF"/>
                </a:solidFill>
                <a:latin typeface="Calibri"/>
                <a:cs typeface="Calibri"/>
              </a:rPr>
              <a:t>Ã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O	</a:t>
            </a:r>
            <a:r>
              <a:rPr dirty="0" baseline="2314" sz="3600" spc="-7" b="1">
                <a:solidFill>
                  <a:srgbClr val="FFFFFF"/>
                </a:solidFill>
                <a:latin typeface="Calibri"/>
                <a:cs typeface="Calibri"/>
              </a:rPr>
              <a:t>OB</a:t>
            </a:r>
            <a:r>
              <a:rPr dirty="0" baseline="2314" sz="3600" spc="-15" b="1">
                <a:solidFill>
                  <a:srgbClr val="FFFFFF"/>
                </a:solidFill>
                <a:latin typeface="Calibri"/>
                <a:cs typeface="Calibri"/>
              </a:rPr>
              <a:t>J</a:t>
            </a:r>
            <a:r>
              <a:rPr dirty="0" baseline="2314" sz="3600" b="1">
                <a:solidFill>
                  <a:srgbClr val="FFFFFF"/>
                </a:solidFill>
                <a:latin typeface="Calibri"/>
                <a:cs typeface="Calibri"/>
              </a:rPr>
              <a:t>ETI</a:t>
            </a:r>
            <a:r>
              <a:rPr dirty="0" baseline="2314" sz="3600" spc="-75" b="1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baseline="2314" sz="360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endParaRPr baseline="2314" sz="3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465823" y="2660142"/>
            <a:ext cx="5281295" cy="879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Descrever a </a:t>
            </a:r>
            <a:r>
              <a:rPr dirty="0" sz="1400" spc="-5">
                <a:latin typeface="Times New Roman"/>
                <a:cs typeface="Times New Roman"/>
              </a:rPr>
              <a:t>experiência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5">
                <a:latin typeface="Times New Roman"/>
                <a:cs typeface="Times New Roman"/>
              </a:rPr>
              <a:t>um </a:t>
            </a:r>
            <a:r>
              <a:rPr dirty="0" sz="1400">
                <a:latin typeface="Times New Roman"/>
                <a:cs typeface="Times New Roman"/>
              </a:rPr>
              <a:t>centro </a:t>
            </a:r>
            <a:r>
              <a:rPr dirty="0" sz="1400" spc="-5">
                <a:latin typeface="Times New Roman"/>
                <a:cs typeface="Times New Roman"/>
              </a:rPr>
              <a:t>especializado </a:t>
            </a:r>
            <a:r>
              <a:rPr dirty="0" sz="1400">
                <a:latin typeface="Times New Roman"/>
                <a:cs typeface="Times New Roman"/>
              </a:rPr>
              <a:t>no </a:t>
            </a:r>
            <a:r>
              <a:rPr dirty="0" sz="1400" spc="-5">
                <a:latin typeface="Times New Roman"/>
                <a:cs typeface="Times New Roman"/>
              </a:rPr>
              <a:t>tratamento </a:t>
            </a:r>
            <a:r>
              <a:rPr dirty="0" sz="1400" spc="5">
                <a:latin typeface="Times New Roman"/>
                <a:cs typeface="Times New Roman"/>
              </a:rPr>
              <a:t>de 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pacientes oncológicos </a:t>
            </a:r>
            <a:r>
              <a:rPr dirty="0" sz="1400">
                <a:latin typeface="Times New Roman"/>
                <a:cs typeface="Times New Roman"/>
              </a:rPr>
              <a:t>e </a:t>
            </a:r>
            <a:r>
              <a:rPr dirty="0" sz="1400" spc="5">
                <a:latin typeface="Times New Roman"/>
                <a:cs typeface="Times New Roman"/>
              </a:rPr>
              <a:t>em </a:t>
            </a:r>
            <a:r>
              <a:rPr dirty="0" sz="1400" spc="-5">
                <a:latin typeface="Times New Roman"/>
                <a:cs typeface="Times New Roman"/>
              </a:rPr>
              <a:t>cirurgias preservadoras do membro </a:t>
            </a:r>
            <a:r>
              <a:rPr dirty="0" sz="1400">
                <a:latin typeface="Times New Roman"/>
                <a:cs typeface="Times New Roman"/>
              </a:rPr>
              <a:t>através 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das </a:t>
            </a:r>
            <a:r>
              <a:rPr dirty="0" sz="1400" spc="-5">
                <a:latin typeface="Times New Roman"/>
                <a:cs typeface="Times New Roman"/>
              </a:rPr>
              <a:t>reconstruções com </a:t>
            </a:r>
            <a:r>
              <a:rPr dirty="0" sz="1400">
                <a:latin typeface="Times New Roman"/>
                <a:cs typeface="Times New Roman"/>
              </a:rPr>
              <a:t>endopróteses não </a:t>
            </a:r>
            <a:r>
              <a:rPr dirty="0" sz="1400" spc="-5">
                <a:latin typeface="Times New Roman"/>
                <a:cs typeface="Times New Roman"/>
              </a:rPr>
              <a:t>convencionais </a:t>
            </a:r>
            <a:r>
              <a:rPr dirty="0" sz="1400">
                <a:latin typeface="Times New Roman"/>
                <a:cs typeface="Times New Roman"/>
              </a:rPr>
              <a:t>e </a:t>
            </a:r>
            <a:r>
              <a:rPr dirty="0" sz="1400" spc="-5">
                <a:latin typeface="Times New Roman"/>
                <a:cs typeface="Times New Roman"/>
              </a:rPr>
              <a:t>quais </a:t>
            </a:r>
            <a:r>
              <a:rPr dirty="0" sz="1400">
                <a:latin typeface="Times New Roman"/>
                <a:cs typeface="Times New Roman"/>
              </a:rPr>
              <a:t>são as 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principais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complicações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relacionadas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este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método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reconstrução,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465823" y="3513582"/>
            <a:ext cx="52787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45490" algn="l"/>
                <a:tab pos="1268095" algn="l"/>
                <a:tab pos="2289175" algn="l"/>
                <a:tab pos="3237230" algn="l"/>
                <a:tab pos="3534410" algn="l"/>
                <a:tab pos="4257040" algn="l"/>
              </a:tabLst>
            </a:pPr>
            <a:r>
              <a:rPr dirty="0" sz="1400">
                <a:latin typeface="Times New Roman"/>
                <a:cs typeface="Times New Roman"/>
              </a:rPr>
              <a:t>relação	com	</a:t>
            </a:r>
            <a:r>
              <a:rPr dirty="0" sz="1400" spc="-5">
                <a:latin typeface="Times New Roman"/>
                <a:cs typeface="Times New Roman"/>
              </a:rPr>
              <a:t>localização	anatômica	</a:t>
            </a:r>
            <a:r>
              <a:rPr dirty="0" sz="1400">
                <a:latin typeface="Times New Roman"/>
                <a:cs typeface="Times New Roman"/>
              </a:rPr>
              <a:t>e	</a:t>
            </a:r>
            <a:r>
              <a:rPr dirty="0" sz="1400" spc="-5">
                <a:latin typeface="Times New Roman"/>
                <a:cs typeface="Times New Roman"/>
              </a:rPr>
              <a:t>demais	características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465823" y="3726941"/>
            <a:ext cx="28987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epidemiológicas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da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população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estudada.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6432740" y="4075112"/>
            <a:ext cx="5306695" cy="524510"/>
            <a:chOff x="6432740" y="4075112"/>
            <a:chExt cx="5306695" cy="524510"/>
          </a:xfrm>
        </p:grpSpPr>
        <p:sp>
          <p:nvSpPr>
            <p:cNvPr id="26" name="object 26"/>
            <p:cNvSpPr/>
            <p:nvPr/>
          </p:nvSpPr>
          <p:spPr>
            <a:xfrm>
              <a:off x="6453378" y="4095750"/>
              <a:ext cx="5265420" cy="483234"/>
            </a:xfrm>
            <a:custGeom>
              <a:avLst/>
              <a:gdLst/>
              <a:ahLst/>
              <a:cxnLst/>
              <a:rect l="l" t="t" r="r" b="b"/>
              <a:pathLst>
                <a:path w="5265420" h="483235">
                  <a:moveTo>
                    <a:pt x="5184902" y="0"/>
                  </a:moveTo>
                  <a:lnTo>
                    <a:pt x="80518" y="0"/>
                  </a:lnTo>
                  <a:lnTo>
                    <a:pt x="49184" y="6330"/>
                  </a:lnTo>
                  <a:lnTo>
                    <a:pt x="23590" y="23590"/>
                  </a:lnTo>
                  <a:lnTo>
                    <a:pt x="6330" y="49184"/>
                  </a:lnTo>
                  <a:lnTo>
                    <a:pt x="0" y="80518"/>
                  </a:lnTo>
                  <a:lnTo>
                    <a:pt x="0" y="402589"/>
                  </a:lnTo>
                  <a:lnTo>
                    <a:pt x="6330" y="433923"/>
                  </a:lnTo>
                  <a:lnTo>
                    <a:pt x="23590" y="459517"/>
                  </a:lnTo>
                  <a:lnTo>
                    <a:pt x="49184" y="476777"/>
                  </a:lnTo>
                  <a:lnTo>
                    <a:pt x="80518" y="483108"/>
                  </a:lnTo>
                  <a:lnTo>
                    <a:pt x="5184902" y="483108"/>
                  </a:lnTo>
                  <a:lnTo>
                    <a:pt x="5216235" y="476777"/>
                  </a:lnTo>
                  <a:lnTo>
                    <a:pt x="5241829" y="459517"/>
                  </a:lnTo>
                  <a:lnTo>
                    <a:pt x="5259089" y="433923"/>
                  </a:lnTo>
                  <a:lnTo>
                    <a:pt x="5265420" y="402589"/>
                  </a:lnTo>
                  <a:lnTo>
                    <a:pt x="5265420" y="80518"/>
                  </a:lnTo>
                  <a:lnTo>
                    <a:pt x="5259089" y="49184"/>
                  </a:lnTo>
                  <a:lnTo>
                    <a:pt x="5241829" y="23590"/>
                  </a:lnTo>
                  <a:lnTo>
                    <a:pt x="5216235" y="6330"/>
                  </a:lnTo>
                  <a:lnTo>
                    <a:pt x="518490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6453378" y="4095750"/>
              <a:ext cx="5265420" cy="483234"/>
            </a:xfrm>
            <a:custGeom>
              <a:avLst/>
              <a:gdLst/>
              <a:ahLst/>
              <a:cxnLst/>
              <a:rect l="l" t="t" r="r" b="b"/>
              <a:pathLst>
                <a:path w="5265420" h="483235">
                  <a:moveTo>
                    <a:pt x="0" y="80518"/>
                  </a:moveTo>
                  <a:lnTo>
                    <a:pt x="6330" y="49184"/>
                  </a:lnTo>
                  <a:lnTo>
                    <a:pt x="23590" y="23590"/>
                  </a:lnTo>
                  <a:lnTo>
                    <a:pt x="49184" y="6330"/>
                  </a:lnTo>
                  <a:lnTo>
                    <a:pt x="80518" y="0"/>
                  </a:lnTo>
                  <a:lnTo>
                    <a:pt x="5184902" y="0"/>
                  </a:lnTo>
                  <a:lnTo>
                    <a:pt x="5216235" y="6330"/>
                  </a:lnTo>
                  <a:lnTo>
                    <a:pt x="5241829" y="23590"/>
                  </a:lnTo>
                  <a:lnTo>
                    <a:pt x="5259089" y="49184"/>
                  </a:lnTo>
                  <a:lnTo>
                    <a:pt x="5265420" y="80518"/>
                  </a:lnTo>
                  <a:lnTo>
                    <a:pt x="5265420" y="402589"/>
                  </a:lnTo>
                  <a:lnTo>
                    <a:pt x="5259089" y="433923"/>
                  </a:lnTo>
                  <a:lnTo>
                    <a:pt x="5241829" y="459517"/>
                  </a:lnTo>
                  <a:lnTo>
                    <a:pt x="5216235" y="476777"/>
                  </a:lnTo>
                  <a:lnTo>
                    <a:pt x="5184902" y="483108"/>
                  </a:lnTo>
                  <a:lnTo>
                    <a:pt x="80518" y="483108"/>
                  </a:lnTo>
                  <a:lnTo>
                    <a:pt x="49184" y="476777"/>
                  </a:lnTo>
                  <a:lnTo>
                    <a:pt x="23590" y="459517"/>
                  </a:lnTo>
                  <a:lnTo>
                    <a:pt x="6330" y="433923"/>
                  </a:lnTo>
                  <a:lnTo>
                    <a:pt x="0" y="402589"/>
                  </a:lnTo>
                  <a:lnTo>
                    <a:pt x="0" y="80518"/>
                  </a:lnTo>
                  <a:close/>
                </a:path>
              </a:pathLst>
            </a:custGeom>
            <a:ln w="412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/>
          <p:cNvSpPr txBox="1"/>
          <p:nvPr/>
        </p:nvSpPr>
        <p:spPr>
          <a:xfrm>
            <a:off x="8198611" y="4119752"/>
            <a:ext cx="133286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505193" y="4748275"/>
            <a:ext cx="5280660" cy="666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latin typeface="Times New Roman"/>
                <a:cs typeface="Times New Roman"/>
              </a:rPr>
              <a:t>Trata-se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5">
                <a:latin typeface="Times New Roman"/>
                <a:cs typeface="Times New Roman"/>
              </a:rPr>
              <a:t> um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estudo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retrospectivo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realizado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em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duas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fases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após 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aprovação </a:t>
            </a:r>
            <a:r>
              <a:rPr dirty="0" sz="1400">
                <a:latin typeface="Times New Roman"/>
                <a:cs typeface="Times New Roman"/>
              </a:rPr>
              <a:t>do </a:t>
            </a:r>
            <a:r>
              <a:rPr dirty="0" sz="1400" spc="-5">
                <a:latin typeface="Times New Roman"/>
                <a:cs typeface="Times New Roman"/>
              </a:rPr>
              <a:t>Comitê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Ética </a:t>
            </a:r>
            <a:r>
              <a:rPr dirty="0" sz="1400">
                <a:latin typeface="Times New Roman"/>
                <a:cs typeface="Times New Roman"/>
              </a:rPr>
              <a:t>e </a:t>
            </a:r>
            <a:r>
              <a:rPr dirty="0" sz="1400" spc="-5">
                <a:latin typeface="Times New Roman"/>
                <a:cs typeface="Times New Roman"/>
              </a:rPr>
              <a:t>Pesquisa </a:t>
            </a:r>
            <a:r>
              <a:rPr dirty="0" sz="1400">
                <a:latin typeface="Times New Roman"/>
                <a:cs typeface="Times New Roman"/>
              </a:rPr>
              <a:t>da </a:t>
            </a:r>
            <a:r>
              <a:rPr dirty="0" sz="1400" spc="-5">
                <a:latin typeface="Times New Roman"/>
                <a:cs typeface="Times New Roman"/>
              </a:rPr>
              <a:t>instituição.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primeira etapa 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consiste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na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revisão</a:t>
            </a:r>
            <a:r>
              <a:rPr dirty="0" sz="1400" spc="3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da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literatura</a:t>
            </a:r>
            <a:r>
              <a:rPr dirty="0" sz="1400" spc="3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na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base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dados</a:t>
            </a:r>
            <a:r>
              <a:rPr dirty="0" sz="1400" spc="3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Medical</a:t>
            </a:r>
            <a:r>
              <a:rPr dirty="0" sz="1400" spc="3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Literature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505193" y="5388355"/>
            <a:ext cx="52787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028440" algn="l"/>
              </a:tabLst>
            </a:pPr>
            <a:r>
              <a:rPr dirty="0" sz="1400" spc="-5">
                <a:latin typeface="Times New Roman"/>
                <a:cs typeface="Times New Roman"/>
              </a:rPr>
              <a:t>Analysis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Retrieval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System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online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(MEDLINE).	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segunda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etapa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505193" y="5601715"/>
            <a:ext cx="5279390" cy="666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será </a:t>
            </a:r>
            <a:r>
              <a:rPr dirty="0" sz="1400" spc="-5">
                <a:latin typeface="Times New Roman"/>
                <a:cs typeface="Times New Roman"/>
              </a:rPr>
              <a:t>constituída </a:t>
            </a:r>
            <a:r>
              <a:rPr dirty="0" sz="1400">
                <a:latin typeface="Times New Roman"/>
                <a:cs typeface="Times New Roman"/>
              </a:rPr>
              <a:t>da </a:t>
            </a:r>
            <a:r>
              <a:rPr dirty="0" sz="1400" spc="-5">
                <a:latin typeface="Times New Roman"/>
                <a:cs typeface="Times New Roman"/>
              </a:rPr>
              <a:t>análise do banco </a:t>
            </a:r>
            <a:r>
              <a:rPr dirty="0" sz="1400">
                <a:latin typeface="Times New Roman"/>
                <a:cs typeface="Times New Roman"/>
              </a:rPr>
              <a:t>de dados </a:t>
            </a:r>
            <a:r>
              <a:rPr dirty="0" sz="1400" spc="-5">
                <a:latin typeface="Times New Roman"/>
                <a:cs typeface="Times New Roman"/>
              </a:rPr>
              <a:t>dos pacientes operados </a:t>
            </a:r>
            <a:r>
              <a:rPr dirty="0" sz="1400" spc="-10">
                <a:latin typeface="Times New Roman"/>
                <a:cs typeface="Times New Roman"/>
              </a:rPr>
              <a:t>no </a:t>
            </a:r>
            <a:r>
              <a:rPr dirty="0" sz="1400" spc="-5">
                <a:latin typeface="Times New Roman"/>
                <a:cs typeface="Times New Roman"/>
              </a:rPr>
              <a:t> Hospital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A.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C.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Camargo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Câncer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Center,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pela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equipe</a:t>
            </a:r>
            <a:r>
              <a:rPr dirty="0" sz="1400">
                <a:latin typeface="Times New Roman"/>
                <a:cs typeface="Times New Roman"/>
              </a:rPr>
              <a:t> de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Oncologia </a:t>
            </a:r>
            <a:r>
              <a:rPr dirty="0" sz="1400">
                <a:latin typeface="Times New Roman"/>
                <a:cs typeface="Times New Roman"/>
              </a:rPr>
              <a:t> Ortopédica,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no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período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fevereiro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2010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5">
                <a:latin typeface="Times New Roman"/>
                <a:cs typeface="Times New Roman"/>
              </a:rPr>
              <a:t> setembro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2022.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32" name="object 3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3356336" y="4627726"/>
            <a:ext cx="3432326" cy="3203330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2055232" y="2110739"/>
            <a:ext cx="5753839" cy="22193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neves Neves Campos</dc:creator>
  <dc:title>PowerPoint Presentation</dc:title>
  <dcterms:created xsi:type="dcterms:W3CDTF">2023-01-20T15:24:50Z</dcterms:created>
  <dcterms:modified xsi:type="dcterms:W3CDTF">2023-01-20T15:24:50Z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2023-01-20T00:00:00Z</vt:filetime>
  </property>
</Properties>
</file>