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/>
    <p:restoredTop sz="92061"/>
  </p:normalViewPr>
  <p:slideViewPr>
    <p:cSldViewPr snapToGrid="0" snapToObjects="1">
      <p:cViewPr>
        <p:scale>
          <a:sx n="100" d="100"/>
          <a:sy n="100" d="100"/>
        </p:scale>
        <p:origin x="-4904" y="-181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aioamorim/Desktop/RI/Trabalhos/TCC%20RI/Re%20Bio&#769;psias/Planilha%20biome&#769;dicos%2006%201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aioamorim/Desktop/RI/Trabalhos/TCC%20RI/Re%20Bio&#769;psias/Planilha%20biome&#769;dicos%2006%201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Benigno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('Variáveis Gerais'!$AA$33,'Variáveis Gerais'!$AE$33)</c:f>
              <c:numCache>
                <c:formatCode>General</c:formatCode>
                <c:ptCount val="2"/>
                <c:pt idx="0">
                  <c:v>11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0-6C47-A3B4-D34CF2C1D810}"/>
            </c:ext>
          </c:extLst>
        </c:ser>
        <c:ser>
          <c:idx val="1"/>
          <c:order val="1"/>
          <c:tx>
            <c:v>Maligno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('Variáveis Gerais'!$AA$34,'Variáveis Gerais'!$AE$34)</c:f>
              <c:numCache>
                <c:formatCode>General</c:formatCode>
                <c:ptCount val="2"/>
                <c:pt idx="0">
                  <c:v>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0-6C47-A3B4-D34CF2C1D810}"/>
            </c:ext>
          </c:extLst>
        </c:ser>
        <c:ser>
          <c:idx val="2"/>
          <c:order val="2"/>
          <c:tx>
            <c:v>Insuficiênte / Inconclusivo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('Variáveis Gerais'!$AA$35,'Variáveis Gerais'!$AE$35)</c:f>
              <c:numCache>
                <c:formatCode>General</c:formatCode>
                <c:ptCount val="2"/>
                <c:pt idx="0">
                  <c:v>13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10-6C47-A3B4-D34CF2C1D8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3546576"/>
        <c:axId val="363548224"/>
      </c:barChart>
      <c:catAx>
        <c:axId val="36354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3548224"/>
        <c:crosses val="autoZero"/>
        <c:auto val="1"/>
        <c:lblAlgn val="ctr"/>
        <c:lblOffset val="100"/>
        <c:noMultiLvlLbl val="0"/>
      </c:catAx>
      <c:valAx>
        <c:axId val="36354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354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81-A740-8B76-532E58E117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81-A740-8B76-532E58E117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81-A740-8B76-532E58E117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81-A740-8B76-532E58E117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81-A740-8B76-532E58E117E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81-A740-8B76-532E58E117E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81-A740-8B76-532E58E117E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A81-A740-8B76-532E58E117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'[Planilha biomédicos 09 12.xlsx]Variáveis Gerais'!$BE$33:$BE$40</c:f>
              <c:strCache>
                <c:ptCount val="8"/>
                <c:pt idx="0">
                  <c:v>Pulmão</c:v>
                </c:pt>
                <c:pt idx="1">
                  <c:v>Osso</c:v>
                </c:pt>
                <c:pt idx="2">
                  <c:v>Fígado</c:v>
                </c:pt>
                <c:pt idx="3">
                  <c:v>Mediastino</c:v>
                </c:pt>
                <c:pt idx="4">
                  <c:v>Adrenal</c:v>
                </c:pt>
                <c:pt idx="5">
                  <c:v>Rim</c:v>
                </c:pt>
                <c:pt idx="6">
                  <c:v>Retroperitônio</c:v>
                </c:pt>
                <c:pt idx="7">
                  <c:v>Cabeça e pescoço</c:v>
                </c:pt>
              </c:strCache>
            </c:strRef>
          </c:cat>
          <c:val>
            <c:numRef>
              <c:f>'[Planilha biomédicos 09 12.xlsx]Variáveis Gerais'!$BF$33:$BF$40</c:f>
              <c:numCache>
                <c:formatCode>General</c:formatCode>
                <c:ptCount val="8"/>
                <c:pt idx="0">
                  <c:v>10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A81-A740-8B76-532E58E117E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6421010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714210" y="764805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4572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714210" y="56765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343633" y="872999"/>
            <a:ext cx="15810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ANÁLISE DAS RE-BIÓPSIAS PERCUTÂNEAS GUIADAS POR TOMOGRAFIA COMPUTADORIZADA EM PACIENTES ONCOLÓGICOS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43633" y="1331765"/>
            <a:ext cx="5738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C.C.G. Amorim, E.C. Pereira; P.N.V.P. Barbosa.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700" dirty="0">
                <a:effectLst/>
                <a:ea typeface="Arial" panose="020B0604020202020204" pitchFamily="34" charset="0"/>
              </a:rPr>
              <a:t>As biópsias percutâneas guiadas por métodos de imagem, como tomografia computadorizada (TC), tem sido largamente aceitas como procedimentos</a:t>
            </a:r>
            <a:r>
              <a:rPr lang="pt-PT" sz="1700" spc="-8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efetivos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e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seguros,</a:t>
            </a:r>
            <a:r>
              <a:rPr lang="pt-PT" sz="1700" spc="-7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com</a:t>
            </a:r>
            <a:r>
              <a:rPr lang="pt-PT" sz="1700" spc="-6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alta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acurácia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no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diagnóstico</a:t>
            </a:r>
            <a:r>
              <a:rPr lang="pt-PT" sz="1700" spc="-7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de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lesões neoplásicas em diferentes órgãos. Estes procedimentos minimamente invasivos permitem um diagnóstico anatomopatológico (AP) com menor morbimortalidade que</a:t>
            </a:r>
            <a:r>
              <a:rPr lang="pt-PT" sz="1700" spc="20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as biópsias</a:t>
            </a:r>
            <a:r>
              <a:rPr lang="pt-PT" sz="1700" spc="20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cirúrgicas. No entanto, resultados não diagnósticos continuam a ser um problema, uma vez que o</a:t>
            </a:r>
            <a:r>
              <a:rPr lang="pt-PT" sz="1700" spc="-6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insucesso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da biópsia pode acarretar na necessidade da</a:t>
            </a:r>
            <a:r>
              <a:rPr lang="pt-PT" sz="1700" spc="-6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repetição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do procedimento.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89500" y="5719727"/>
            <a:ext cx="5436187" cy="41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15371" y="6221962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700" dirty="0">
                <a:effectLst/>
                <a:ea typeface="Arial" panose="020B0604020202020204" pitchFamily="34" charset="0"/>
              </a:rPr>
              <a:t>Avaliar as re-biópsias guiadas por tomografia computadorizada, avaliando suas indicações, aspectos</a:t>
            </a:r>
            <a:r>
              <a:rPr lang="pt-PT" sz="1700" spc="-1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técnicos</a:t>
            </a:r>
            <a:r>
              <a:rPr lang="pt-PT" sz="1700" spc="-2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do</a:t>
            </a:r>
            <a:r>
              <a:rPr lang="pt-PT" sz="1700" spc="-2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procedimento,</a:t>
            </a:r>
            <a:r>
              <a:rPr lang="pt-PT" sz="1700" spc="-2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da</a:t>
            </a:r>
            <a:r>
              <a:rPr lang="pt-PT" sz="1700" spc="-1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lesão</a:t>
            </a:r>
            <a:r>
              <a:rPr lang="pt-PT" sz="1700" spc="-3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ou</a:t>
            </a:r>
            <a:r>
              <a:rPr lang="pt-PT" sz="1700" spc="-2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da</a:t>
            </a:r>
            <a:r>
              <a:rPr lang="pt-PT" sz="1700" spc="-2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expectativa</a:t>
            </a:r>
            <a:r>
              <a:rPr lang="pt-PT" sz="1700" spc="-1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do</a:t>
            </a:r>
            <a:r>
              <a:rPr lang="pt-PT" sz="1700" spc="-1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solicitante em solicitar um novo procedimento</a:t>
            </a:r>
            <a:r>
              <a:rPr lang="pt-BR" sz="1700" dirty="0">
                <a:effectLst/>
              </a:rPr>
              <a:t> </a:t>
            </a:r>
            <a:r>
              <a:rPr lang="en-US" sz="1700" dirty="0">
                <a:ea typeface="Calibri" charset="0"/>
                <a:cs typeface="Calibri" charset="0"/>
              </a:rPr>
              <a:t>.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89500" y="767329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15371" y="8196512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700" dirty="0">
                <a:effectLst/>
                <a:ea typeface="Arial" panose="020B0604020202020204" pitchFamily="34" charset="0"/>
              </a:rPr>
              <a:t>Foi realizado um estudo retrospectivo, unicêntrico,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com</a:t>
            </a:r>
            <a:r>
              <a:rPr lang="pt-PT" sz="1700" spc="-60" dirty="0">
                <a:effectLst/>
                <a:ea typeface="Arial" panose="020B0604020202020204" pitchFamily="34" charset="0"/>
              </a:rPr>
              <a:t> 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30 pacientes </a:t>
            </a:r>
            <a:r>
              <a:rPr lang="pt-PT" sz="1700" dirty="0">
                <a:effectLst/>
                <a:ea typeface="Arial" panose="020B0604020202020204" pitchFamily="34" charset="0"/>
              </a:rPr>
              <a:t>submetidos</a:t>
            </a:r>
            <a:r>
              <a:rPr lang="pt-PT" sz="1700" spc="-8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a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re-biópsias</a:t>
            </a:r>
            <a:r>
              <a:rPr lang="pt-PT" sz="1700" spc="-65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percutâneas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guiadas</a:t>
            </a:r>
            <a:r>
              <a:rPr lang="pt-PT" sz="1700" spc="-70" dirty="0">
                <a:effectLst/>
                <a:ea typeface="Arial" panose="020B0604020202020204" pitchFamily="34" charset="0"/>
              </a:rPr>
              <a:t> </a:t>
            </a:r>
            <a:r>
              <a:rPr lang="pt-PT" sz="1700" dirty="0">
                <a:effectLst/>
                <a:ea typeface="Arial" panose="020B0604020202020204" pitchFamily="34" charset="0"/>
              </a:rPr>
              <a:t>por tomografia computadorizada no A.C. Camargo Cancer Center no período de Outubro/2020 a Outubro/2022. 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42101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346880" y="2601689"/>
            <a:ext cx="5436187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 resultado AP da primeira biópsia foi “Insuficiente / inconclusivo”  em 13 casos (43%), “benigno” em 11 casos (36%) e “maligno” em 6 casos (20%), com tempo médio de duração de 36 minutos e média de 4 fragmentos por coleta. 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 re-biópsia ocorreu em média 32 dias após a primeira e realizada com técnica diferente em 56% dos casos. A média foi de 42 minutos e 5 fragmentos coletados. O resultado AP desta segunda amostragem foi diferente do AP inicial em 18 casos (60%). Essa diferença teve importância de promover a  “Definição do diagnóstico primário” em 7 casos (27%); “Confirmação do achado benigno / infeccioso” em 6 casos (23%); “Definição do diagnóstico metastático” em 5 casos (19%); e coleta de material para estudos genéticos e moleculares em 1 caso (4%). </a:t>
            </a:r>
          </a:p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Conclusão: A realização re-biópsia teve importância na definição diagnóstica das lesões, modificando significativamente a conduta clínica com base no resultado da re-biópsia. Além disso, a procedimento de re-biópsia envolveu um maior tempo e coleta de mais fragmentos. Em alguns casos, foi optado por substituir a lesão alvo biopsiada por outra com melhor acesso para extrair as mesmas informações.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6346880" y="8972663"/>
            <a:ext cx="11776364" cy="1315923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6445720" y="9029622"/>
            <a:ext cx="11644563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05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Arellano RS, Maher M, Gervais DA, Hahn PF, Mueller PR. The difficult biopsy: let's make it easier.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CurrProblDiagnRadiol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2003; 32:218-26.</a:t>
            </a:r>
          </a:p>
          <a:p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Chojniak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R,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Isberner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RK, Viana LM, Yu LS,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Aita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AA, Soares FA. Computed tomography guided needle biopsy: experience from 1,300 procedures. Sao Paulo Med J 2006; 124:10-4.</a:t>
            </a:r>
          </a:p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Davis IC,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Heilbrun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ME,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Tangtiang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K, Childs DD,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Zagoria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RJ. Computed tomography-guided renal tumor biopsies: tumor imaging features affecting sample adequacy. J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Comput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Assist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Tomogr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2013; 37:171-5.</a:t>
            </a:r>
          </a:p>
          <a:p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Elsayes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KM, Ellis JH,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Elkhouly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T, et al. Diagnostic yield of percutaneous image-guided tissue biopsy of focal hepatic lesions in cancer patients: ten percent are not metastases from the primary malignancy. Cancer 2011; 117:4041-8. </a:t>
            </a:r>
          </a:p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Gazelle GS,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Haaga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JR. Guided percutaneous biopsy of intra abdominal lesions. AJR Am J </a:t>
            </a:r>
            <a:r>
              <a:rPr lang="en-US" sz="1050" dirty="0" err="1">
                <a:latin typeface="Calibri" charset="0"/>
                <a:ea typeface="Calibri" charset="0"/>
                <a:cs typeface="Calibri" charset="0"/>
              </a:rPr>
              <a:t>Roentgenol</a:t>
            </a:r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 1989; 153:929-35.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E37C28B-459E-A5C6-EA0F-687377744D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234162"/>
              </p:ext>
            </p:extLst>
          </p:nvPr>
        </p:nvGraphicFramePr>
        <p:xfrm>
          <a:off x="12049791" y="5180738"/>
          <a:ext cx="6160190" cy="3213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D04E7EB9-8D69-4A45-9B3F-95AD7D5E5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7922" y="8409634"/>
            <a:ext cx="60253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Figura 2</a:t>
            </a:r>
            <a:r>
              <a:rPr kumimoji="0" lang="pt-PT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– Frequências de resultados obtidos na primeira biópsia (coluna 1) e na re-biópsia (coluna 2).</a:t>
            </a:r>
            <a:endParaRPr kumimoji="0" lang="pt-PT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FE5F0BD-C6FD-DA4E-1FF1-EACE4DD19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1582" y="1654554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82F50F2-DA14-4435-AA56-E3101C4E9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94976"/>
              </p:ext>
            </p:extLst>
          </p:nvPr>
        </p:nvGraphicFramePr>
        <p:xfrm>
          <a:off x="12127810" y="1654554"/>
          <a:ext cx="5962474" cy="344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3EB72850-8834-0361-F65B-95AFC378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9791" y="4865080"/>
            <a:ext cx="64116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Figura 1</a:t>
            </a:r>
            <a:r>
              <a:rPr kumimoji="0" lang="pt-PT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anose="020B0604020202020204" pitchFamily="34" charset="0"/>
              </a:rPr>
              <a:t> - Frequências relativas dos sítios da primeira biopsia.</a:t>
            </a:r>
            <a:endParaRPr kumimoji="0" lang="pt-PT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628</Words>
  <Application>Microsoft Macintosh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Caio Amorim</cp:lastModifiedBy>
  <cp:revision>59</cp:revision>
  <dcterms:created xsi:type="dcterms:W3CDTF">2018-02-05T15:36:18Z</dcterms:created>
  <dcterms:modified xsi:type="dcterms:W3CDTF">2023-01-18T00:11:01Z</dcterms:modified>
</cp:coreProperties>
</file>