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5"/>
    <p:restoredTop sz="92061"/>
  </p:normalViewPr>
  <p:slideViewPr>
    <p:cSldViewPr snapToGrid="0" snapToObjects="1">
      <p:cViewPr>
        <p:scale>
          <a:sx n="100" d="100"/>
          <a:sy n="100" d="100"/>
        </p:scale>
        <p:origin x="-4904" y="-1816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aioamorim/Desktop/RI/Trabalhos/TCC%20RI/Re%20Bio&#769;psias/Planilha%20biome&#769;dicos%2006%201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aioamorim/Desktop/RI/Trabalhos/TCC%20RI/Re%20Bio&#769;psias/Planilha%20biome&#769;dicos%2006%201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v>Benigno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('Variáveis Gerais'!$AA$33,'Variáveis Gerais'!$AE$33)</c:f>
              <c:numCache>
                <c:formatCode>General</c:formatCode>
                <c:ptCount val="2"/>
                <c:pt idx="0">
                  <c:v>11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10-6C47-A3B4-D34CF2C1D810}"/>
            </c:ext>
          </c:extLst>
        </c:ser>
        <c:ser>
          <c:idx val="1"/>
          <c:order val="1"/>
          <c:tx>
            <c:v>Maligno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('Variáveis Gerais'!$AA$34,'Variáveis Gerais'!$AE$34)</c:f>
              <c:numCache>
                <c:formatCode>General</c:formatCode>
                <c:ptCount val="2"/>
                <c:pt idx="0">
                  <c:v>6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10-6C47-A3B4-D34CF2C1D810}"/>
            </c:ext>
          </c:extLst>
        </c:ser>
        <c:ser>
          <c:idx val="2"/>
          <c:order val="2"/>
          <c:tx>
            <c:v>Insuficiênte / Inconclusivo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('Variáveis Gerais'!$AA$35,'Variáveis Gerais'!$AE$35)</c:f>
              <c:numCache>
                <c:formatCode>General</c:formatCode>
                <c:ptCount val="2"/>
                <c:pt idx="0">
                  <c:v>13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10-6C47-A3B4-D34CF2C1D81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63546576"/>
        <c:axId val="363548224"/>
      </c:barChart>
      <c:catAx>
        <c:axId val="36354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63548224"/>
        <c:crosses val="autoZero"/>
        <c:auto val="1"/>
        <c:lblAlgn val="ctr"/>
        <c:lblOffset val="100"/>
        <c:noMultiLvlLbl val="0"/>
      </c:catAx>
      <c:valAx>
        <c:axId val="363548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63546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A81-A740-8B76-532E58E117E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A81-A740-8B76-532E58E117E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A81-A740-8B76-532E58E117E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A81-A740-8B76-532E58E117E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A81-A740-8B76-532E58E117E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A81-A740-8B76-532E58E117E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A81-A740-8B76-532E58E117E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A81-A740-8B76-532E58E117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'[Planilha biomédicos 09 12.xlsx]Variáveis Gerais'!$BE$33:$BE$40</c:f>
              <c:strCache>
                <c:ptCount val="8"/>
                <c:pt idx="0">
                  <c:v>Pulmão</c:v>
                </c:pt>
                <c:pt idx="1">
                  <c:v>Osso</c:v>
                </c:pt>
                <c:pt idx="2">
                  <c:v>Fígado</c:v>
                </c:pt>
                <c:pt idx="3">
                  <c:v>Mediastino</c:v>
                </c:pt>
                <c:pt idx="4">
                  <c:v>Adrenal</c:v>
                </c:pt>
                <c:pt idx="5">
                  <c:v>Rim</c:v>
                </c:pt>
                <c:pt idx="6">
                  <c:v>Retroperitônio</c:v>
                </c:pt>
                <c:pt idx="7">
                  <c:v>Cabeça e pescoço</c:v>
                </c:pt>
              </c:strCache>
            </c:strRef>
          </c:cat>
          <c:val>
            <c:numRef>
              <c:f>'[Planilha biomédicos 09 12.xlsx]Variáveis Gerais'!$BF$33:$BF$40</c:f>
              <c:numCache>
                <c:formatCode>General</c:formatCode>
                <c:ptCount val="8"/>
                <c:pt idx="0">
                  <c:v>10</c:v>
                </c:pt>
                <c:pt idx="1">
                  <c:v>10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A81-A740-8B76-532E58E117E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6421010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714210" y="7648053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644572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714210" y="5676538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343633" y="872999"/>
            <a:ext cx="15810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ANÁLISE DAS RE-BIÓPSIAS PERCUTÂNEAS GUIADAS POR TOMOGRAFIA COMPUTADORIZADA EM PACIENTES ONCOLÓGICOS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343633" y="1331765"/>
            <a:ext cx="5738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C.C.G. Amorim, E.C. Pereira; P.N.V.P. Barbosa.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700" dirty="0">
                <a:effectLst/>
                <a:ea typeface="Arial" panose="020B0604020202020204" pitchFamily="34" charset="0"/>
              </a:rPr>
              <a:t>As biópsias percutâneas guiadas por métodos de imagem, como tomografia computadorizada (TC), tem sido largamente aceitas como procedimentos</a:t>
            </a:r>
            <a:r>
              <a:rPr lang="pt-PT" sz="1700" spc="-80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efetivos</a:t>
            </a:r>
            <a:r>
              <a:rPr lang="pt-PT" sz="1700" spc="-70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e</a:t>
            </a:r>
            <a:r>
              <a:rPr lang="pt-PT" sz="1700" spc="-6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seguros,</a:t>
            </a:r>
            <a:r>
              <a:rPr lang="pt-PT" sz="1700" spc="-7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com</a:t>
            </a:r>
            <a:r>
              <a:rPr lang="pt-PT" sz="1700" spc="-60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alta</a:t>
            </a:r>
            <a:r>
              <a:rPr lang="pt-PT" sz="1700" spc="-6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acurácia</a:t>
            </a:r>
            <a:r>
              <a:rPr lang="pt-PT" sz="1700" spc="-6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no</a:t>
            </a:r>
            <a:r>
              <a:rPr lang="pt-PT" sz="1700" spc="-6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diagnóstico</a:t>
            </a:r>
            <a:r>
              <a:rPr lang="pt-PT" sz="1700" spc="-7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de</a:t>
            </a:r>
            <a:r>
              <a:rPr lang="pt-PT" sz="1700" spc="-6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lesões neoplásicas em diferentes órgãos. Estes procedimentos minimamente invasivos permitem um diagnóstico anatomopatológico (AP) com menor morbimortalidade que</a:t>
            </a:r>
            <a:r>
              <a:rPr lang="pt-PT" sz="1700" spc="200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as biópsias</a:t>
            </a:r>
            <a:r>
              <a:rPr lang="pt-PT" sz="1700" spc="200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cirúrgicas. No entanto, resultados não diagnósticos continuam a ser um problema, uma vez que o</a:t>
            </a:r>
            <a:r>
              <a:rPr lang="pt-PT" sz="1700" spc="-60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insucesso</a:t>
            </a:r>
            <a:r>
              <a:rPr lang="pt-PT" sz="1700" spc="-70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da biópsia pode acarretar na necessidade da</a:t>
            </a:r>
            <a:r>
              <a:rPr lang="pt-PT" sz="1700" spc="-60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repetição</a:t>
            </a:r>
            <a:r>
              <a:rPr lang="pt-PT" sz="1700" spc="-70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do procedimento.</a:t>
            </a:r>
            <a:endParaRPr lang="pt-BR" sz="1700" dirty="0"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89500" y="5719727"/>
            <a:ext cx="5436187" cy="419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15371" y="6221962"/>
            <a:ext cx="543618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700" dirty="0">
                <a:effectLst/>
                <a:ea typeface="Arial" panose="020B0604020202020204" pitchFamily="34" charset="0"/>
              </a:rPr>
              <a:t>Avaliar as re-biópsias guiadas por tomografia computadorizada, avaliando suas indicações, aspectos</a:t>
            </a:r>
            <a:r>
              <a:rPr lang="pt-PT" sz="1700" spc="-1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técnicos</a:t>
            </a:r>
            <a:r>
              <a:rPr lang="pt-PT" sz="1700" spc="-2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do</a:t>
            </a:r>
            <a:r>
              <a:rPr lang="pt-PT" sz="1700" spc="-2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procedimento,</a:t>
            </a:r>
            <a:r>
              <a:rPr lang="pt-PT" sz="1700" spc="-2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da</a:t>
            </a:r>
            <a:r>
              <a:rPr lang="pt-PT" sz="1700" spc="-1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lesão</a:t>
            </a:r>
            <a:r>
              <a:rPr lang="pt-PT" sz="1700" spc="-3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ou</a:t>
            </a:r>
            <a:r>
              <a:rPr lang="pt-PT" sz="1700" spc="-2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da</a:t>
            </a:r>
            <a:r>
              <a:rPr lang="pt-PT" sz="1700" spc="-2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expectativa</a:t>
            </a:r>
            <a:r>
              <a:rPr lang="pt-PT" sz="1700" spc="-1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do</a:t>
            </a:r>
            <a:r>
              <a:rPr lang="pt-PT" sz="1700" spc="-1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solicitante em solicitar um novo procedimento</a:t>
            </a:r>
            <a:r>
              <a:rPr lang="pt-BR" sz="1700" dirty="0">
                <a:effectLst/>
              </a:rPr>
              <a:t> </a:t>
            </a:r>
            <a:r>
              <a:rPr lang="en-US" sz="1700" dirty="0">
                <a:ea typeface="Calibri" charset="0"/>
                <a:cs typeface="Calibri" charset="0"/>
              </a:rPr>
              <a:t>.</a:t>
            </a:r>
            <a:endParaRPr lang="pt-BR" sz="1700" dirty="0"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89500" y="7673292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15371" y="8196512"/>
            <a:ext cx="543618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700" dirty="0">
                <a:effectLst/>
                <a:ea typeface="Arial" panose="020B0604020202020204" pitchFamily="34" charset="0"/>
              </a:rPr>
              <a:t>Foi realizado um estudo retrospectivo, unicêntrico,</a:t>
            </a:r>
            <a:r>
              <a:rPr lang="pt-PT" sz="1700" spc="-6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com</a:t>
            </a:r>
            <a:r>
              <a:rPr lang="pt-PT" sz="1700" spc="-60" dirty="0">
                <a:effectLst/>
                <a:ea typeface="Arial" panose="020B0604020202020204" pitchFamily="34" charset="0"/>
              </a:rPr>
              <a:t> </a:t>
            </a:r>
            <a:r>
              <a:rPr lang="pt-PT" sz="1700" spc="-70" dirty="0">
                <a:effectLst/>
                <a:ea typeface="Arial" panose="020B0604020202020204" pitchFamily="34" charset="0"/>
              </a:rPr>
              <a:t>30 pacientes </a:t>
            </a:r>
            <a:r>
              <a:rPr lang="pt-PT" sz="1700" dirty="0">
                <a:effectLst/>
                <a:ea typeface="Arial" panose="020B0604020202020204" pitchFamily="34" charset="0"/>
              </a:rPr>
              <a:t>submetidos</a:t>
            </a:r>
            <a:r>
              <a:rPr lang="pt-PT" sz="1700" spc="-80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a</a:t>
            </a:r>
            <a:r>
              <a:rPr lang="pt-PT" sz="1700" spc="-6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re-biópsias</a:t>
            </a:r>
            <a:r>
              <a:rPr lang="pt-PT" sz="1700" spc="-65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percutâneas</a:t>
            </a:r>
            <a:r>
              <a:rPr lang="pt-PT" sz="1700" spc="-70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guiadas</a:t>
            </a:r>
            <a:r>
              <a:rPr lang="pt-PT" sz="1700" spc="-70" dirty="0">
                <a:effectLst/>
                <a:ea typeface="Arial" panose="020B0604020202020204" pitchFamily="34" charset="0"/>
              </a:rPr>
              <a:t> </a:t>
            </a:r>
            <a:r>
              <a:rPr lang="pt-PT" sz="1700" dirty="0">
                <a:effectLst/>
                <a:ea typeface="Arial" panose="020B0604020202020204" pitchFamily="34" charset="0"/>
              </a:rPr>
              <a:t>por tomografia computadorizada no A.C. Camargo Cancer Center no período de Outubro/2020 a Outubro/2022. </a:t>
            </a:r>
            <a:endParaRPr lang="pt-BR" sz="1700" dirty="0"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642101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6346880" y="2601689"/>
            <a:ext cx="5436187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O resultado AP da primeira biópsia foi “Insuficiente / inconclusivo”  em 13 casos (43%), “benigno” em 11 casos (36%) e “maligno” em 6 casos (20%), com tempo médio de duração de 36 minutos e média de 4 fragmentos por coleta. </a:t>
            </a:r>
          </a:p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A re-biópsia ocorreu em média 32 dias após a primeira e realizada com técnica diferente em 56% dos casos. A média foi de 42 minutos e 5 fragmentos coletados. O resultado AP desta segunda amostragem foi diferente do AP inicial em 18 casos (60%). Essa diferença teve importância de promover a  “Definição do diagnóstico primário” em 7 casos (27%); “Confirmação do achado benigno / infeccioso” em 6 casos (23%); “Definição do diagnóstico metastático” em 5 casos (19%); e coleta de material para estudos genéticos e moleculares em 1 caso (4%). </a:t>
            </a:r>
          </a:p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Conclusão: A realização re-biópsia teve importância na definição diagnóstica das lesões, modificando significativamente a conduta clínica com base no resultado da re-biópsia. Além disso, a procedimento de re-biópsia envolveu um maior tempo e coleta de mais fragmentos. Em alguns casos, foi optado por substituir a lesão alvo biopsiada por outra com melhor acesso para extrair as mesmas informações.</a:t>
            </a:r>
          </a:p>
          <a:p>
            <a:pPr algn="just"/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6346880" y="8972663"/>
            <a:ext cx="11776364" cy="1315923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6445720" y="9029622"/>
            <a:ext cx="11644563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050" b="1" dirty="0">
                <a:latin typeface="Calibri" charset="0"/>
                <a:ea typeface="Calibri" charset="0"/>
                <a:cs typeface="Calibri" charset="0"/>
              </a:rPr>
              <a:t>:  </a:t>
            </a:r>
          </a:p>
          <a:p>
            <a:r>
              <a:rPr lang="en-US" sz="1050" dirty="0">
                <a:latin typeface="Calibri" charset="0"/>
                <a:ea typeface="Calibri" charset="0"/>
                <a:cs typeface="Calibri" charset="0"/>
              </a:rPr>
              <a:t>Arellano RS, Maher M, Gervais DA, Hahn PF, Mueller PR. The difficult biopsy: let's make it easier. </a:t>
            </a:r>
            <a:r>
              <a:rPr lang="en-US" sz="1050" dirty="0" err="1">
                <a:latin typeface="Calibri" charset="0"/>
                <a:ea typeface="Calibri" charset="0"/>
                <a:cs typeface="Calibri" charset="0"/>
              </a:rPr>
              <a:t>CurrProblDiagnRadiol</a:t>
            </a:r>
            <a:r>
              <a:rPr lang="en-US" sz="1050" dirty="0">
                <a:latin typeface="Calibri" charset="0"/>
                <a:ea typeface="Calibri" charset="0"/>
                <a:cs typeface="Calibri" charset="0"/>
              </a:rPr>
              <a:t> 2003; 32:218-26.</a:t>
            </a:r>
          </a:p>
          <a:p>
            <a:r>
              <a:rPr lang="en-US" sz="1050" dirty="0" err="1">
                <a:latin typeface="Calibri" charset="0"/>
                <a:ea typeface="Calibri" charset="0"/>
                <a:cs typeface="Calibri" charset="0"/>
              </a:rPr>
              <a:t>Chojniak</a:t>
            </a:r>
            <a:r>
              <a:rPr lang="en-US" sz="1050" dirty="0">
                <a:latin typeface="Calibri" charset="0"/>
                <a:ea typeface="Calibri" charset="0"/>
                <a:cs typeface="Calibri" charset="0"/>
              </a:rPr>
              <a:t> R, </a:t>
            </a:r>
            <a:r>
              <a:rPr lang="en-US" sz="1050" dirty="0" err="1">
                <a:latin typeface="Calibri" charset="0"/>
                <a:ea typeface="Calibri" charset="0"/>
                <a:cs typeface="Calibri" charset="0"/>
              </a:rPr>
              <a:t>Isberner</a:t>
            </a:r>
            <a:r>
              <a:rPr lang="en-US" sz="1050" dirty="0">
                <a:latin typeface="Calibri" charset="0"/>
                <a:ea typeface="Calibri" charset="0"/>
                <a:cs typeface="Calibri" charset="0"/>
              </a:rPr>
              <a:t> RK, Viana LM, Yu LS, </a:t>
            </a:r>
            <a:r>
              <a:rPr lang="en-US" sz="1050" dirty="0" err="1">
                <a:latin typeface="Calibri" charset="0"/>
                <a:ea typeface="Calibri" charset="0"/>
                <a:cs typeface="Calibri" charset="0"/>
              </a:rPr>
              <a:t>Aita</a:t>
            </a:r>
            <a:r>
              <a:rPr lang="en-US" sz="1050" dirty="0">
                <a:latin typeface="Calibri" charset="0"/>
                <a:ea typeface="Calibri" charset="0"/>
                <a:cs typeface="Calibri" charset="0"/>
              </a:rPr>
              <a:t> AA, Soares FA. Computed tomography guided needle biopsy: experience from 1,300 procedures. Sao Paulo Med J 2006; 124:10-4.</a:t>
            </a:r>
          </a:p>
          <a:p>
            <a:r>
              <a:rPr lang="en-US" sz="1050" dirty="0">
                <a:latin typeface="Calibri" charset="0"/>
                <a:ea typeface="Calibri" charset="0"/>
                <a:cs typeface="Calibri" charset="0"/>
              </a:rPr>
              <a:t>Davis IC, </a:t>
            </a:r>
            <a:r>
              <a:rPr lang="en-US" sz="1050" dirty="0" err="1">
                <a:latin typeface="Calibri" charset="0"/>
                <a:ea typeface="Calibri" charset="0"/>
                <a:cs typeface="Calibri" charset="0"/>
              </a:rPr>
              <a:t>Heilbrun</a:t>
            </a:r>
            <a:r>
              <a:rPr lang="en-US" sz="1050" dirty="0">
                <a:latin typeface="Calibri" charset="0"/>
                <a:ea typeface="Calibri" charset="0"/>
                <a:cs typeface="Calibri" charset="0"/>
              </a:rPr>
              <a:t> ME, </a:t>
            </a:r>
            <a:r>
              <a:rPr lang="en-US" sz="1050" dirty="0" err="1">
                <a:latin typeface="Calibri" charset="0"/>
                <a:ea typeface="Calibri" charset="0"/>
                <a:cs typeface="Calibri" charset="0"/>
              </a:rPr>
              <a:t>Tangtiang</a:t>
            </a:r>
            <a:r>
              <a:rPr lang="en-US" sz="1050" dirty="0">
                <a:latin typeface="Calibri" charset="0"/>
                <a:ea typeface="Calibri" charset="0"/>
                <a:cs typeface="Calibri" charset="0"/>
              </a:rPr>
              <a:t> K, Childs DD, </a:t>
            </a:r>
            <a:r>
              <a:rPr lang="en-US" sz="1050" dirty="0" err="1">
                <a:latin typeface="Calibri" charset="0"/>
                <a:ea typeface="Calibri" charset="0"/>
                <a:cs typeface="Calibri" charset="0"/>
              </a:rPr>
              <a:t>Zagoria</a:t>
            </a:r>
            <a:r>
              <a:rPr lang="en-US" sz="1050" dirty="0">
                <a:latin typeface="Calibri" charset="0"/>
                <a:ea typeface="Calibri" charset="0"/>
                <a:cs typeface="Calibri" charset="0"/>
              </a:rPr>
              <a:t> RJ. Computed tomography-guided renal tumor biopsies: tumor imaging features affecting sample adequacy. J </a:t>
            </a:r>
            <a:r>
              <a:rPr lang="en-US" sz="1050" dirty="0" err="1">
                <a:latin typeface="Calibri" charset="0"/>
                <a:ea typeface="Calibri" charset="0"/>
                <a:cs typeface="Calibri" charset="0"/>
              </a:rPr>
              <a:t>Comput</a:t>
            </a:r>
            <a:r>
              <a:rPr lang="en-US" sz="1050" dirty="0">
                <a:latin typeface="Calibri" charset="0"/>
                <a:ea typeface="Calibri" charset="0"/>
                <a:cs typeface="Calibri" charset="0"/>
              </a:rPr>
              <a:t> Assist </a:t>
            </a:r>
            <a:r>
              <a:rPr lang="en-US" sz="1050" dirty="0" err="1">
                <a:latin typeface="Calibri" charset="0"/>
                <a:ea typeface="Calibri" charset="0"/>
                <a:cs typeface="Calibri" charset="0"/>
              </a:rPr>
              <a:t>Tomogr</a:t>
            </a:r>
            <a:r>
              <a:rPr lang="en-US" sz="1050" dirty="0">
                <a:latin typeface="Calibri" charset="0"/>
                <a:ea typeface="Calibri" charset="0"/>
                <a:cs typeface="Calibri" charset="0"/>
              </a:rPr>
              <a:t> 2013; 37:171-5.</a:t>
            </a:r>
          </a:p>
          <a:p>
            <a:r>
              <a:rPr lang="en-US" sz="1050" dirty="0" err="1">
                <a:latin typeface="Calibri" charset="0"/>
                <a:ea typeface="Calibri" charset="0"/>
                <a:cs typeface="Calibri" charset="0"/>
              </a:rPr>
              <a:t>Elsayes</a:t>
            </a:r>
            <a:r>
              <a:rPr lang="en-US" sz="1050" dirty="0">
                <a:latin typeface="Calibri" charset="0"/>
                <a:ea typeface="Calibri" charset="0"/>
                <a:cs typeface="Calibri" charset="0"/>
              </a:rPr>
              <a:t> KM, Ellis JH, </a:t>
            </a:r>
            <a:r>
              <a:rPr lang="en-US" sz="1050" dirty="0" err="1">
                <a:latin typeface="Calibri" charset="0"/>
                <a:ea typeface="Calibri" charset="0"/>
                <a:cs typeface="Calibri" charset="0"/>
              </a:rPr>
              <a:t>Elkhouly</a:t>
            </a:r>
            <a:r>
              <a:rPr lang="en-US" sz="1050" dirty="0">
                <a:latin typeface="Calibri" charset="0"/>
                <a:ea typeface="Calibri" charset="0"/>
                <a:cs typeface="Calibri" charset="0"/>
              </a:rPr>
              <a:t> T, et al. Diagnostic yield of percutaneous image-guided tissue biopsy of focal hepatic lesions in cancer patients: ten percent are not metastases from the primary malignancy. Cancer 2011; 117:4041-8. </a:t>
            </a:r>
          </a:p>
          <a:p>
            <a:r>
              <a:rPr lang="en-US" sz="1050" dirty="0">
                <a:latin typeface="Calibri" charset="0"/>
                <a:ea typeface="Calibri" charset="0"/>
                <a:cs typeface="Calibri" charset="0"/>
              </a:rPr>
              <a:t>Gazelle GS, </a:t>
            </a:r>
            <a:r>
              <a:rPr lang="en-US" sz="1050" dirty="0" err="1">
                <a:latin typeface="Calibri" charset="0"/>
                <a:ea typeface="Calibri" charset="0"/>
                <a:cs typeface="Calibri" charset="0"/>
              </a:rPr>
              <a:t>Haaga</a:t>
            </a:r>
            <a:r>
              <a:rPr lang="en-US" sz="1050" dirty="0">
                <a:latin typeface="Calibri" charset="0"/>
                <a:ea typeface="Calibri" charset="0"/>
                <a:cs typeface="Calibri" charset="0"/>
              </a:rPr>
              <a:t> JR. Guided percutaneous biopsy of intra abdominal lesions. AJR Am J </a:t>
            </a:r>
            <a:r>
              <a:rPr lang="en-US" sz="1050" dirty="0" err="1">
                <a:latin typeface="Calibri" charset="0"/>
                <a:ea typeface="Calibri" charset="0"/>
                <a:cs typeface="Calibri" charset="0"/>
              </a:rPr>
              <a:t>Roentgenol</a:t>
            </a:r>
            <a:r>
              <a:rPr lang="en-US" sz="1050" dirty="0">
                <a:latin typeface="Calibri" charset="0"/>
                <a:ea typeface="Calibri" charset="0"/>
                <a:cs typeface="Calibri" charset="0"/>
              </a:rPr>
              <a:t> 1989; 153:929-35.</a:t>
            </a: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CE37C28B-459E-A5C6-EA0F-687377744D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0234162"/>
              </p:ext>
            </p:extLst>
          </p:nvPr>
        </p:nvGraphicFramePr>
        <p:xfrm>
          <a:off x="12049791" y="5180738"/>
          <a:ext cx="6160190" cy="3213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3">
            <a:extLst>
              <a:ext uri="{FF2B5EF4-FFF2-40B4-BE49-F238E27FC236}">
                <a16:creationId xmlns:a16="http://schemas.microsoft.com/office/drawing/2014/main" id="{D04E7EB9-8D69-4A45-9B3F-95AD7D5E5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97922" y="8409634"/>
            <a:ext cx="60253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</a:rPr>
              <a:t>Figura 2</a:t>
            </a:r>
            <a:r>
              <a:rPr kumimoji="0" lang="pt-PT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</a:rPr>
              <a:t> – Frequências de resultados obtidos na primeira biópsia (coluna 1) e na re-biópsia (coluna 2).</a:t>
            </a:r>
            <a:endParaRPr kumimoji="0" lang="pt-PT" altLang="pt-B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FE5F0BD-C6FD-DA4E-1FF1-EACE4DD19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1582" y="1654554"/>
            <a:ext cx="1828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82F50F2-DA14-4435-AA56-E3101C4E95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494976"/>
              </p:ext>
            </p:extLst>
          </p:nvPr>
        </p:nvGraphicFramePr>
        <p:xfrm>
          <a:off x="12127810" y="1654554"/>
          <a:ext cx="5962474" cy="3440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angle 6">
            <a:extLst>
              <a:ext uri="{FF2B5EF4-FFF2-40B4-BE49-F238E27FC236}">
                <a16:creationId xmlns:a16="http://schemas.microsoft.com/office/drawing/2014/main" id="{3EB72850-8834-0361-F65B-95AFC3781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9791" y="4865080"/>
            <a:ext cx="641166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</a:rPr>
              <a:t>Figura 1</a:t>
            </a:r>
            <a:r>
              <a:rPr kumimoji="0" lang="pt-PT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Arial" panose="020B0604020202020204" pitchFamily="34" charset="0"/>
              </a:rPr>
              <a:t> - Frequências relativas dos sítios da primeira biopsia.</a:t>
            </a:r>
            <a:endParaRPr kumimoji="0" lang="pt-PT" altLang="pt-B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628</Words>
  <Application>Microsoft Macintosh PowerPoint</Application>
  <PresentationFormat>Personalizar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Caio Amorim</cp:lastModifiedBy>
  <cp:revision>59</cp:revision>
  <dcterms:created xsi:type="dcterms:W3CDTF">2018-02-05T15:36:18Z</dcterms:created>
  <dcterms:modified xsi:type="dcterms:W3CDTF">2023-01-18T00:11:01Z</dcterms:modified>
</cp:coreProperties>
</file>