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1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1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89609" y="2056638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1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1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1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826747"/>
            <a:ext cx="18288000" cy="881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jpg"/><Relationship Id="rId8" Type="http://schemas.openxmlformats.org/officeDocument/2006/relationships/image" Target="../media/image7.png"/><Relationship Id="rId9" Type="http://schemas.openxmlformats.org/officeDocument/2006/relationships/image" Target="../media/image8.jp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hyperlink" Target="mailto:bruno.elias@accamargo.org.br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826747"/>
            <a:ext cx="16962120" cy="881380"/>
          </a:xfrm>
          <a:prstGeom prst="rect"/>
        </p:spPr>
        <p:txBody>
          <a:bodyPr wrap="square" lIns="0" tIns="84455" rIns="0" bIns="0" rtlCol="0" vert="horz">
            <a:spAutoFit/>
          </a:bodyPr>
          <a:lstStyle/>
          <a:p>
            <a:pPr marL="2687955">
              <a:lnSpc>
                <a:spcPct val="100000"/>
              </a:lnSpc>
              <a:spcBef>
                <a:spcPts val="665"/>
              </a:spcBef>
            </a:pPr>
            <a:r>
              <a:rPr dirty="0" spc="-5"/>
              <a:t>A</a:t>
            </a:r>
            <a:r>
              <a:rPr dirty="0" spc="5"/>
              <a:t> </a:t>
            </a:r>
            <a:r>
              <a:rPr dirty="0" spc="-5"/>
              <a:t>NEW</a:t>
            </a:r>
            <a:r>
              <a:rPr dirty="0" spc="5"/>
              <a:t> </a:t>
            </a:r>
            <a:r>
              <a:rPr dirty="0" spc="-50"/>
              <a:t>TARGET</a:t>
            </a:r>
            <a:r>
              <a:rPr dirty="0" spc="30"/>
              <a:t> </a:t>
            </a:r>
            <a:r>
              <a:rPr dirty="0" spc="-30"/>
              <a:t>SIGNATURE</a:t>
            </a:r>
            <a:r>
              <a:rPr dirty="0" spc="45"/>
              <a:t> </a:t>
            </a:r>
            <a:r>
              <a:rPr dirty="0" spc="-15"/>
              <a:t>FOR</a:t>
            </a:r>
            <a:r>
              <a:rPr dirty="0" spc="-5"/>
              <a:t> </a:t>
            </a:r>
            <a:r>
              <a:rPr dirty="0" spc="-15"/>
              <a:t>GLIOBLASTOMA</a:t>
            </a:r>
            <a:r>
              <a:rPr dirty="0" spc="30"/>
              <a:t> </a:t>
            </a:r>
            <a:r>
              <a:rPr dirty="0" spc="-10"/>
              <a:t>BASED</a:t>
            </a:r>
            <a:r>
              <a:rPr dirty="0" spc="5"/>
              <a:t> </a:t>
            </a:r>
            <a:r>
              <a:rPr dirty="0" spc="-5"/>
              <a:t>ON</a:t>
            </a:r>
            <a:r>
              <a:rPr dirty="0" spc="5"/>
              <a:t> </a:t>
            </a:r>
            <a:r>
              <a:rPr dirty="0" spc="-30"/>
              <a:t>TRANSLATOMIC</a:t>
            </a:r>
            <a:r>
              <a:rPr dirty="0" spc="50"/>
              <a:t> </a:t>
            </a:r>
            <a:r>
              <a:rPr dirty="0" spc="-40"/>
              <a:t>ANALYSIS</a:t>
            </a:r>
          </a:p>
          <a:p>
            <a:pPr marL="6475095">
              <a:lnSpc>
                <a:spcPct val="100000"/>
              </a:lnSpc>
              <a:spcBef>
                <a:spcPts val="409"/>
              </a:spcBef>
            </a:pPr>
            <a:r>
              <a:rPr dirty="0" sz="2000" spc="-5" b="0">
                <a:solidFill>
                  <a:srgbClr val="000000"/>
                </a:solidFill>
                <a:latin typeface="Calibri"/>
                <a:cs typeface="Calibri"/>
              </a:rPr>
              <a:t>Elias</a:t>
            </a:r>
            <a:r>
              <a:rPr dirty="0" sz="2000" spc="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spc="-10" b="0">
                <a:solidFill>
                  <a:srgbClr val="000000"/>
                </a:solidFill>
                <a:latin typeface="Calibri"/>
                <a:cs typeface="Calibri"/>
              </a:rPr>
              <a:t>B.D.S**.,</a:t>
            </a:r>
            <a:r>
              <a:rPr dirty="0" sz="2000" spc="-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000000"/>
                </a:solidFill>
                <a:latin typeface="Calibri"/>
                <a:cs typeface="Calibri"/>
              </a:rPr>
              <a:t>Lupinacci</a:t>
            </a:r>
            <a:r>
              <a:rPr dirty="0" sz="2000" spc="-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spc="-35" b="0">
                <a:solidFill>
                  <a:srgbClr val="000000"/>
                </a:solidFill>
                <a:latin typeface="Calibri"/>
                <a:cs typeface="Calibri"/>
              </a:rPr>
              <a:t>F.C.S.,</a:t>
            </a:r>
            <a:r>
              <a:rPr dirty="0" sz="2000" spc="-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spc="-10" b="0">
                <a:solidFill>
                  <a:srgbClr val="000000"/>
                </a:solidFill>
                <a:latin typeface="Calibri"/>
                <a:cs typeface="Calibri"/>
              </a:rPr>
              <a:t>Larsson</a:t>
            </a:r>
            <a:r>
              <a:rPr dirty="0" sz="20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spc="-10" b="0">
                <a:solidFill>
                  <a:srgbClr val="000000"/>
                </a:solidFill>
                <a:latin typeface="Calibri"/>
                <a:cs typeface="Calibri"/>
              </a:rPr>
              <a:t>O.,</a:t>
            </a:r>
            <a:r>
              <a:rPr dirty="0" sz="2000" spc="-2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spc="-5" b="0">
                <a:solidFill>
                  <a:srgbClr val="000000"/>
                </a:solidFill>
                <a:latin typeface="Calibri"/>
                <a:cs typeface="Calibri"/>
              </a:rPr>
              <a:t>Hajj</a:t>
            </a:r>
            <a:r>
              <a:rPr dirty="0" sz="2000" spc="-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2000" b="0">
                <a:solidFill>
                  <a:srgbClr val="000000"/>
                </a:solidFill>
                <a:latin typeface="Calibri"/>
                <a:cs typeface="Calibri"/>
              </a:rPr>
              <a:t>G.N.M.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204947" y="88379"/>
            <a:ext cx="3083560" cy="1717675"/>
            <a:chOff x="15204947" y="88379"/>
            <a:chExt cx="3083560" cy="1717675"/>
          </a:xfrm>
        </p:grpSpPr>
        <p:sp>
          <p:nvSpPr>
            <p:cNvPr id="4" name="object 4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8" cy="4808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432050" y="2091943"/>
            <a:ext cx="185038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20788" y="5724080"/>
            <a:ext cx="5342255" cy="526415"/>
            <a:chOff x="720788" y="5724080"/>
            <a:chExt cx="5342255" cy="526415"/>
          </a:xfrm>
        </p:grpSpPr>
        <p:sp>
          <p:nvSpPr>
            <p:cNvPr id="11" name="object 11"/>
            <p:cNvSpPr/>
            <p:nvPr/>
          </p:nvSpPr>
          <p:spPr>
            <a:xfrm>
              <a:off x="741426" y="5744717"/>
              <a:ext cx="5300980" cy="485140"/>
            </a:xfrm>
            <a:custGeom>
              <a:avLst/>
              <a:gdLst/>
              <a:ahLst/>
              <a:cxnLst/>
              <a:rect l="l" t="t" r="r" b="b"/>
              <a:pathLst>
                <a:path w="5300980" h="485139">
                  <a:moveTo>
                    <a:pt x="5219700" y="0"/>
                  </a:moveTo>
                  <a:lnTo>
                    <a:pt x="80771" y="0"/>
                  </a:lnTo>
                  <a:lnTo>
                    <a:pt x="49329" y="6351"/>
                  </a:lnTo>
                  <a:lnTo>
                    <a:pt x="23655" y="23669"/>
                  </a:lnTo>
                  <a:lnTo>
                    <a:pt x="6346" y="49345"/>
                  </a:lnTo>
                  <a:lnTo>
                    <a:pt x="0" y="80771"/>
                  </a:lnTo>
                  <a:lnTo>
                    <a:pt x="0" y="403859"/>
                  </a:lnTo>
                  <a:lnTo>
                    <a:pt x="6346" y="435286"/>
                  </a:lnTo>
                  <a:lnTo>
                    <a:pt x="23655" y="460962"/>
                  </a:lnTo>
                  <a:lnTo>
                    <a:pt x="49329" y="478280"/>
                  </a:lnTo>
                  <a:lnTo>
                    <a:pt x="80771" y="484631"/>
                  </a:lnTo>
                  <a:lnTo>
                    <a:pt x="5219700" y="484631"/>
                  </a:lnTo>
                  <a:lnTo>
                    <a:pt x="5251126" y="478280"/>
                  </a:lnTo>
                  <a:lnTo>
                    <a:pt x="5276802" y="460962"/>
                  </a:lnTo>
                  <a:lnTo>
                    <a:pt x="5294120" y="435286"/>
                  </a:lnTo>
                  <a:lnTo>
                    <a:pt x="5300472" y="403859"/>
                  </a:lnTo>
                  <a:lnTo>
                    <a:pt x="5300472" y="80771"/>
                  </a:lnTo>
                  <a:lnTo>
                    <a:pt x="5294120" y="49345"/>
                  </a:lnTo>
                  <a:lnTo>
                    <a:pt x="5276802" y="23669"/>
                  </a:lnTo>
                  <a:lnTo>
                    <a:pt x="5251126" y="6351"/>
                  </a:lnTo>
                  <a:lnTo>
                    <a:pt x="521970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41426" y="5744717"/>
              <a:ext cx="5300980" cy="485140"/>
            </a:xfrm>
            <a:custGeom>
              <a:avLst/>
              <a:gdLst/>
              <a:ahLst/>
              <a:cxnLst/>
              <a:rect l="l" t="t" r="r" b="b"/>
              <a:pathLst>
                <a:path w="5300980" h="485139">
                  <a:moveTo>
                    <a:pt x="0" y="80771"/>
                  </a:moveTo>
                  <a:lnTo>
                    <a:pt x="6346" y="49345"/>
                  </a:lnTo>
                  <a:lnTo>
                    <a:pt x="23655" y="23669"/>
                  </a:lnTo>
                  <a:lnTo>
                    <a:pt x="49329" y="6351"/>
                  </a:lnTo>
                  <a:lnTo>
                    <a:pt x="80771" y="0"/>
                  </a:lnTo>
                  <a:lnTo>
                    <a:pt x="5219700" y="0"/>
                  </a:lnTo>
                  <a:lnTo>
                    <a:pt x="5251126" y="6351"/>
                  </a:lnTo>
                  <a:lnTo>
                    <a:pt x="5276802" y="23669"/>
                  </a:lnTo>
                  <a:lnTo>
                    <a:pt x="5294120" y="49345"/>
                  </a:lnTo>
                  <a:lnTo>
                    <a:pt x="5300472" y="80771"/>
                  </a:lnTo>
                  <a:lnTo>
                    <a:pt x="5300472" y="403859"/>
                  </a:lnTo>
                  <a:lnTo>
                    <a:pt x="5294120" y="435286"/>
                  </a:lnTo>
                  <a:lnTo>
                    <a:pt x="5276802" y="460962"/>
                  </a:lnTo>
                  <a:lnTo>
                    <a:pt x="5251126" y="478280"/>
                  </a:lnTo>
                  <a:lnTo>
                    <a:pt x="5219700" y="484631"/>
                  </a:lnTo>
                  <a:lnTo>
                    <a:pt x="80771" y="484631"/>
                  </a:lnTo>
                  <a:lnTo>
                    <a:pt x="49329" y="478280"/>
                  </a:lnTo>
                  <a:lnTo>
                    <a:pt x="23655" y="460962"/>
                  </a:lnTo>
                  <a:lnTo>
                    <a:pt x="6346" y="435286"/>
                  </a:lnTo>
                  <a:lnTo>
                    <a:pt x="0" y="403859"/>
                  </a:lnTo>
                  <a:lnTo>
                    <a:pt x="0" y="80771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2691764" y="5750433"/>
            <a:ext cx="13265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THODS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227808" y="131825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2175" y="172657"/>
            <a:ext cx="5033934" cy="50798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344424" y="2732531"/>
            <a:ext cx="6019800" cy="2811780"/>
          </a:xfrm>
          <a:prstGeom prst="rect">
            <a:avLst/>
          </a:prstGeom>
          <a:ln w="9525">
            <a:solidFill>
              <a:srgbClr val="1E9538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just" marL="103505" marR="93345">
              <a:lnSpc>
                <a:spcPct val="100000"/>
              </a:lnSpc>
              <a:spcBef>
                <a:spcPts val="355"/>
              </a:spcBef>
            </a:pPr>
            <a:r>
              <a:rPr dirty="0" sz="1600" spc="-5">
                <a:latin typeface="Times New Roman"/>
                <a:cs typeface="Times New Roman"/>
              </a:rPr>
              <a:t>Glioblastoma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(GBM)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among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most</a:t>
            </a:r>
            <a:r>
              <a:rPr dirty="0" sz="1600">
                <a:latin typeface="Times New Roman"/>
                <a:cs typeface="Times New Roman"/>
              </a:rPr>
              <a:t> aggressive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3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least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responsive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tumor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types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>
                <a:latin typeface="Times New Roman"/>
                <a:cs typeface="Times New Roman"/>
              </a:rPr>
              <a:t> therapies.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At</a:t>
            </a:r>
            <a:r>
              <a:rPr dirty="0" sz="1600">
                <a:latin typeface="Times New Roman"/>
                <a:cs typeface="Times New Roman"/>
              </a:rPr>
              <a:t> present,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data</a:t>
            </a:r>
            <a:r>
              <a:rPr dirty="0" sz="1600">
                <a:latin typeface="Times New Roman"/>
                <a:cs typeface="Times New Roman"/>
              </a:rPr>
              <a:t> on</a:t>
            </a:r>
            <a:r>
              <a:rPr dirty="0" sz="1600" spc="4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gene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expression in </a:t>
            </a:r>
            <a:r>
              <a:rPr dirty="0" sz="1600">
                <a:latin typeface="Times New Roman"/>
                <a:cs typeface="Times New Roman"/>
              </a:rPr>
              <a:t>these </a:t>
            </a:r>
            <a:r>
              <a:rPr dirty="0" sz="1600" spc="-5">
                <a:latin typeface="Times New Roman"/>
                <a:cs typeface="Times New Roman"/>
              </a:rPr>
              <a:t>tumors is based </a:t>
            </a:r>
            <a:r>
              <a:rPr dirty="0" sz="1600">
                <a:latin typeface="Times New Roman"/>
                <a:cs typeface="Times New Roman"/>
              </a:rPr>
              <a:t>on </a:t>
            </a:r>
            <a:r>
              <a:rPr dirty="0" sz="1600" spc="-5">
                <a:latin typeface="Times New Roman"/>
                <a:cs typeface="Times New Roman"/>
              </a:rPr>
              <a:t>the total </a:t>
            </a:r>
            <a:r>
              <a:rPr dirty="0" sz="1600" spc="-10">
                <a:latin typeface="Times New Roman"/>
                <a:cs typeface="Times New Roman"/>
              </a:rPr>
              <a:t>mRNA </a:t>
            </a:r>
            <a:r>
              <a:rPr dirty="0" sz="1600" spc="-5">
                <a:latin typeface="Times New Roman"/>
                <a:cs typeface="Times New Roman"/>
              </a:rPr>
              <a:t>expression,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however, </a:t>
            </a:r>
            <a:r>
              <a:rPr dirty="0" sz="1600" spc="-5">
                <a:latin typeface="Times New Roman"/>
                <a:cs typeface="Times New Roman"/>
              </a:rPr>
              <a:t>this approach </a:t>
            </a:r>
            <a:r>
              <a:rPr dirty="0" sz="1600">
                <a:latin typeface="Times New Roman"/>
                <a:cs typeface="Times New Roman"/>
              </a:rPr>
              <a:t>provides little </a:t>
            </a:r>
            <a:r>
              <a:rPr dirty="0" sz="1600" spc="-5">
                <a:latin typeface="Times New Roman"/>
                <a:cs typeface="Times New Roman"/>
              </a:rPr>
              <a:t>information </a:t>
            </a:r>
            <a:r>
              <a:rPr dirty="0" sz="1600">
                <a:latin typeface="Times New Roman"/>
                <a:cs typeface="Times New Roman"/>
              </a:rPr>
              <a:t>about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cellular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proteome. </a:t>
            </a:r>
            <a:r>
              <a:rPr dirty="0" sz="1600" spc="-5">
                <a:latin typeface="Times New Roman"/>
                <a:cs typeface="Times New Roman"/>
              </a:rPr>
              <a:t>In view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this, the population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10">
                <a:latin typeface="Times New Roman"/>
                <a:cs typeface="Times New Roman"/>
              </a:rPr>
              <a:t>mRNAs </a:t>
            </a:r>
            <a:r>
              <a:rPr dirty="0" sz="1600">
                <a:latin typeface="Times New Roman"/>
                <a:cs typeface="Times New Roman"/>
              </a:rPr>
              <a:t>that are actively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being </a:t>
            </a:r>
            <a:r>
              <a:rPr dirty="0" sz="1600">
                <a:latin typeface="Times New Roman"/>
                <a:cs typeface="Times New Roman"/>
              </a:rPr>
              <a:t>translated </a:t>
            </a:r>
            <a:r>
              <a:rPr dirty="0" sz="1600" spc="-5">
                <a:latin typeface="Times New Roman"/>
                <a:cs typeface="Times New Roman"/>
              </a:rPr>
              <a:t>(polysome associated </a:t>
            </a:r>
            <a:r>
              <a:rPr dirty="0" sz="1600" spc="-10">
                <a:latin typeface="Times New Roman"/>
                <a:cs typeface="Times New Roman"/>
              </a:rPr>
              <a:t>mRNA) </a:t>
            </a:r>
            <a:r>
              <a:rPr dirty="0" sz="1600" spc="-5">
                <a:latin typeface="Times New Roman"/>
                <a:cs typeface="Times New Roman"/>
              </a:rPr>
              <a:t>more </a:t>
            </a:r>
            <a:r>
              <a:rPr dirty="0" sz="1600">
                <a:latin typeface="Times New Roman"/>
                <a:cs typeface="Times New Roman"/>
              </a:rPr>
              <a:t>faithfully reflects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protein expression and is </a:t>
            </a:r>
            <a:r>
              <a:rPr dirty="0" sz="1600">
                <a:latin typeface="Times New Roman"/>
                <a:cs typeface="Times New Roman"/>
              </a:rPr>
              <a:t>thus closer </a:t>
            </a:r>
            <a:r>
              <a:rPr dirty="0" sz="1600" spc="-5">
                <a:latin typeface="Times New Roman"/>
                <a:cs typeface="Times New Roman"/>
              </a:rPr>
              <a:t>to the true measurement of </a:t>
            </a:r>
            <a:r>
              <a:rPr dirty="0" sz="1600">
                <a:latin typeface="Times New Roman"/>
                <a:cs typeface="Times New Roman"/>
              </a:rPr>
              <a:t>gene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expression. </a:t>
            </a:r>
            <a:r>
              <a:rPr dirty="0" sz="1600" spc="-5">
                <a:latin typeface="Times New Roman"/>
                <a:cs typeface="Times New Roman"/>
              </a:rPr>
              <a:t>Our </a:t>
            </a:r>
            <a:r>
              <a:rPr dirty="0" sz="1600">
                <a:latin typeface="Times New Roman"/>
                <a:cs typeface="Times New Roman"/>
              </a:rPr>
              <a:t>aim </a:t>
            </a:r>
            <a:r>
              <a:rPr dirty="0" sz="1600" spc="-10">
                <a:latin typeface="Times New Roman"/>
                <a:cs typeface="Times New Roman"/>
              </a:rPr>
              <a:t>was </a:t>
            </a:r>
            <a:r>
              <a:rPr dirty="0" sz="1600" spc="-5">
                <a:latin typeface="Times New Roman"/>
                <a:cs typeface="Times New Roman"/>
              </a:rPr>
              <a:t>to </a:t>
            </a:r>
            <a:r>
              <a:rPr dirty="0" sz="1600">
                <a:latin typeface="Times New Roman"/>
                <a:cs typeface="Times New Roman"/>
              </a:rPr>
              <a:t>investigate </a:t>
            </a:r>
            <a:r>
              <a:rPr dirty="0" sz="1600" spc="-5">
                <a:latin typeface="Times New Roman"/>
                <a:cs typeface="Times New Roman"/>
              </a:rPr>
              <a:t>gene </a:t>
            </a:r>
            <a:r>
              <a:rPr dirty="0" sz="1600">
                <a:latin typeface="Times New Roman"/>
                <a:cs typeface="Times New Roman"/>
              </a:rPr>
              <a:t>expression profiles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Times New Roman"/>
                <a:cs typeface="Times New Roman"/>
              </a:rPr>
              <a:t> establish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molecular groups </a:t>
            </a:r>
            <a:r>
              <a:rPr dirty="0" sz="1600">
                <a:latin typeface="Times New Roman"/>
                <a:cs typeface="Times New Roman"/>
              </a:rPr>
              <a:t>with relevant biological </a:t>
            </a:r>
            <a:r>
              <a:rPr dirty="0" sz="1600" spc="-5">
                <a:latin typeface="Times New Roman"/>
                <a:cs typeface="Times New Roman"/>
              </a:rPr>
              <a:t>signatures </a:t>
            </a:r>
            <a:r>
              <a:rPr dirty="0" sz="1600" spc="5">
                <a:latin typeface="Times New Roman"/>
                <a:cs typeface="Times New Roman"/>
              </a:rPr>
              <a:t>from 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polysome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associated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mRNAs</a:t>
            </a:r>
            <a:r>
              <a:rPr dirty="0" sz="1600" spc="-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from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47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GBM</a:t>
            </a:r>
            <a:r>
              <a:rPr dirty="0" sz="1600">
                <a:latin typeface="Times New Roman"/>
                <a:cs typeface="Times New Roman"/>
              </a:rPr>
              <a:t> samples</a:t>
            </a:r>
            <a:r>
              <a:rPr dirty="0" sz="1600" spc="40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patients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(Research</a:t>
            </a:r>
            <a:r>
              <a:rPr dirty="0" sz="1600" spc="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Ethics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Committee</a:t>
            </a:r>
            <a:r>
              <a:rPr dirty="0" sz="1600" spc="7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1775/13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>
                <a:latin typeface="Times New Roman"/>
                <a:cs typeface="Times New Roman"/>
              </a:rPr>
              <a:t> 1692/12).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6240" y="6470903"/>
            <a:ext cx="5918200" cy="1088390"/>
          </a:xfrm>
          <a:prstGeom prst="rect">
            <a:avLst/>
          </a:prstGeom>
          <a:ln w="9525">
            <a:solidFill>
              <a:srgbClr val="1E9538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just" marL="102870" marR="95885">
              <a:lnSpc>
                <a:spcPct val="100000"/>
              </a:lnSpc>
              <a:spcBef>
                <a:spcPts val="355"/>
              </a:spcBef>
            </a:pPr>
            <a:r>
              <a:rPr dirty="0" sz="1600" spc="-5">
                <a:latin typeface="Times New Roman"/>
                <a:cs typeface="Times New Roman"/>
              </a:rPr>
              <a:t>Polysome associated </a:t>
            </a:r>
            <a:r>
              <a:rPr dirty="0" sz="1600" spc="-10">
                <a:latin typeface="Times New Roman"/>
                <a:cs typeface="Times New Roman"/>
              </a:rPr>
              <a:t>mRNAs </a:t>
            </a:r>
            <a:r>
              <a:rPr dirty="0" sz="1600">
                <a:latin typeface="Times New Roman"/>
                <a:cs typeface="Times New Roman"/>
              </a:rPr>
              <a:t>isolated from flash frozen </a:t>
            </a:r>
            <a:r>
              <a:rPr dirty="0" sz="1600" spc="-5">
                <a:latin typeface="Times New Roman"/>
                <a:cs typeface="Times New Roman"/>
              </a:rPr>
              <a:t>tissue was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isolated and </a:t>
            </a:r>
            <a:r>
              <a:rPr dirty="0" sz="1600">
                <a:latin typeface="Times New Roman"/>
                <a:cs typeface="Times New Roman"/>
              </a:rPr>
              <a:t>identified by </a:t>
            </a:r>
            <a:r>
              <a:rPr dirty="0" sz="1600" spc="-5">
                <a:latin typeface="Times New Roman"/>
                <a:cs typeface="Times New Roman"/>
              </a:rPr>
              <a:t>polysome profiling followed </a:t>
            </a:r>
            <a:r>
              <a:rPr dirty="0" sz="1600">
                <a:latin typeface="Times New Roman"/>
                <a:cs typeface="Times New Roman"/>
              </a:rPr>
              <a:t>by </a:t>
            </a:r>
            <a:r>
              <a:rPr dirty="0" sz="1600" spc="-5">
                <a:latin typeface="Times New Roman"/>
                <a:cs typeface="Times New Roman"/>
              </a:rPr>
              <a:t>RNA-seq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>
                <a:latin typeface="Times New Roman"/>
                <a:cs typeface="Times New Roman"/>
              </a:rPr>
              <a:t> statistics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analysis.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GSEA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analysis</a:t>
            </a:r>
            <a:r>
              <a:rPr dirty="0" sz="1600">
                <a:latin typeface="Times New Roman"/>
                <a:cs typeface="Times New Roman"/>
              </a:rPr>
              <a:t> were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performed</a:t>
            </a:r>
            <a:r>
              <a:rPr dirty="0" sz="1600">
                <a:latin typeface="Times New Roman"/>
                <a:cs typeface="Times New Roman"/>
              </a:rPr>
              <a:t> for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enrichment</a:t>
            </a:r>
            <a:r>
              <a:rPr dirty="0" sz="1600" spc="5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sequenced-RNA.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668960" y="2040572"/>
            <a:ext cx="11477625" cy="524510"/>
            <a:chOff x="6668960" y="2040572"/>
            <a:chExt cx="11477625" cy="524510"/>
          </a:xfrm>
        </p:grpSpPr>
        <p:sp>
          <p:nvSpPr>
            <p:cNvPr id="19" name="object 19"/>
            <p:cNvSpPr/>
            <p:nvPr/>
          </p:nvSpPr>
          <p:spPr>
            <a:xfrm>
              <a:off x="6689597" y="2061209"/>
              <a:ext cx="11436350" cy="483234"/>
            </a:xfrm>
            <a:custGeom>
              <a:avLst/>
              <a:gdLst/>
              <a:ahLst/>
              <a:cxnLst/>
              <a:rect l="l" t="t" r="r" b="b"/>
              <a:pathLst>
                <a:path w="11436350" h="483235">
                  <a:moveTo>
                    <a:pt x="11355578" y="0"/>
                  </a:moveTo>
                  <a:lnTo>
                    <a:pt x="80518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8"/>
                  </a:lnTo>
                  <a:lnTo>
                    <a:pt x="0" y="402590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8" y="483108"/>
                  </a:lnTo>
                  <a:lnTo>
                    <a:pt x="11355578" y="483108"/>
                  </a:lnTo>
                  <a:lnTo>
                    <a:pt x="11386911" y="476777"/>
                  </a:lnTo>
                  <a:lnTo>
                    <a:pt x="11412505" y="459517"/>
                  </a:lnTo>
                  <a:lnTo>
                    <a:pt x="11429765" y="433923"/>
                  </a:lnTo>
                  <a:lnTo>
                    <a:pt x="11436096" y="402590"/>
                  </a:lnTo>
                  <a:lnTo>
                    <a:pt x="11436096" y="80518"/>
                  </a:lnTo>
                  <a:lnTo>
                    <a:pt x="11429765" y="49184"/>
                  </a:lnTo>
                  <a:lnTo>
                    <a:pt x="11412505" y="23590"/>
                  </a:lnTo>
                  <a:lnTo>
                    <a:pt x="11386911" y="6330"/>
                  </a:lnTo>
                  <a:lnTo>
                    <a:pt x="11355578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689597" y="2061209"/>
              <a:ext cx="11436350" cy="483234"/>
            </a:xfrm>
            <a:custGeom>
              <a:avLst/>
              <a:gdLst/>
              <a:ahLst/>
              <a:cxnLst/>
              <a:rect l="l" t="t" r="r" b="b"/>
              <a:pathLst>
                <a:path w="11436350" h="483235">
                  <a:moveTo>
                    <a:pt x="0" y="80518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8" y="0"/>
                  </a:lnTo>
                  <a:lnTo>
                    <a:pt x="11355578" y="0"/>
                  </a:lnTo>
                  <a:lnTo>
                    <a:pt x="11386911" y="6330"/>
                  </a:lnTo>
                  <a:lnTo>
                    <a:pt x="11412505" y="23590"/>
                  </a:lnTo>
                  <a:lnTo>
                    <a:pt x="11429765" y="49184"/>
                  </a:lnTo>
                  <a:lnTo>
                    <a:pt x="11436096" y="80518"/>
                  </a:lnTo>
                  <a:lnTo>
                    <a:pt x="11436096" y="402590"/>
                  </a:lnTo>
                  <a:lnTo>
                    <a:pt x="11429765" y="433923"/>
                  </a:lnTo>
                  <a:lnTo>
                    <a:pt x="11412505" y="459517"/>
                  </a:lnTo>
                  <a:lnTo>
                    <a:pt x="11386911" y="476777"/>
                  </a:lnTo>
                  <a:lnTo>
                    <a:pt x="11355578" y="483108"/>
                  </a:lnTo>
                  <a:lnTo>
                    <a:pt x="80518" y="483108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90"/>
                  </a:lnTo>
                  <a:lnTo>
                    <a:pt x="0" y="80518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10515727" y="2065781"/>
            <a:ext cx="36252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r>
              <a:rPr dirty="0" sz="240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CONCLUSIONS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067031" y="2887979"/>
            <a:ext cx="5773420" cy="1582420"/>
          </a:xfrm>
          <a:prstGeom prst="rect">
            <a:avLst/>
          </a:prstGeom>
          <a:ln w="9525">
            <a:solidFill>
              <a:srgbClr val="1E9538"/>
            </a:solidFill>
          </a:ln>
        </p:spPr>
        <p:txBody>
          <a:bodyPr wrap="square" lIns="0" tIns="45085" rIns="0" bIns="0" rtlCol="0" vert="horz">
            <a:spAutoFit/>
          </a:bodyPr>
          <a:lstStyle/>
          <a:p>
            <a:pPr algn="just" marL="103505" marR="93345">
              <a:lnSpc>
                <a:spcPct val="100000"/>
              </a:lnSpc>
              <a:spcBef>
                <a:spcPts val="355"/>
              </a:spcBef>
            </a:pPr>
            <a:r>
              <a:rPr dirty="0" sz="1600" spc="-10" b="1">
                <a:latin typeface="Times New Roman"/>
                <a:cs typeface="Times New Roman"/>
              </a:rPr>
              <a:t>Figure </a:t>
            </a:r>
            <a:r>
              <a:rPr dirty="0" sz="1600" b="1">
                <a:latin typeface="Times New Roman"/>
                <a:cs typeface="Times New Roman"/>
              </a:rPr>
              <a:t>2. </a:t>
            </a:r>
            <a:r>
              <a:rPr dirty="0" sz="1600" b="1" i="1">
                <a:latin typeface="Times New Roman"/>
                <a:cs typeface="Times New Roman"/>
              </a:rPr>
              <a:t>Poly-mRNA </a:t>
            </a:r>
            <a:r>
              <a:rPr dirty="0" sz="1600" spc="-5" b="1" i="1">
                <a:latin typeface="Times New Roman"/>
                <a:cs typeface="Times New Roman"/>
              </a:rPr>
              <a:t>data revealed a separation </a:t>
            </a:r>
            <a:r>
              <a:rPr dirty="0" sz="1600" b="1" i="1">
                <a:latin typeface="Times New Roman"/>
                <a:cs typeface="Times New Roman"/>
              </a:rPr>
              <a:t>of </a:t>
            </a:r>
            <a:r>
              <a:rPr dirty="0" sz="1600" spc="-5" b="1" i="1">
                <a:latin typeface="Times New Roman"/>
                <a:cs typeface="Times New Roman"/>
              </a:rPr>
              <a:t>the data </a:t>
            </a:r>
            <a:r>
              <a:rPr dirty="0" sz="1600" b="1" i="1">
                <a:latin typeface="Times New Roman"/>
                <a:cs typeface="Times New Roman"/>
              </a:rPr>
              <a:t>into </a:t>
            </a:r>
            <a:r>
              <a:rPr dirty="0" sz="1600" spc="5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three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groups</a:t>
            </a:r>
            <a:r>
              <a:rPr dirty="0" sz="1600" b="1" i="1">
                <a:latin typeface="Times New Roman"/>
                <a:cs typeface="Times New Roman"/>
              </a:rPr>
              <a:t> with</a:t>
            </a:r>
            <a:r>
              <a:rPr dirty="0" sz="1600" spc="5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impact</a:t>
            </a:r>
            <a:r>
              <a:rPr dirty="0" sz="1600" b="1" i="1">
                <a:latin typeface="Times New Roman"/>
                <a:cs typeface="Times New Roman"/>
              </a:rPr>
              <a:t> on</a:t>
            </a:r>
            <a:r>
              <a:rPr dirty="0" sz="1600" spc="5" b="1" i="1">
                <a:latin typeface="Times New Roman"/>
                <a:cs typeface="Times New Roman"/>
              </a:rPr>
              <a:t> </a:t>
            </a:r>
            <a:r>
              <a:rPr dirty="0" sz="1600" b="1" i="1">
                <a:latin typeface="Times New Roman"/>
                <a:cs typeface="Times New Roman"/>
              </a:rPr>
              <a:t>survival</a:t>
            </a:r>
            <a:r>
              <a:rPr dirty="0" sz="1600" spc="5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(1,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2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and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3).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Clusters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generated </a:t>
            </a:r>
            <a:r>
              <a:rPr dirty="0" sz="1600" spc="5">
                <a:latin typeface="Times New Roman"/>
                <a:cs typeface="Times New Roman"/>
              </a:rPr>
              <a:t>by </a:t>
            </a:r>
            <a:r>
              <a:rPr dirty="0" sz="1600" spc="-5">
                <a:latin typeface="Times New Roman"/>
                <a:cs typeface="Times New Roman"/>
              </a:rPr>
              <a:t>the unsupervised </a:t>
            </a:r>
            <a:r>
              <a:rPr dirty="0" sz="1600">
                <a:latin typeface="Times New Roman"/>
                <a:cs typeface="Times New Roman"/>
              </a:rPr>
              <a:t>analysis </a:t>
            </a:r>
            <a:r>
              <a:rPr dirty="0" sz="1600" spc="-5">
                <a:latin typeface="Times New Roman"/>
                <a:cs typeface="Times New Roman"/>
              </a:rPr>
              <a:t>of the </a:t>
            </a:r>
            <a:r>
              <a:rPr dirty="0" sz="1600">
                <a:latin typeface="Times New Roman"/>
                <a:cs typeface="Times New Roman"/>
              </a:rPr>
              <a:t>polysomal </a:t>
            </a:r>
            <a:r>
              <a:rPr dirty="0" sz="1600" spc="-5">
                <a:latin typeface="Times New Roman"/>
                <a:cs typeface="Times New Roman"/>
              </a:rPr>
              <a:t>RNA </a:t>
            </a:r>
            <a:r>
              <a:rPr dirty="0" sz="1600">
                <a:latin typeface="Times New Roman"/>
                <a:cs typeface="Times New Roman"/>
              </a:rPr>
              <a:t>data.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clusters are indicated by colors, </a:t>
            </a:r>
            <a:r>
              <a:rPr dirty="0" sz="1600" spc="-5">
                <a:latin typeface="Times New Roman"/>
                <a:cs typeface="Times New Roman"/>
              </a:rPr>
              <a:t>according to the </a:t>
            </a:r>
            <a:r>
              <a:rPr dirty="0" sz="1600">
                <a:latin typeface="Times New Roman"/>
                <a:cs typeface="Times New Roman"/>
              </a:rPr>
              <a:t>separation by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PCA and survival relative to the </a:t>
            </a:r>
            <a:r>
              <a:rPr dirty="0" sz="1600">
                <a:latin typeface="Times New Roman"/>
                <a:cs typeface="Times New Roman"/>
              </a:rPr>
              <a:t>clusters </a:t>
            </a:r>
            <a:r>
              <a:rPr dirty="0" sz="1600" spc="-5">
                <a:latin typeface="Times New Roman"/>
                <a:cs typeface="Times New Roman"/>
              </a:rPr>
              <a:t>generated in </a:t>
            </a:r>
            <a:r>
              <a:rPr dirty="0" sz="1600">
                <a:latin typeface="Times New Roman"/>
                <a:cs typeface="Times New Roman"/>
              </a:rPr>
              <a:t>the </a:t>
            </a:r>
            <a:r>
              <a:rPr dirty="0" sz="1600" spc="-5">
                <a:latin typeface="Times New Roman"/>
                <a:cs typeface="Times New Roman"/>
              </a:rPr>
              <a:t>polysomal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RNA</a:t>
            </a:r>
            <a:r>
              <a:rPr dirty="0" sz="1600" spc="-1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analysis.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62876" y="7845488"/>
            <a:ext cx="5532755" cy="524510"/>
            <a:chOff x="662876" y="7845488"/>
            <a:chExt cx="5532755" cy="524510"/>
          </a:xfrm>
        </p:grpSpPr>
        <p:sp>
          <p:nvSpPr>
            <p:cNvPr id="24" name="object 24"/>
            <p:cNvSpPr/>
            <p:nvPr/>
          </p:nvSpPr>
          <p:spPr>
            <a:xfrm>
              <a:off x="683513" y="7866126"/>
              <a:ext cx="5491480" cy="483234"/>
            </a:xfrm>
            <a:custGeom>
              <a:avLst/>
              <a:gdLst/>
              <a:ahLst/>
              <a:cxnLst/>
              <a:rect l="l" t="t" r="r" b="b"/>
              <a:pathLst>
                <a:path w="5491480" h="483234">
                  <a:moveTo>
                    <a:pt x="5410454" y="0"/>
                  </a:moveTo>
                  <a:lnTo>
                    <a:pt x="80517" y="0"/>
                  </a:lnTo>
                  <a:lnTo>
                    <a:pt x="49179" y="6330"/>
                  </a:lnTo>
                  <a:lnTo>
                    <a:pt x="23585" y="23590"/>
                  </a:lnTo>
                  <a:lnTo>
                    <a:pt x="6328" y="49184"/>
                  </a:lnTo>
                  <a:lnTo>
                    <a:pt x="0" y="80518"/>
                  </a:lnTo>
                  <a:lnTo>
                    <a:pt x="0" y="402590"/>
                  </a:lnTo>
                  <a:lnTo>
                    <a:pt x="6328" y="433923"/>
                  </a:lnTo>
                  <a:lnTo>
                    <a:pt x="23585" y="459517"/>
                  </a:lnTo>
                  <a:lnTo>
                    <a:pt x="49179" y="476777"/>
                  </a:lnTo>
                  <a:lnTo>
                    <a:pt x="80517" y="483108"/>
                  </a:lnTo>
                  <a:lnTo>
                    <a:pt x="5410454" y="483108"/>
                  </a:lnTo>
                  <a:lnTo>
                    <a:pt x="5441787" y="476777"/>
                  </a:lnTo>
                  <a:lnTo>
                    <a:pt x="5467381" y="459517"/>
                  </a:lnTo>
                  <a:lnTo>
                    <a:pt x="5484641" y="433923"/>
                  </a:lnTo>
                  <a:lnTo>
                    <a:pt x="5490972" y="402590"/>
                  </a:lnTo>
                  <a:lnTo>
                    <a:pt x="5490972" y="80518"/>
                  </a:lnTo>
                  <a:lnTo>
                    <a:pt x="5484641" y="49184"/>
                  </a:lnTo>
                  <a:lnTo>
                    <a:pt x="5467381" y="23590"/>
                  </a:lnTo>
                  <a:lnTo>
                    <a:pt x="5441787" y="6330"/>
                  </a:lnTo>
                  <a:lnTo>
                    <a:pt x="541045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683513" y="7866126"/>
              <a:ext cx="5491480" cy="483234"/>
            </a:xfrm>
            <a:custGeom>
              <a:avLst/>
              <a:gdLst/>
              <a:ahLst/>
              <a:cxnLst/>
              <a:rect l="l" t="t" r="r" b="b"/>
              <a:pathLst>
                <a:path w="5491480" h="483234">
                  <a:moveTo>
                    <a:pt x="0" y="80518"/>
                  </a:moveTo>
                  <a:lnTo>
                    <a:pt x="6328" y="49184"/>
                  </a:lnTo>
                  <a:lnTo>
                    <a:pt x="23585" y="23590"/>
                  </a:lnTo>
                  <a:lnTo>
                    <a:pt x="49179" y="6330"/>
                  </a:lnTo>
                  <a:lnTo>
                    <a:pt x="80517" y="0"/>
                  </a:lnTo>
                  <a:lnTo>
                    <a:pt x="5410454" y="0"/>
                  </a:lnTo>
                  <a:lnTo>
                    <a:pt x="5441787" y="6330"/>
                  </a:lnTo>
                  <a:lnTo>
                    <a:pt x="5467381" y="23590"/>
                  </a:lnTo>
                  <a:lnTo>
                    <a:pt x="5484641" y="49184"/>
                  </a:lnTo>
                  <a:lnTo>
                    <a:pt x="5490972" y="80518"/>
                  </a:lnTo>
                  <a:lnTo>
                    <a:pt x="5490972" y="402590"/>
                  </a:lnTo>
                  <a:lnTo>
                    <a:pt x="5484641" y="433923"/>
                  </a:lnTo>
                  <a:lnTo>
                    <a:pt x="5467381" y="459517"/>
                  </a:lnTo>
                  <a:lnTo>
                    <a:pt x="5441787" y="476777"/>
                  </a:lnTo>
                  <a:lnTo>
                    <a:pt x="5410454" y="483108"/>
                  </a:lnTo>
                  <a:lnTo>
                    <a:pt x="80517" y="483108"/>
                  </a:lnTo>
                  <a:lnTo>
                    <a:pt x="49179" y="476777"/>
                  </a:lnTo>
                  <a:lnTo>
                    <a:pt x="23585" y="459517"/>
                  </a:lnTo>
                  <a:lnTo>
                    <a:pt x="6328" y="433923"/>
                  </a:lnTo>
                  <a:lnTo>
                    <a:pt x="0" y="402590"/>
                  </a:lnTo>
                  <a:lnTo>
                    <a:pt x="0" y="80518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846577" y="7871586"/>
            <a:ext cx="10890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7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7576" y="8596883"/>
            <a:ext cx="5918200" cy="1335405"/>
          </a:xfrm>
          <a:prstGeom prst="rect">
            <a:avLst/>
          </a:prstGeom>
          <a:ln w="9525">
            <a:solidFill>
              <a:srgbClr val="1E9538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algn="just" marL="102870" marR="95885">
              <a:lnSpc>
                <a:spcPct val="100000"/>
              </a:lnSpc>
              <a:spcBef>
                <a:spcPts val="365"/>
              </a:spcBef>
            </a:pPr>
            <a:r>
              <a:rPr dirty="0" sz="1600" spc="-10" b="1">
                <a:latin typeface="Times New Roman"/>
                <a:cs typeface="Times New Roman"/>
              </a:rPr>
              <a:t>Figure </a:t>
            </a:r>
            <a:r>
              <a:rPr dirty="0" sz="1600" b="1">
                <a:latin typeface="Times New Roman"/>
                <a:cs typeface="Times New Roman"/>
              </a:rPr>
              <a:t>1. </a:t>
            </a:r>
            <a:r>
              <a:rPr dirty="0" sz="1600" spc="-35" b="1" i="1">
                <a:latin typeface="Times New Roman"/>
                <a:cs typeface="Times New Roman"/>
              </a:rPr>
              <a:t>Total </a:t>
            </a:r>
            <a:r>
              <a:rPr dirty="0" sz="1600" b="1" i="1">
                <a:latin typeface="Times New Roman"/>
                <a:cs typeface="Times New Roman"/>
              </a:rPr>
              <a:t>and </a:t>
            </a:r>
            <a:r>
              <a:rPr dirty="0" sz="1600" spc="-5" b="1" i="1">
                <a:latin typeface="Times New Roman"/>
                <a:cs typeface="Times New Roman"/>
              </a:rPr>
              <a:t>polysomal mRNA data </a:t>
            </a:r>
            <a:r>
              <a:rPr dirty="0" sz="1600" b="1" i="1">
                <a:latin typeface="Times New Roman"/>
                <a:cs typeface="Times New Roman"/>
              </a:rPr>
              <a:t>from </a:t>
            </a:r>
            <a:r>
              <a:rPr dirty="0" sz="1600" spc="-5" b="1" i="1">
                <a:latin typeface="Times New Roman"/>
                <a:cs typeface="Times New Roman"/>
              </a:rPr>
              <a:t>the </a:t>
            </a:r>
            <a:r>
              <a:rPr dirty="0" sz="1600" b="1" i="1">
                <a:latin typeface="Times New Roman"/>
                <a:cs typeface="Times New Roman"/>
              </a:rPr>
              <a:t>same sample do </a:t>
            </a:r>
            <a:r>
              <a:rPr dirty="0" sz="1600" spc="-385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not </a:t>
            </a:r>
            <a:r>
              <a:rPr dirty="0" sz="1600" b="1" i="1">
                <a:latin typeface="Times New Roman"/>
                <a:cs typeface="Times New Roman"/>
              </a:rPr>
              <a:t>cluster </a:t>
            </a:r>
            <a:r>
              <a:rPr dirty="0" sz="1600" spc="-10" b="1" i="1">
                <a:latin typeface="Times New Roman"/>
                <a:cs typeface="Times New Roman"/>
              </a:rPr>
              <a:t>together, </a:t>
            </a:r>
            <a:r>
              <a:rPr dirty="0" sz="1600" spc="-5" b="1" i="1">
                <a:latin typeface="Times New Roman"/>
                <a:cs typeface="Times New Roman"/>
              </a:rPr>
              <a:t>being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more different</a:t>
            </a:r>
            <a:r>
              <a:rPr dirty="0" sz="1600" b="1" i="1">
                <a:latin typeface="Times New Roman"/>
                <a:cs typeface="Times New Roman"/>
              </a:rPr>
              <a:t> from </a:t>
            </a:r>
            <a:r>
              <a:rPr dirty="0" sz="1600" spc="-5" b="1" i="1">
                <a:latin typeface="Times New Roman"/>
                <a:cs typeface="Times New Roman"/>
              </a:rPr>
              <a:t>each </a:t>
            </a:r>
            <a:r>
              <a:rPr dirty="0" sz="1600" spc="-15" b="1" i="1">
                <a:latin typeface="Times New Roman"/>
                <a:cs typeface="Times New Roman"/>
              </a:rPr>
              <a:t>other,</a:t>
            </a:r>
            <a:r>
              <a:rPr dirty="0" sz="1600" spc="37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than </a:t>
            </a:r>
            <a:r>
              <a:rPr dirty="0" sz="1600" b="1" i="1">
                <a:latin typeface="Times New Roman"/>
                <a:cs typeface="Times New Roman"/>
              </a:rPr>
              <a:t> from </a:t>
            </a:r>
            <a:r>
              <a:rPr dirty="0" sz="1600" spc="-5" b="1" i="1">
                <a:latin typeface="Times New Roman"/>
                <a:cs typeface="Times New Roman"/>
              </a:rPr>
              <a:t>different </a:t>
            </a:r>
            <a:r>
              <a:rPr dirty="0" sz="1600" b="1" i="1">
                <a:latin typeface="Times New Roman"/>
                <a:cs typeface="Times New Roman"/>
              </a:rPr>
              <a:t>samples. </a:t>
            </a:r>
            <a:r>
              <a:rPr dirty="0" sz="1600" spc="-5">
                <a:latin typeface="Times New Roman"/>
                <a:cs typeface="Times New Roman"/>
              </a:rPr>
              <a:t>PCA plot </a:t>
            </a:r>
            <a:r>
              <a:rPr dirty="0" sz="1600">
                <a:latin typeface="Times New Roman"/>
                <a:cs typeface="Times New Roman"/>
              </a:rPr>
              <a:t>of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glioblastoma samples. </a:t>
            </a:r>
            <a:r>
              <a:rPr dirty="0" sz="1600" spc="-5">
                <a:latin typeface="Times New Roman"/>
                <a:cs typeface="Times New Roman"/>
              </a:rPr>
              <a:t>The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graph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shows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names</a:t>
            </a:r>
            <a:r>
              <a:rPr dirty="0" sz="1600">
                <a:latin typeface="Times New Roman"/>
                <a:cs typeface="Times New Roman"/>
              </a:rPr>
              <a:t> of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each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sample.</a:t>
            </a:r>
            <a:r>
              <a:rPr dirty="0" sz="1600">
                <a:latin typeface="Times New Roman"/>
                <a:cs typeface="Times New Roman"/>
              </a:rPr>
              <a:t> Principal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component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1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separated</a:t>
            </a:r>
            <a:r>
              <a:rPr dirty="0" sz="1600" spc="4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total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samples</a:t>
            </a:r>
            <a:r>
              <a:rPr dirty="0" sz="1600" spc="6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from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polysomal</a:t>
            </a:r>
            <a:r>
              <a:rPr dirty="0" sz="1600" spc="4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samples.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535495" y="3314298"/>
            <a:ext cx="3835685" cy="3239863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48917" y="7495225"/>
            <a:ext cx="2262132" cy="180068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91260" y="7503739"/>
            <a:ext cx="2518768" cy="1728793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12067031" y="4692395"/>
            <a:ext cx="5773420" cy="2910840"/>
          </a:xfrm>
          <a:prstGeom prst="rect">
            <a:avLst/>
          </a:prstGeom>
          <a:ln w="9525">
            <a:solidFill>
              <a:srgbClr val="1E9538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algn="just" marL="275590" marR="93345" indent="-172720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276225" algn="l"/>
              </a:tabLst>
            </a:pPr>
            <a:r>
              <a:rPr dirty="0" sz="1600" spc="-5">
                <a:latin typeface="Times New Roman"/>
                <a:cs typeface="Times New Roman"/>
              </a:rPr>
              <a:t>GSEA analysis reveal differentially expressed genes </a:t>
            </a:r>
            <a:r>
              <a:rPr dirty="0" sz="1600">
                <a:latin typeface="Times New Roman"/>
                <a:cs typeface="Times New Roman"/>
              </a:rPr>
              <a:t>(FDR&lt;0.01)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to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each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group</a:t>
            </a:r>
            <a:r>
              <a:rPr dirty="0" sz="1600">
                <a:latin typeface="Times New Roman"/>
                <a:cs typeface="Times New Roman"/>
              </a:rPr>
              <a:t> include: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10" b="1" i="1">
                <a:latin typeface="Times New Roman"/>
                <a:cs typeface="Times New Roman"/>
              </a:rPr>
              <a:t>SPRY4,</a:t>
            </a:r>
            <a:r>
              <a:rPr dirty="0" sz="1600" spc="-5" b="1" i="1">
                <a:latin typeface="Times New Roman"/>
                <a:cs typeface="Times New Roman"/>
              </a:rPr>
              <a:t> PDGFD,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DUSP14,</a:t>
            </a:r>
            <a:r>
              <a:rPr dirty="0" sz="1600" spc="395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eIF6, 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RPUSD3 </a:t>
            </a:r>
            <a:r>
              <a:rPr dirty="0" sz="1600" i="1">
                <a:latin typeface="Times New Roman"/>
                <a:cs typeface="Times New Roman"/>
              </a:rPr>
              <a:t>and </a:t>
            </a:r>
            <a:r>
              <a:rPr dirty="0" sz="1600" spc="-5" b="1" i="1">
                <a:latin typeface="Times New Roman"/>
                <a:cs typeface="Times New Roman"/>
              </a:rPr>
              <a:t>MRPS18A</a:t>
            </a:r>
            <a:r>
              <a:rPr dirty="0" sz="1600" spc="-5">
                <a:latin typeface="Times New Roman"/>
                <a:cs typeface="Times New Roman"/>
              </a:rPr>
              <a:t>, </a:t>
            </a:r>
            <a:r>
              <a:rPr dirty="0" sz="1600">
                <a:latin typeface="Times New Roman"/>
                <a:cs typeface="Times New Roman"/>
              </a:rPr>
              <a:t>increased </a:t>
            </a:r>
            <a:r>
              <a:rPr dirty="0" sz="1600" spc="-5">
                <a:latin typeface="Times New Roman"/>
                <a:cs typeface="Times New Roman"/>
              </a:rPr>
              <a:t>in </a:t>
            </a:r>
            <a:r>
              <a:rPr dirty="0" sz="1600">
                <a:latin typeface="Times New Roman"/>
                <a:cs typeface="Times New Roman"/>
              </a:rPr>
              <a:t>cluster </a:t>
            </a:r>
            <a:r>
              <a:rPr dirty="0" sz="1600" spc="-5" b="1">
                <a:latin typeface="Times New Roman"/>
                <a:cs typeface="Times New Roman"/>
              </a:rPr>
              <a:t>MIT </a:t>
            </a:r>
            <a:r>
              <a:rPr dirty="0" sz="1600">
                <a:latin typeface="Times New Roman"/>
                <a:cs typeface="Times New Roman"/>
              </a:rPr>
              <a:t>(cluster 1);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15" b="1" i="1">
                <a:latin typeface="Times New Roman"/>
                <a:cs typeface="Times New Roman"/>
              </a:rPr>
              <a:t>ARHGEF11,</a:t>
            </a:r>
            <a:r>
              <a:rPr dirty="0" sz="1600" spc="-1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AGO2,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25" b="1" i="1">
                <a:latin typeface="Times New Roman"/>
                <a:cs typeface="Times New Roman"/>
              </a:rPr>
              <a:t>SIPA1,</a:t>
            </a:r>
            <a:r>
              <a:rPr dirty="0" sz="1600" spc="-20" b="1" i="1">
                <a:latin typeface="Times New Roman"/>
                <a:cs typeface="Times New Roman"/>
              </a:rPr>
              <a:t> </a:t>
            </a:r>
            <a:r>
              <a:rPr dirty="0" sz="1600" spc="-15" b="1" i="1">
                <a:latin typeface="Times New Roman"/>
                <a:cs typeface="Times New Roman"/>
              </a:rPr>
              <a:t>STK11,</a:t>
            </a:r>
            <a:r>
              <a:rPr dirty="0" sz="1600" spc="-10" b="1" i="1">
                <a:latin typeface="Times New Roman"/>
                <a:cs typeface="Times New Roman"/>
              </a:rPr>
              <a:t> </a:t>
            </a:r>
            <a:r>
              <a:rPr dirty="0" sz="1600" spc="-35" b="1" i="1">
                <a:latin typeface="Times New Roman"/>
                <a:cs typeface="Times New Roman"/>
              </a:rPr>
              <a:t>VEGFA</a:t>
            </a:r>
            <a:r>
              <a:rPr dirty="0" sz="1600" spc="-30" b="1" i="1">
                <a:latin typeface="Times New Roman"/>
                <a:cs typeface="Times New Roman"/>
              </a:rPr>
              <a:t> </a:t>
            </a:r>
            <a:r>
              <a:rPr dirty="0" sz="1600" i="1">
                <a:latin typeface="Times New Roman"/>
                <a:cs typeface="Times New Roman"/>
              </a:rPr>
              <a:t>and</a:t>
            </a:r>
            <a:r>
              <a:rPr dirty="0" sz="1600" spc="5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NOTCH3</a:t>
            </a:r>
            <a:r>
              <a:rPr dirty="0" sz="1600" spc="-5" i="1">
                <a:latin typeface="Times New Roman"/>
                <a:cs typeface="Times New Roman"/>
              </a:rPr>
              <a:t>, 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increased </a:t>
            </a:r>
            <a:r>
              <a:rPr dirty="0" sz="1600" spc="-5">
                <a:latin typeface="Times New Roman"/>
                <a:cs typeface="Times New Roman"/>
              </a:rPr>
              <a:t>in </a:t>
            </a:r>
            <a:r>
              <a:rPr dirty="0" sz="1600">
                <a:latin typeface="Times New Roman"/>
                <a:cs typeface="Times New Roman"/>
              </a:rPr>
              <a:t>cluster </a:t>
            </a:r>
            <a:r>
              <a:rPr dirty="0" sz="1600" spc="-5" b="1">
                <a:latin typeface="Times New Roman"/>
                <a:cs typeface="Times New Roman"/>
              </a:rPr>
              <a:t>ANG </a:t>
            </a:r>
            <a:r>
              <a:rPr dirty="0" sz="1600">
                <a:latin typeface="Times New Roman"/>
                <a:cs typeface="Times New Roman"/>
              </a:rPr>
              <a:t>(cluster </a:t>
            </a:r>
            <a:r>
              <a:rPr dirty="0" sz="1600" spc="-5">
                <a:latin typeface="Times New Roman"/>
                <a:cs typeface="Times New Roman"/>
              </a:rPr>
              <a:t>2); and </a:t>
            </a:r>
            <a:r>
              <a:rPr dirty="0" sz="1600" spc="-5" b="1" i="1">
                <a:latin typeface="Times New Roman"/>
                <a:cs typeface="Times New Roman"/>
              </a:rPr>
              <a:t>DHX9, SMARCA5, </a:t>
            </a:r>
            <a:r>
              <a:rPr dirty="0" sz="1600" b="1" i="1">
                <a:latin typeface="Times New Roman"/>
                <a:cs typeface="Times New Roman"/>
              </a:rPr>
              <a:t> </a:t>
            </a:r>
            <a:r>
              <a:rPr dirty="0" sz="1600" spc="-5" b="1" i="1">
                <a:latin typeface="Times New Roman"/>
                <a:cs typeface="Times New Roman"/>
              </a:rPr>
              <a:t>SRPK2, KIAA1429, METTL14 </a:t>
            </a:r>
            <a:r>
              <a:rPr dirty="0" sz="1600" i="1">
                <a:latin typeface="Times New Roman"/>
                <a:cs typeface="Times New Roman"/>
              </a:rPr>
              <a:t>and </a:t>
            </a:r>
            <a:r>
              <a:rPr dirty="0" sz="1600" spc="-5" b="1" i="1">
                <a:latin typeface="Times New Roman"/>
                <a:cs typeface="Times New Roman"/>
              </a:rPr>
              <a:t>PCM1</a:t>
            </a:r>
            <a:r>
              <a:rPr dirty="0" sz="1600" spc="-5" i="1">
                <a:latin typeface="Times New Roman"/>
                <a:cs typeface="Times New Roman"/>
              </a:rPr>
              <a:t>,</a:t>
            </a:r>
            <a:r>
              <a:rPr dirty="0" sz="1600" i="1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increased </a:t>
            </a:r>
            <a:r>
              <a:rPr dirty="0" sz="1600" spc="-5">
                <a:latin typeface="Times New Roman"/>
                <a:cs typeface="Times New Roman"/>
              </a:rPr>
              <a:t>in </a:t>
            </a:r>
            <a:r>
              <a:rPr dirty="0" sz="1600">
                <a:latin typeface="Times New Roman"/>
                <a:cs typeface="Times New Roman"/>
              </a:rPr>
              <a:t>cluster 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Times New Roman"/>
                <a:cs typeface="Times New Roman"/>
              </a:rPr>
              <a:t>RNA </a:t>
            </a:r>
            <a:r>
              <a:rPr dirty="0" sz="1600" spc="-5">
                <a:latin typeface="Times New Roman"/>
                <a:cs typeface="Times New Roman"/>
              </a:rPr>
              <a:t>(cluster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3).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>
              <a:latin typeface="Times New Roman"/>
              <a:cs typeface="Times New Roman"/>
            </a:endParaRPr>
          </a:p>
          <a:p>
            <a:pPr algn="just" marL="275590" marR="94615" indent="-172720">
              <a:lnSpc>
                <a:spcPct val="100000"/>
              </a:lnSpc>
              <a:buFont typeface="Arial MT"/>
              <a:buChar char="•"/>
              <a:tabLst>
                <a:tab pos="276225" algn="l"/>
              </a:tabLst>
            </a:pPr>
            <a:r>
              <a:rPr dirty="0" sz="1600" spc="-5">
                <a:latin typeface="Times New Roman"/>
                <a:cs typeface="Times New Roman"/>
              </a:rPr>
              <a:t>Our work a new </a:t>
            </a:r>
            <a:r>
              <a:rPr dirty="0" sz="1600">
                <a:latin typeface="Times New Roman"/>
                <a:cs typeface="Times New Roman"/>
              </a:rPr>
              <a:t>molecular signature for </a:t>
            </a:r>
            <a:r>
              <a:rPr dirty="0" sz="1600" spc="-5">
                <a:latin typeface="Times New Roman"/>
                <a:cs typeface="Times New Roman"/>
              </a:rPr>
              <a:t>GBMs, </a:t>
            </a:r>
            <a:r>
              <a:rPr dirty="0" sz="1600">
                <a:latin typeface="Times New Roman"/>
                <a:cs typeface="Times New Roman"/>
              </a:rPr>
              <a:t>with </a:t>
            </a:r>
            <a:r>
              <a:rPr dirty="0" sz="1600" spc="-5">
                <a:latin typeface="Times New Roman"/>
                <a:cs typeface="Times New Roman"/>
              </a:rPr>
              <a:t>potential to </a:t>
            </a:r>
            <a:r>
              <a:rPr dirty="0" sz="1600">
                <a:latin typeface="Times New Roman"/>
                <a:cs typeface="Times New Roman"/>
              </a:rPr>
              <a:t> increase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our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knowledge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</a:t>
            </a:r>
            <a:r>
              <a:rPr dirty="0" sz="1600">
                <a:latin typeface="Times New Roman"/>
                <a:cs typeface="Times New Roman"/>
              </a:rPr>
              <a:t> disease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>
                <a:latin typeface="Times New Roman"/>
                <a:cs typeface="Times New Roman"/>
              </a:rPr>
              <a:t> suggest</a:t>
            </a:r>
            <a:r>
              <a:rPr dirty="0" sz="1600" spc="40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new 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therapeutic</a:t>
            </a:r>
            <a:r>
              <a:rPr dirty="0" sz="1600" spc="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approaches.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2063920" y="7815008"/>
            <a:ext cx="5860415" cy="524510"/>
            <a:chOff x="12063920" y="7815008"/>
            <a:chExt cx="5860415" cy="524510"/>
          </a:xfrm>
        </p:grpSpPr>
        <p:sp>
          <p:nvSpPr>
            <p:cNvPr id="33" name="object 33"/>
            <p:cNvSpPr/>
            <p:nvPr/>
          </p:nvSpPr>
          <p:spPr>
            <a:xfrm>
              <a:off x="12084557" y="7835645"/>
              <a:ext cx="5819140" cy="483234"/>
            </a:xfrm>
            <a:custGeom>
              <a:avLst/>
              <a:gdLst/>
              <a:ahLst/>
              <a:cxnLst/>
              <a:rect l="l" t="t" r="r" b="b"/>
              <a:pathLst>
                <a:path w="5819140" h="483234">
                  <a:moveTo>
                    <a:pt x="5738113" y="0"/>
                  </a:moveTo>
                  <a:lnTo>
                    <a:pt x="80518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7"/>
                  </a:lnTo>
                  <a:lnTo>
                    <a:pt x="0" y="402589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8" y="483107"/>
                  </a:lnTo>
                  <a:lnTo>
                    <a:pt x="5738113" y="483107"/>
                  </a:lnTo>
                  <a:lnTo>
                    <a:pt x="5769447" y="476777"/>
                  </a:lnTo>
                  <a:lnTo>
                    <a:pt x="5795041" y="459517"/>
                  </a:lnTo>
                  <a:lnTo>
                    <a:pt x="5812301" y="433923"/>
                  </a:lnTo>
                  <a:lnTo>
                    <a:pt x="5818632" y="402589"/>
                  </a:lnTo>
                  <a:lnTo>
                    <a:pt x="5818632" y="80517"/>
                  </a:lnTo>
                  <a:lnTo>
                    <a:pt x="5812301" y="49184"/>
                  </a:lnTo>
                  <a:lnTo>
                    <a:pt x="5795041" y="23590"/>
                  </a:lnTo>
                  <a:lnTo>
                    <a:pt x="5769447" y="6330"/>
                  </a:lnTo>
                  <a:lnTo>
                    <a:pt x="573811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2084557" y="7835645"/>
              <a:ext cx="5819140" cy="483234"/>
            </a:xfrm>
            <a:custGeom>
              <a:avLst/>
              <a:gdLst/>
              <a:ahLst/>
              <a:cxnLst/>
              <a:rect l="l" t="t" r="r" b="b"/>
              <a:pathLst>
                <a:path w="5819140" h="483234">
                  <a:moveTo>
                    <a:pt x="0" y="80517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8" y="0"/>
                  </a:lnTo>
                  <a:lnTo>
                    <a:pt x="5738113" y="0"/>
                  </a:lnTo>
                  <a:lnTo>
                    <a:pt x="5769447" y="6330"/>
                  </a:lnTo>
                  <a:lnTo>
                    <a:pt x="5795041" y="23590"/>
                  </a:lnTo>
                  <a:lnTo>
                    <a:pt x="5812301" y="49184"/>
                  </a:lnTo>
                  <a:lnTo>
                    <a:pt x="5818632" y="80517"/>
                  </a:lnTo>
                  <a:lnTo>
                    <a:pt x="5818632" y="402589"/>
                  </a:lnTo>
                  <a:lnTo>
                    <a:pt x="5812301" y="433923"/>
                  </a:lnTo>
                  <a:lnTo>
                    <a:pt x="5795041" y="459517"/>
                  </a:lnTo>
                  <a:lnTo>
                    <a:pt x="5769447" y="476777"/>
                  </a:lnTo>
                  <a:lnTo>
                    <a:pt x="5738113" y="483107"/>
                  </a:lnTo>
                  <a:lnTo>
                    <a:pt x="80518" y="483107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89"/>
                  </a:lnTo>
                  <a:lnTo>
                    <a:pt x="0" y="80517"/>
                  </a:lnTo>
                  <a:close/>
                </a:path>
              </a:pathLst>
            </a:custGeom>
            <a:ln w="4127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12531343" y="7841360"/>
            <a:ext cx="48425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ACKNOWLEDGEMENTS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6" name="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492984" y="8746235"/>
            <a:ext cx="472440" cy="400812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102584" y="8731553"/>
            <a:ext cx="1260348" cy="497790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544043" y="8787383"/>
            <a:ext cx="1363980" cy="316991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4043660" y="8729471"/>
            <a:ext cx="1217675" cy="452628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12986004" y="9582911"/>
            <a:ext cx="4090670" cy="349250"/>
          </a:xfrm>
          <a:prstGeom prst="rect">
            <a:avLst/>
          </a:prstGeom>
          <a:ln w="9525">
            <a:solidFill>
              <a:srgbClr val="1E9538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360"/>
              </a:spcBef>
            </a:pPr>
            <a:r>
              <a:rPr dirty="0" sz="1600" spc="-5">
                <a:latin typeface="Times New Roman"/>
                <a:cs typeface="Times New Roman"/>
              </a:rPr>
              <a:t>**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  <a:hlinkClick r:id="rId12"/>
              </a:rPr>
              <a:t>bruno.elias@accamargo.org.br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2023-01-20T15:35:41Z</dcterms:created>
  <dcterms:modified xsi:type="dcterms:W3CDTF">2023-01-20T15:35:41Z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2023-01-20T00:00:00Z</vt:filetime>
  </property>
</Properties>
</file>