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8288000" cy="10287000"/>
  <p:notesSz cx="18288000" cy="10287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0" Type="http://schemas.openxmlformats.org/officeDocument/2006/relationships/image" Target="../media/image4.png"/><Relationship Id="rId11" Type="http://schemas.openxmlformats.org/officeDocument/2006/relationships/image" Target="../media/image5.png"/><Relationship Id="rId12" Type="http://schemas.openxmlformats.org/officeDocument/2006/relationships/image" Target="../media/image6.png"/><Relationship Id="rId13" Type="http://schemas.openxmlformats.org/officeDocument/2006/relationships/image" Target="../media/image7.png"/><Relationship Id="rId14" Type="http://schemas.openxmlformats.org/officeDocument/2006/relationships/image" Target="../media/image8.png"/><Relationship Id="rId15" Type="http://schemas.openxmlformats.org/officeDocument/2006/relationships/image" Target="../media/image9.png"/><Relationship Id="rId16" Type="http://schemas.openxmlformats.org/officeDocument/2006/relationships/image" Target="../media/image10.png"/><Relationship Id="rId17" Type="http://schemas.openxmlformats.org/officeDocument/2006/relationships/image" Target="../media/image11.png"/><Relationship Id="rId18" Type="http://schemas.openxmlformats.org/officeDocument/2006/relationships/image" Target="../media/image12.png"/><Relationship Id="rId19" Type="http://schemas.openxmlformats.org/officeDocument/2006/relationships/image" Target="../media/image13.png"/><Relationship Id="rId20" Type="http://schemas.openxmlformats.org/officeDocument/2006/relationships/image" Target="../media/image14.png"/><Relationship Id="rId21" Type="http://schemas.openxmlformats.org/officeDocument/2006/relationships/image" Target="../media/image15.png"/><Relationship Id="rId22" Type="http://schemas.openxmlformats.org/officeDocument/2006/relationships/image" Target="../media/image16.png"/><Relationship Id="rId23" Type="http://schemas.openxmlformats.org/officeDocument/2006/relationships/image" Target="../media/image17.png"/><Relationship Id="rId24" Type="http://schemas.openxmlformats.org/officeDocument/2006/relationships/image" Target="../media/image18.png"/><Relationship Id="rId25" Type="http://schemas.openxmlformats.org/officeDocument/2006/relationships/image" Target="../media/image19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89500" y="7078966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70">
                <a:moveTo>
                  <a:pt x="5185215" y="0"/>
                </a:moveTo>
                <a:lnTo>
                  <a:pt x="80646" y="0"/>
                </a:lnTo>
                <a:lnTo>
                  <a:pt x="49255" y="6337"/>
                </a:lnTo>
                <a:lnTo>
                  <a:pt x="23620" y="23620"/>
                </a:lnTo>
                <a:lnTo>
                  <a:pt x="6337" y="49254"/>
                </a:lnTo>
                <a:lnTo>
                  <a:pt x="0" y="80646"/>
                </a:lnTo>
                <a:lnTo>
                  <a:pt x="0" y="403222"/>
                </a:lnTo>
                <a:lnTo>
                  <a:pt x="6337" y="434614"/>
                </a:lnTo>
                <a:lnTo>
                  <a:pt x="23620" y="460248"/>
                </a:lnTo>
                <a:lnTo>
                  <a:pt x="49255" y="477532"/>
                </a:lnTo>
                <a:lnTo>
                  <a:pt x="80646" y="483869"/>
                </a:lnTo>
                <a:lnTo>
                  <a:pt x="5185215" y="483869"/>
                </a:lnTo>
                <a:lnTo>
                  <a:pt x="5216606" y="477532"/>
                </a:lnTo>
                <a:lnTo>
                  <a:pt x="5242240" y="460248"/>
                </a:lnTo>
                <a:lnTo>
                  <a:pt x="5259523" y="434614"/>
                </a:lnTo>
                <a:lnTo>
                  <a:pt x="5265861" y="403222"/>
                </a:lnTo>
                <a:lnTo>
                  <a:pt x="5265861" y="80646"/>
                </a:lnTo>
                <a:lnTo>
                  <a:pt x="5259523" y="49254"/>
                </a:lnTo>
                <a:lnTo>
                  <a:pt x="5242240" y="23620"/>
                </a:lnTo>
                <a:lnTo>
                  <a:pt x="5216606" y="6337"/>
                </a:lnTo>
                <a:lnTo>
                  <a:pt x="5185215" y="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689500" y="7078966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70">
                <a:moveTo>
                  <a:pt x="0" y="80646"/>
                </a:moveTo>
                <a:lnTo>
                  <a:pt x="6337" y="49255"/>
                </a:lnTo>
                <a:lnTo>
                  <a:pt x="23620" y="23620"/>
                </a:lnTo>
                <a:lnTo>
                  <a:pt x="49255" y="6337"/>
                </a:lnTo>
                <a:lnTo>
                  <a:pt x="80646" y="0"/>
                </a:lnTo>
                <a:lnTo>
                  <a:pt x="5185216" y="0"/>
                </a:lnTo>
                <a:lnTo>
                  <a:pt x="5216606" y="6337"/>
                </a:lnTo>
                <a:lnTo>
                  <a:pt x="5242241" y="23620"/>
                </a:lnTo>
                <a:lnTo>
                  <a:pt x="5259524" y="49255"/>
                </a:lnTo>
                <a:lnTo>
                  <a:pt x="5265862" y="80646"/>
                </a:lnTo>
                <a:lnTo>
                  <a:pt x="5265862" y="403223"/>
                </a:lnTo>
                <a:lnTo>
                  <a:pt x="5259524" y="434614"/>
                </a:lnTo>
                <a:lnTo>
                  <a:pt x="5242241" y="460249"/>
                </a:lnTo>
                <a:lnTo>
                  <a:pt x="5216606" y="477532"/>
                </a:lnTo>
                <a:lnTo>
                  <a:pt x="5185216" y="483870"/>
                </a:lnTo>
                <a:lnTo>
                  <a:pt x="80646" y="483870"/>
                </a:lnTo>
                <a:lnTo>
                  <a:pt x="49255" y="477532"/>
                </a:lnTo>
                <a:lnTo>
                  <a:pt x="23620" y="460249"/>
                </a:lnTo>
                <a:lnTo>
                  <a:pt x="6337" y="434614"/>
                </a:lnTo>
                <a:lnTo>
                  <a:pt x="0" y="403223"/>
                </a:lnTo>
                <a:lnTo>
                  <a:pt x="0" y="80646"/>
                </a:lnTo>
                <a:close/>
              </a:path>
            </a:pathLst>
          </a:custGeom>
          <a:ln w="41275">
            <a:solidFill>
              <a:srgbClr val="00B0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6470304" y="2934027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70">
                <a:moveTo>
                  <a:pt x="5185214" y="0"/>
                </a:moveTo>
                <a:lnTo>
                  <a:pt x="80646" y="0"/>
                </a:lnTo>
                <a:lnTo>
                  <a:pt x="49254" y="6337"/>
                </a:lnTo>
                <a:lnTo>
                  <a:pt x="23620" y="23621"/>
                </a:lnTo>
                <a:lnTo>
                  <a:pt x="6337" y="49255"/>
                </a:lnTo>
                <a:lnTo>
                  <a:pt x="0" y="80647"/>
                </a:lnTo>
                <a:lnTo>
                  <a:pt x="0" y="403223"/>
                </a:lnTo>
                <a:lnTo>
                  <a:pt x="6337" y="434615"/>
                </a:lnTo>
                <a:lnTo>
                  <a:pt x="23620" y="460249"/>
                </a:lnTo>
                <a:lnTo>
                  <a:pt x="49254" y="477532"/>
                </a:lnTo>
                <a:lnTo>
                  <a:pt x="80646" y="483870"/>
                </a:lnTo>
                <a:lnTo>
                  <a:pt x="5185214" y="483870"/>
                </a:lnTo>
                <a:lnTo>
                  <a:pt x="5216605" y="477532"/>
                </a:lnTo>
                <a:lnTo>
                  <a:pt x="5242240" y="460249"/>
                </a:lnTo>
                <a:lnTo>
                  <a:pt x="5259524" y="434615"/>
                </a:lnTo>
                <a:lnTo>
                  <a:pt x="5265861" y="403223"/>
                </a:lnTo>
                <a:lnTo>
                  <a:pt x="5265861" y="80647"/>
                </a:lnTo>
                <a:lnTo>
                  <a:pt x="5259524" y="49255"/>
                </a:lnTo>
                <a:lnTo>
                  <a:pt x="5242240" y="23621"/>
                </a:lnTo>
                <a:lnTo>
                  <a:pt x="5216605" y="6337"/>
                </a:lnTo>
                <a:lnTo>
                  <a:pt x="5185214" y="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6470304" y="2934027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70">
                <a:moveTo>
                  <a:pt x="0" y="80646"/>
                </a:moveTo>
                <a:lnTo>
                  <a:pt x="6337" y="49255"/>
                </a:lnTo>
                <a:lnTo>
                  <a:pt x="23620" y="23620"/>
                </a:lnTo>
                <a:lnTo>
                  <a:pt x="49255" y="6337"/>
                </a:lnTo>
                <a:lnTo>
                  <a:pt x="80646" y="0"/>
                </a:lnTo>
                <a:lnTo>
                  <a:pt x="5185216" y="0"/>
                </a:lnTo>
                <a:lnTo>
                  <a:pt x="5216606" y="6337"/>
                </a:lnTo>
                <a:lnTo>
                  <a:pt x="5242241" y="23620"/>
                </a:lnTo>
                <a:lnTo>
                  <a:pt x="5259524" y="49255"/>
                </a:lnTo>
                <a:lnTo>
                  <a:pt x="5265862" y="80646"/>
                </a:lnTo>
                <a:lnTo>
                  <a:pt x="5265862" y="403223"/>
                </a:lnTo>
                <a:lnTo>
                  <a:pt x="5259524" y="434614"/>
                </a:lnTo>
                <a:lnTo>
                  <a:pt x="5242241" y="460249"/>
                </a:lnTo>
                <a:lnTo>
                  <a:pt x="5216606" y="477532"/>
                </a:lnTo>
                <a:lnTo>
                  <a:pt x="5185216" y="483870"/>
                </a:lnTo>
                <a:lnTo>
                  <a:pt x="80646" y="483870"/>
                </a:lnTo>
                <a:lnTo>
                  <a:pt x="49255" y="477532"/>
                </a:lnTo>
                <a:lnTo>
                  <a:pt x="23620" y="460249"/>
                </a:lnTo>
                <a:lnTo>
                  <a:pt x="6337" y="434614"/>
                </a:lnTo>
                <a:lnTo>
                  <a:pt x="0" y="403223"/>
                </a:lnTo>
                <a:lnTo>
                  <a:pt x="0" y="80646"/>
                </a:lnTo>
                <a:close/>
              </a:path>
            </a:pathLst>
          </a:custGeom>
          <a:ln w="41275">
            <a:solidFill>
              <a:srgbClr val="00B0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689500" y="4750277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70">
                <a:moveTo>
                  <a:pt x="5185215" y="0"/>
                </a:moveTo>
                <a:lnTo>
                  <a:pt x="80646" y="0"/>
                </a:lnTo>
                <a:lnTo>
                  <a:pt x="49255" y="6337"/>
                </a:lnTo>
                <a:lnTo>
                  <a:pt x="23620" y="23621"/>
                </a:lnTo>
                <a:lnTo>
                  <a:pt x="6337" y="49255"/>
                </a:lnTo>
                <a:lnTo>
                  <a:pt x="0" y="80647"/>
                </a:lnTo>
                <a:lnTo>
                  <a:pt x="0" y="403223"/>
                </a:lnTo>
                <a:lnTo>
                  <a:pt x="6337" y="434615"/>
                </a:lnTo>
                <a:lnTo>
                  <a:pt x="23620" y="460249"/>
                </a:lnTo>
                <a:lnTo>
                  <a:pt x="49255" y="477532"/>
                </a:lnTo>
                <a:lnTo>
                  <a:pt x="80646" y="483870"/>
                </a:lnTo>
                <a:lnTo>
                  <a:pt x="5185215" y="483870"/>
                </a:lnTo>
                <a:lnTo>
                  <a:pt x="5216606" y="477532"/>
                </a:lnTo>
                <a:lnTo>
                  <a:pt x="5242240" y="460249"/>
                </a:lnTo>
                <a:lnTo>
                  <a:pt x="5259523" y="434615"/>
                </a:lnTo>
                <a:lnTo>
                  <a:pt x="5265861" y="403223"/>
                </a:lnTo>
                <a:lnTo>
                  <a:pt x="5265861" y="80647"/>
                </a:lnTo>
                <a:lnTo>
                  <a:pt x="5259523" y="49255"/>
                </a:lnTo>
                <a:lnTo>
                  <a:pt x="5242240" y="23621"/>
                </a:lnTo>
                <a:lnTo>
                  <a:pt x="5216606" y="6337"/>
                </a:lnTo>
                <a:lnTo>
                  <a:pt x="5185215" y="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689500" y="4750277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70">
                <a:moveTo>
                  <a:pt x="0" y="80646"/>
                </a:moveTo>
                <a:lnTo>
                  <a:pt x="6337" y="49255"/>
                </a:lnTo>
                <a:lnTo>
                  <a:pt x="23620" y="23620"/>
                </a:lnTo>
                <a:lnTo>
                  <a:pt x="49255" y="6337"/>
                </a:lnTo>
                <a:lnTo>
                  <a:pt x="80646" y="0"/>
                </a:lnTo>
                <a:lnTo>
                  <a:pt x="5185216" y="0"/>
                </a:lnTo>
                <a:lnTo>
                  <a:pt x="5216606" y="6337"/>
                </a:lnTo>
                <a:lnTo>
                  <a:pt x="5242241" y="23620"/>
                </a:lnTo>
                <a:lnTo>
                  <a:pt x="5259524" y="49255"/>
                </a:lnTo>
                <a:lnTo>
                  <a:pt x="5265862" y="80646"/>
                </a:lnTo>
                <a:lnTo>
                  <a:pt x="5265862" y="403223"/>
                </a:lnTo>
                <a:lnTo>
                  <a:pt x="5259524" y="434614"/>
                </a:lnTo>
                <a:lnTo>
                  <a:pt x="5242241" y="460249"/>
                </a:lnTo>
                <a:lnTo>
                  <a:pt x="5216606" y="477532"/>
                </a:lnTo>
                <a:lnTo>
                  <a:pt x="5185216" y="483870"/>
                </a:lnTo>
                <a:lnTo>
                  <a:pt x="80646" y="483870"/>
                </a:lnTo>
                <a:lnTo>
                  <a:pt x="49255" y="477532"/>
                </a:lnTo>
                <a:lnTo>
                  <a:pt x="23620" y="460249"/>
                </a:lnTo>
                <a:lnTo>
                  <a:pt x="6337" y="434614"/>
                </a:lnTo>
                <a:lnTo>
                  <a:pt x="0" y="403223"/>
                </a:lnTo>
                <a:lnTo>
                  <a:pt x="0" y="80646"/>
                </a:lnTo>
                <a:close/>
              </a:path>
            </a:pathLst>
          </a:custGeom>
          <a:ln w="41275">
            <a:solidFill>
              <a:srgbClr val="00B0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689500" y="2056264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69">
                <a:moveTo>
                  <a:pt x="5185215" y="0"/>
                </a:moveTo>
                <a:lnTo>
                  <a:pt x="80646" y="0"/>
                </a:lnTo>
                <a:lnTo>
                  <a:pt x="49255" y="6337"/>
                </a:lnTo>
                <a:lnTo>
                  <a:pt x="23620" y="23621"/>
                </a:lnTo>
                <a:lnTo>
                  <a:pt x="6337" y="49255"/>
                </a:lnTo>
                <a:lnTo>
                  <a:pt x="0" y="80647"/>
                </a:lnTo>
                <a:lnTo>
                  <a:pt x="0" y="403223"/>
                </a:lnTo>
                <a:lnTo>
                  <a:pt x="6337" y="434615"/>
                </a:lnTo>
                <a:lnTo>
                  <a:pt x="23620" y="460249"/>
                </a:lnTo>
                <a:lnTo>
                  <a:pt x="49255" y="477532"/>
                </a:lnTo>
                <a:lnTo>
                  <a:pt x="80646" y="483869"/>
                </a:lnTo>
                <a:lnTo>
                  <a:pt x="5185215" y="483869"/>
                </a:lnTo>
                <a:lnTo>
                  <a:pt x="5216606" y="477532"/>
                </a:lnTo>
                <a:lnTo>
                  <a:pt x="5242240" y="460249"/>
                </a:lnTo>
                <a:lnTo>
                  <a:pt x="5259523" y="434615"/>
                </a:lnTo>
                <a:lnTo>
                  <a:pt x="5265861" y="403223"/>
                </a:lnTo>
                <a:lnTo>
                  <a:pt x="5265861" y="80647"/>
                </a:lnTo>
                <a:lnTo>
                  <a:pt x="5259523" y="49255"/>
                </a:lnTo>
                <a:lnTo>
                  <a:pt x="5242240" y="23621"/>
                </a:lnTo>
                <a:lnTo>
                  <a:pt x="5216606" y="6337"/>
                </a:lnTo>
                <a:lnTo>
                  <a:pt x="5185215" y="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689500" y="2056264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69">
                <a:moveTo>
                  <a:pt x="0" y="80646"/>
                </a:moveTo>
                <a:lnTo>
                  <a:pt x="6337" y="49255"/>
                </a:lnTo>
                <a:lnTo>
                  <a:pt x="23620" y="23620"/>
                </a:lnTo>
                <a:lnTo>
                  <a:pt x="49255" y="6337"/>
                </a:lnTo>
                <a:lnTo>
                  <a:pt x="80646" y="0"/>
                </a:lnTo>
                <a:lnTo>
                  <a:pt x="5185216" y="0"/>
                </a:lnTo>
                <a:lnTo>
                  <a:pt x="5216606" y="6337"/>
                </a:lnTo>
                <a:lnTo>
                  <a:pt x="5242241" y="23620"/>
                </a:lnTo>
                <a:lnTo>
                  <a:pt x="5259524" y="49255"/>
                </a:lnTo>
                <a:lnTo>
                  <a:pt x="5265862" y="80646"/>
                </a:lnTo>
                <a:lnTo>
                  <a:pt x="5265862" y="403223"/>
                </a:lnTo>
                <a:lnTo>
                  <a:pt x="5259524" y="434614"/>
                </a:lnTo>
                <a:lnTo>
                  <a:pt x="5242241" y="460249"/>
                </a:lnTo>
                <a:lnTo>
                  <a:pt x="5216606" y="477532"/>
                </a:lnTo>
                <a:lnTo>
                  <a:pt x="5185216" y="483870"/>
                </a:lnTo>
                <a:lnTo>
                  <a:pt x="80646" y="483870"/>
                </a:lnTo>
                <a:lnTo>
                  <a:pt x="49255" y="477532"/>
                </a:lnTo>
                <a:lnTo>
                  <a:pt x="23620" y="460249"/>
                </a:lnTo>
                <a:lnTo>
                  <a:pt x="6337" y="434614"/>
                </a:lnTo>
                <a:lnTo>
                  <a:pt x="0" y="403223"/>
                </a:lnTo>
                <a:lnTo>
                  <a:pt x="0" y="80646"/>
                </a:lnTo>
                <a:close/>
              </a:path>
            </a:pathLst>
          </a:custGeom>
          <a:ln w="41275">
            <a:solidFill>
              <a:srgbClr val="00B0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0" y="800991"/>
            <a:ext cx="18288000" cy="1132205"/>
          </a:xfrm>
          <a:custGeom>
            <a:avLst/>
            <a:gdLst/>
            <a:ahLst/>
            <a:cxnLst/>
            <a:rect l="l" t="t" r="r" b="b"/>
            <a:pathLst>
              <a:path w="18288000" h="1132205">
                <a:moveTo>
                  <a:pt x="18288000" y="0"/>
                </a:moveTo>
                <a:lnTo>
                  <a:pt x="0" y="0"/>
                </a:lnTo>
                <a:lnTo>
                  <a:pt x="0" y="1132094"/>
                </a:lnTo>
                <a:lnTo>
                  <a:pt x="18288000" y="1132094"/>
                </a:lnTo>
                <a:lnTo>
                  <a:pt x="18288000" y="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5" name="bg object 25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56615" y="816864"/>
            <a:ext cx="5477256" cy="573024"/>
          </a:xfrm>
          <a:prstGeom prst="rect">
            <a:avLst/>
          </a:prstGeom>
        </p:spPr>
      </p:pic>
      <p:pic>
        <p:nvPicPr>
          <p:cNvPr id="26" name="bg object 2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489447" y="816864"/>
            <a:ext cx="2453640" cy="573024"/>
          </a:xfrm>
          <a:prstGeom prst="rect">
            <a:avLst/>
          </a:prstGeom>
        </p:spPr>
      </p:pic>
      <p:pic>
        <p:nvPicPr>
          <p:cNvPr id="27" name="bg object 27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656576" y="816864"/>
            <a:ext cx="8604504" cy="573024"/>
          </a:xfrm>
          <a:prstGeom prst="rect">
            <a:avLst/>
          </a:prstGeom>
        </p:spPr>
      </p:pic>
      <p:pic>
        <p:nvPicPr>
          <p:cNvPr id="28" name="bg object 28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5919704" y="816864"/>
            <a:ext cx="673607" cy="573024"/>
          </a:xfrm>
          <a:prstGeom prst="rect">
            <a:avLst/>
          </a:prstGeom>
        </p:spPr>
      </p:pic>
      <p:pic>
        <p:nvPicPr>
          <p:cNvPr id="29" name="bg object 29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3054095" y="1121664"/>
            <a:ext cx="2036063" cy="573024"/>
          </a:xfrm>
          <a:prstGeom prst="rect">
            <a:avLst/>
          </a:prstGeom>
        </p:spPr>
      </p:pic>
      <p:pic>
        <p:nvPicPr>
          <p:cNvPr id="30" name="bg object 30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4745735" y="1121664"/>
            <a:ext cx="420624" cy="573024"/>
          </a:xfrm>
          <a:prstGeom prst="rect">
            <a:avLst/>
          </a:prstGeom>
        </p:spPr>
      </p:pic>
      <p:pic>
        <p:nvPicPr>
          <p:cNvPr id="31" name="bg object 31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4821935" y="1121664"/>
            <a:ext cx="1459991" cy="573024"/>
          </a:xfrm>
          <a:prstGeom prst="rect">
            <a:avLst/>
          </a:prstGeom>
        </p:spPr>
      </p:pic>
      <p:pic>
        <p:nvPicPr>
          <p:cNvPr id="32" name="bg object 32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5937503" y="1121664"/>
            <a:ext cx="423672" cy="573024"/>
          </a:xfrm>
          <a:prstGeom prst="rect">
            <a:avLst/>
          </a:prstGeom>
        </p:spPr>
      </p:pic>
      <p:pic>
        <p:nvPicPr>
          <p:cNvPr id="33" name="bg object 33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6016752" y="1121664"/>
            <a:ext cx="5678424" cy="573024"/>
          </a:xfrm>
          <a:prstGeom prst="rect">
            <a:avLst/>
          </a:prstGeom>
        </p:spPr>
      </p:pic>
      <p:pic>
        <p:nvPicPr>
          <p:cNvPr id="34" name="bg object 34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11408664" y="1121664"/>
            <a:ext cx="2432304" cy="573024"/>
          </a:xfrm>
          <a:prstGeom prst="rect">
            <a:avLst/>
          </a:prstGeom>
        </p:spPr>
      </p:pic>
      <p:pic>
        <p:nvPicPr>
          <p:cNvPr id="35" name="bg object 35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603504" y="1472183"/>
            <a:ext cx="445008" cy="457200"/>
          </a:xfrm>
          <a:prstGeom prst="rect">
            <a:avLst/>
          </a:prstGeom>
        </p:spPr>
      </p:pic>
      <p:pic>
        <p:nvPicPr>
          <p:cNvPr id="36" name="bg object 36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819911" y="1472183"/>
            <a:ext cx="414528" cy="457200"/>
          </a:xfrm>
          <a:prstGeom prst="rect">
            <a:avLst/>
          </a:prstGeom>
        </p:spPr>
      </p:pic>
      <p:pic>
        <p:nvPicPr>
          <p:cNvPr id="37" name="bg object 37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1005839" y="1472183"/>
            <a:ext cx="807720" cy="457200"/>
          </a:xfrm>
          <a:prstGeom prst="rect">
            <a:avLst/>
          </a:prstGeom>
        </p:spPr>
      </p:pic>
      <p:pic>
        <p:nvPicPr>
          <p:cNvPr id="38" name="bg object 38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1536191" y="1472183"/>
            <a:ext cx="883920" cy="457200"/>
          </a:xfrm>
          <a:prstGeom prst="rect">
            <a:avLst/>
          </a:prstGeom>
        </p:spPr>
      </p:pic>
      <p:pic>
        <p:nvPicPr>
          <p:cNvPr id="39" name="bg object 39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2142744" y="1472183"/>
            <a:ext cx="813816" cy="457200"/>
          </a:xfrm>
          <a:prstGeom prst="rect">
            <a:avLst/>
          </a:prstGeom>
        </p:spPr>
      </p:pic>
      <p:pic>
        <p:nvPicPr>
          <p:cNvPr id="40" name="bg object 40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2679192" y="1472183"/>
            <a:ext cx="2203704" cy="457200"/>
          </a:xfrm>
          <a:prstGeom prst="rect">
            <a:avLst/>
          </a:prstGeom>
        </p:spPr>
      </p:pic>
      <p:pic>
        <p:nvPicPr>
          <p:cNvPr id="41" name="bg object 41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4605528" y="1472183"/>
            <a:ext cx="938784" cy="457200"/>
          </a:xfrm>
          <a:prstGeom prst="rect">
            <a:avLst/>
          </a:prstGeom>
        </p:spPr>
      </p:pic>
      <p:pic>
        <p:nvPicPr>
          <p:cNvPr id="42" name="bg object 42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5269991" y="1472183"/>
            <a:ext cx="2688336" cy="457200"/>
          </a:xfrm>
          <a:prstGeom prst="rect">
            <a:avLst/>
          </a:prstGeom>
        </p:spPr>
      </p:pic>
      <p:sp>
        <p:nvSpPr>
          <p:cNvPr id="43" name="bg object 43"/>
          <p:cNvSpPr/>
          <p:nvPr/>
        </p:nvSpPr>
        <p:spPr>
          <a:xfrm>
            <a:off x="16962119" y="800991"/>
            <a:ext cx="1325880" cy="1005205"/>
          </a:xfrm>
          <a:custGeom>
            <a:avLst/>
            <a:gdLst/>
            <a:ahLst/>
            <a:cxnLst/>
            <a:rect l="l" t="t" r="r" b="b"/>
            <a:pathLst>
              <a:path w="1325880" h="1005205">
                <a:moveTo>
                  <a:pt x="1325880" y="0"/>
                </a:moveTo>
                <a:lnTo>
                  <a:pt x="0" y="0"/>
                </a:lnTo>
                <a:lnTo>
                  <a:pt x="0" y="1004948"/>
                </a:lnTo>
                <a:lnTo>
                  <a:pt x="1325880" y="1004948"/>
                </a:lnTo>
                <a:lnTo>
                  <a:pt x="1325880" y="0"/>
                </a:lnTo>
                <a:close/>
              </a:path>
            </a:pathLst>
          </a:custGeom>
          <a:solidFill>
            <a:srgbClr val="38572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bg object 44"/>
          <p:cNvSpPr/>
          <p:nvPr/>
        </p:nvSpPr>
        <p:spPr>
          <a:xfrm>
            <a:off x="16497300" y="800991"/>
            <a:ext cx="464820" cy="1005205"/>
          </a:xfrm>
          <a:custGeom>
            <a:avLst/>
            <a:gdLst/>
            <a:ahLst/>
            <a:cxnLst/>
            <a:rect l="l" t="t" r="r" b="b"/>
            <a:pathLst>
              <a:path w="464819" h="1005205">
                <a:moveTo>
                  <a:pt x="464819" y="0"/>
                </a:moveTo>
                <a:lnTo>
                  <a:pt x="0" y="0"/>
                </a:lnTo>
                <a:lnTo>
                  <a:pt x="0" y="1004948"/>
                </a:lnTo>
                <a:lnTo>
                  <a:pt x="464819" y="1004948"/>
                </a:lnTo>
                <a:lnTo>
                  <a:pt x="464819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bg object 45"/>
          <p:cNvSpPr/>
          <p:nvPr/>
        </p:nvSpPr>
        <p:spPr>
          <a:xfrm>
            <a:off x="15227439" y="112497"/>
            <a:ext cx="3004820" cy="615950"/>
          </a:xfrm>
          <a:custGeom>
            <a:avLst/>
            <a:gdLst/>
            <a:ahLst/>
            <a:cxnLst/>
            <a:rect l="l" t="t" r="r" b="b"/>
            <a:pathLst>
              <a:path w="3004819" h="615950">
                <a:moveTo>
                  <a:pt x="3004540" y="0"/>
                </a:moveTo>
                <a:lnTo>
                  <a:pt x="0" y="0"/>
                </a:lnTo>
                <a:lnTo>
                  <a:pt x="0" y="615552"/>
                </a:lnTo>
                <a:lnTo>
                  <a:pt x="3004540" y="615552"/>
                </a:lnTo>
                <a:lnTo>
                  <a:pt x="3004540" y="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46" name="bg object 46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15206471" y="88392"/>
            <a:ext cx="3081528" cy="481583"/>
          </a:xfrm>
          <a:prstGeom prst="rect">
            <a:avLst/>
          </a:prstGeom>
        </p:spPr>
      </p:pic>
      <p:pic>
        <p:nvPicPr>
          <p:cNvPr id="47" name="bg object 47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16376904" y="341376"/>
            <a:ext cx="728471" cy="48158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4400" y="411480"/>
            <a:ext cx="16459200" cy="1645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0.png"/><Relationship Id="rId3" Type="http://schemas.openxmlformats.org/officeDocument/2006/relationships/image" Target="../media/image21.png"/><Relationship Id="rId4" Type="http://schemas.openxmlformats.org/officeDocument/2006/relationships/image" Target="../media/image22.png"/><Relationship Id="rId5" Type="http://schemas.openxmlformats.org/officeDocument/2006/relationships/image" Target="../media/image23.png"/><Relationship Id="rId6" Type="http://schemas.openxmlformats.org/officeDocument/2006/relationships/image" Target="../media/image24.png"/><Relationship Id="rId7" Type="http://schemas.openxmlformats.org/officeDocument/2006/relationships/image" Target="../media/image25.png"/><Relationship Id="rId8" Type="http://schemas.openxmlformats.org/officeDocument/2006/relationships/image" Target="../media/image26.png"/><Relationship Id="rId9" Type="http://schemas.openxmlformats.org/officeDocument/2006/relationships/image" Target="../media/image27.png"/><Relationship Id="rId10" Type="http://schemas.openxmlformats.org/officeDocument/2006/relationships/image" Target="../media/image28.png"/><Relationship Id="rId11" Type="http://schemas.openxmlformats.org/officeDocument/2006/relationships/image" Target="../media/image29.png"/><Relationship Id="rId12" Type="http://schemas.openxmlformats.org/officeDocument/2006/relationships/image" Target="../media/image30.png"/><Relationship Id="rId13" Type="http://schemas.openxmlformats.org/officeDocument/2006/relationships/image" Target="../media/image31.png"/><Relationship Id="rId14" Type="http://schemas.openxmlformats.org/officeDocument/2006/relationships/image" Target="../media/image32.png"/><Relationship Id="rId15" Type="http://schemas.openxmlformats.org/officeDocument/2006/relationships/image" Target="../media/image33.png"/><Relationship Id="rId16" Type="http://schemas.openxmlformats.org/officeDocument/2006/relationships/image" Target="../media/image34.png"/><Relationship Id="rId17" Type="http://schemas.openxmlformats.org/officeDocument/2006/relationships/image" Target="../media/image35.png"/><Relationship Id="rId18" Type="http://schemas.openxmlformats.org/officeDocument/2006/relationships/image" Target="../media/image36.png"/><Relationship Id="rId19" Type="http://schemas.openxmlformats.org/officeDocument/2006/relationships/image" Target="../media/image37.png"/><Relationship Id="rId20" Type="http://schemas.openxmlformats.org/officeDocument/2006/relationships/image" Target="../media/image38.png"/><Relationship Id="rId21" Type="http://schemas.openxmlformats.org/officeDocument/2006/relationships/image" Target="../media/image39.png"/><Relationship Id="rId22" Type="http://schemas.openxmlformats.org/officeDocument/2006/relationships/image" Target="../media/image40.png"/><Relationship Id="rId23" Type="http://schemas.openxmlformats.org/officeDocument/2006/relationships/image" Target="../media/image41.png"/><Relationship Id="rId24" Type="http://schemas.openxmlformats.org/officeDocument/2006/relationships/image" Target="../media/image42.png"/><Relationship Id="rId25" Type="http://schemas.openxmlformats.org/officeDocument/2006/relationships/image" Target="../media/image43.png"/><Relationship Id="rId26" Type="http://schemas.openxmlformats.org/officeDocument/2006/relationships/image" Target="../media/image44.png"/><Relationship Id="rId27" Type="http://schemas.openxmlformats.org/officeDocument/2006/relationships/image" Target="../media/image45.png"/><Relationship Id="rId28" Type="http://schemas.openxmlformats.org/officeDocument/2006/relationships/image" Target="../media/image46.png"/><Relationship Id="rId29" Type="http://schemas.openxmlformats.org/officeDocument/2006/relationships/image" Target="../media/image47.png"/><Relationship Id="rId30" Type="http://schemas.openxmlformats.org/officeDocument/2006/relationships/image" Target="../media/image48.png"/><Relationship Id="rId31" Type="http://schemas.openxmlformats.org/officeDocument/2006/relationships/image" Target="../media/image49.png"/><Relationship Id="rId32" Type="http://schemas.openxmlformats.org/officeDocument/2006/relationships/image" Target="../media/image50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3560" y="134111"/>
            <a:ext cx="17784445" cy="1647825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16006444" marR="161290" indent="-1169670">
              <a:lnSpc>
                <a:spcPts val="1989"/>
              </a:lnSpc>
              <a:spcBef>
                <a:spcPts val="204"/>
              </a:spcBef>
            </a:pP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Encontro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Ciência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Inovação </a:t>
            </a:r>
            <a:r>
              <a:rPr dirty="0" sz="1700" spc="-37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2023</a:t>
            </a:r>
            <a:endParaRPr sz="1700">
              <a:latin typeface="Calibri"/>
              <a:cs typeface="Calibri"/>
            </a:endParaRPr>
          </a:p>
          <a:p>
            <a:pPr marL="2708275" marR="1931035" indent="-2696210">
              <a:lnSpc>
                <a:spcPct val="100000"/>
              </a:lnSpc>
              <a:spcBef>
                <a:spcPts val="1735"/>
              </a:spcBef>
            </a:pPr>
            <a:r>
              <a:rPr dirty="0" sz="2000" spc="-5" b="1">
                <a:solidFill>
                  <a:srgbClr val="FFFFFF"/>
                </a:solidFill>
                <a:latin typeface="Calibri"/>
                <a:cs typeface="Calibri"/>
              </a:rPr>
              <a:t>INCIDÊNCIA</a:t>
            </a: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 E</a:t>
            </a:r>
            <a:r>
              <a:rPr dirty="0" sz="2000" spc="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55" b="1">
                <a:solidFill>
                  <a:srgbClr val="FFFFFF"/>
                </a:solidFill>
                <a:latin typeface="Calibri"/>
                <a:cs typeface="Calibri"/>
              </a:rPr>
              <a:t>FATORES</a:t>
            </a:r>
            <a:r>
              <a:rPr dirty="0" sz="2000" spc="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dirty="0" sz="2000" spc="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5" b="1">
                <a:solidFill>
                  <a:srgbClr val="FFFFFF"/>
                </a:solidFill>
                <a:latin typeface="Calibri"/>
                <a:cs typeface="Calibri"/>
              </a:rPr>
              <a:t>RISCO</a:t>
            </a: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5" b="1">
                <a:solidFill>
                  <a:srgbClr val="FFFFFF"/>
                </a:solidFill>
                <a:latin typeface="Calibri"/>
                <a:cs typeface="Calibri"/>
              </a:rPr>
              <a:t>ASSOCIADOS</a:t>
            </a:r>
            <a:r>
              <a:rPr dirty="0" sz="2000" spc="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À</a:t>
            </a:r>
            <a:r>
              <a:rPr dirty="0" sz="2000" spc="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15" b="1">
                <a:solidFill>
                  <a:srgbClr val="FFFFFF"/>
                </a:solidFill>
                <a:latin typeface="Calibri"/>
                <a:cs typeface="Calibri"/>
              </a:rPr>
              <a:t>CARDIOTOXICIDADE</a:t>
            </a: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5" b="1">
                <a:solidFill>
                  <a:srgbClr val="FFFFFF"/>
                </a:solidFill>
                <a:latin typeface="Calibri"/>
                <a:cs typeface="Calibri"/>
              </a:rPr>
              <a:t>EM</a:t>
            </a:r>
            <a:r>
              <a:rPr dirty="0" sz="2000" spc="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25" b="1">
                <a:solidFill>
                  <a:srgbClr val="FFFFFF"/>
                </a:solidFill>
                <a:latin typeface="Calibri"/>
                <a:cs typeface="Calibri"/>
              </a:rPr>
              <a:t>PACIENTES</a:t>
            </a:r>
            <a:r>
              <a:rPr dirty="0" sz="2000" spc="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10" b="1">
                <a:solidFill>
                  <a:srgbClr val="FFFFFF"/>
                </a:solidFill>
                <a:latin typeface="Calibri"/>
                <a:cs typeface="Calibri"/>
              </a:rPr>
              <a:t>COM</a:t>
            </a:r>
            <a:r>
              <a:rPr dirty="0" sz="2000" spc="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5" b="1">
                <a:solidFill>
                  <a:srgbClr val="FFFFFF"/>
                </a:solidFill>
                <a:latin typeface="Calibri"/>
                <a:cs typeface="Calibri"/>
              </a:rPr>
              <a:t>CÂNCER</a:t>
            </a: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 DE</a:t>
            </a:r>
            <a:r>
              <a:rPr dirty="0" sz="2000" spc="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MAMA</a:t>
            </a:r>
            <a:r>
              <a:rPr dirty="0" sz="2000" spc="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5" b="1">
                <a:solidFill>
                  <a:srgbClr val="FFFFFF"/>
                </a:solidFill>
                <a:latin typeface="Calibri"/>
                <a:cs typeface="Calibri"/>
              </a:rPr>
              <a:t>HER2</a:t>
            </a: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10" b="1">
                <a:solidFill>
                  <a:srgbClr val="FFFFFF"/>
                </a:solidFill>
                <a:latin typeface="Calibri"/>
                <a:cs typeface="Calibri"/>
              </a:rPr>
              <a:t>POSITIVO</a:t>
            </a: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5" b="1">
                <a:solidFill>
                  <a:srgbClr val="FFFFFF"/>
                </a:solidFill>
                <a:latin typeface="Calibri"/>
                <a:cs typeface="Calibri"/>
              </a:rPr>
              <a:t>QUE</a:t>
            </a:r>
            <a:r>
              <a:rPr dirty="0" sz="2000" spc="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10" b="1">
                <a:solidFill>
                  <a:srgbClr val="FFFFFF"/>
                </a:solidFill>
                <a:latin typeface="Calibri"/>
                <a:cs typeface="Calibri"/>
              </a:rPr>
              <a:t>RECEBERAM</a:t>
            </a: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20" b="1">
                <a:solidFill>
                  <a:srgbClr val="FFFFFF"/>
                </a:solidFill>
                <a:latin typeface="Calibri"/>
                <a:cs typeface="Calibri"/>
              </a:rPr>
              <a:t>DUPLO </a:t>
            </a:r>
            <a:r>
              <a:rPr dirty="0" sz="2000" spc="-434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10" b="1">
                <a:solidFill>
                  <a:srgbClr val="FFFFFF"/>
                </a:solidFill>
                <a:latin typeface="Calibri"/>
                <a:cs typeface="Calibri"/>
              </a:rPr>
              <a:t>BLOQUEIO </a:t>
            </a:r>
            <a:r>
              <a:rPr dirty="0" sz="2000" spc="-5" b="1">
                <a:solidFill>
                  <a:srgbClr val="FFFFFF"/>
                </a:solidFill>
                <a:latin typeface="Calibri"/>
                <a:cs typeface="Calibri"/>
              </a:rPr>
              <a:t>ANTI-HER2 OU </a:t>
            </a:r>
            <a:r>
              <a:rPr dirty="0" sz="2000" spc="-30" b="1">
                <a:solidFill>
                  <a:srgbClr val="FFFFFF"/>
                </a:solidFill>
                <a:latin typeface="Calibri"/>
                <a:cs typeface="Calibri"/>
              </a:rPr>
              <a:t>T-DM1</a:t>
            </a:r>
            <a:r>
              <a:rPr dirty="0" sz="2000" spc="-5" b="1">
                <a:solidFill>
                  <a:srgbClr val="FFFFFF"/>
                </a:solidFill>
                <a:latin typeface="Calibri"/>
                <a:cs typeface="Calibri"/>
              </a:rPr>
              <a:t> NOS</a:t>
            </a: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5" b="1">
                <a:solidFill>
                  <a:srgbClr val="FFFFFF"/>
                </a:solidFill>
                <a:latin typeface="Calibri"/>
                <a:cs typeface="Calibri"/>
              </a:rPr>
              <a:t>CENÁRIOS</a:t>
            </a:r>
            <a:r>
              <a:rPr dirty="0" sz="2000" spc="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20" b="1">
                <a:solidFill>
                  <a:srgbClr val="FFFFFF"/>
                </a:solidFill>
                <a:latin typeface="Calibri"/>
                <a:cs typeface="Calibri"/>
              </a:rPr>
              <a:t>NEOADJUVANTE,</a:t>
            </a:r>
            <a:r>
              <a:rPr dirty="0" sz="2000" spc="-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20" b="1">
                <a:solidFill>
                  <a:srgbClr val="FFFFFF"/>
                </a:solidFill>
                <a:latin typeface="Calibri"/>
                <a:cs typeface="Calibri"/>
              </a:rPr>
              <a:t>ADJUVANTE</a:t>
            </a:r>
            <a:r>
              <a:rPr dirty="0" sz="2000" spc="-5" b="1">
                <a:solidFill>
                  <a:srgbClr val="FFFFFF"/>
                </a:solidFill>
                <a:latin typeface="Calibri"/>
                <a:cs typeface="Calibri"/>
              </a:rPr>
              <a:t> E/OU </a:t>
            </a:r>
            <a:r>
              <a:rPr dirty="0" sz="2000" spc="-50" b="1">
                <a:solidFill>
                  <a:srgbClr val="FFFFFF"/>
                </a:solidFill>
                <a:latin typeface="Calibri"/>
                <a:cs typeface="Calibri"/>
              </a:rPr>
              <a:t>METASTÁTICO</a:t>
            </a:r>
            <a:endParaRPr sz="2000">
              <a:latin typeface="Calibri"/>
              <a:cs typeface="Calibri"/>
            </a:endParaRPr>
          </a:p>
          <a:p>
            <a:pPr marL="227329">
              <a:lnSpc>
                <a:spcPct val="100000"/>
              </a:lnSpc>
              <a:spcBef>
                <a:spcPts val="229"/>
              </a:spcBef>
            </a:pPr>
            <a:r>
              <a:rPr dirty="0" sz="1600" b="1">
                <a:latin typeface="Calibri"/>
                <a:cs typeface="Calibri"/>
              </a:rPr>
              <a:t>B.</a:t>
            </a:r>
            <a:r>
              <a:rPr dirty="0" sz="1600" spc="-5" b="1">
                <a:latin typeface="Calibri"/>
                <a:cs typeface="Calibri"/>
              </a:rPr>
              <a:t> L. </a:t>
            </a:r>
            <a:r>
              <a:rPr dirty="0" sz="1600" spc="-20" b="1">
                <a:latin typeface="Calibri"/>
                <a:cs typeface="Calibri"/>
              </a:rPr>
              <a:t>FABRE,</a:t>
            </a:r>
            <a:r>
              <a:rPr dirty="0" sz="1600" b="1">
                <a:latin typeface="Calibri"/>
                <a:cs typeface="Calibri"/>
              </a:rPr>
              <a:t> M. G.</a:t>
            </a:r>
            <a:r>
              <a:rPr dirty="0" sz="1600" spc="-5" b="1">
                <a:latin typeface="Calibri"/>
                <a:cs typeface="Calibri"/>
              </a:rPr>
              <a:t> </a:t>
            </a:r>
            <a:r>
              <a:rPr dirty="0" sz="1600" b="1">
                <a:latin typeface="Calibri"/>
                <a:cs typeface="Calibri"/>
              </a:rPr>
              <a:t>CESCA, </a:t>
            </a:r>
            <a:r>
              <a:rPr dirty="0" sz="1600" spc="-5" b="1">
                <a:latin typeface="Calibri"/>
                <a:cs typeface="Calibri"/>
              </a:rPr>
              <a:t>N.</a:t>
            </a:r>
            <a:r>
              <a:rPr dirty="0" sz="1600" b="1">
                <a:latin typeface="Calibri"/>
                <a:cs typeface="Calibri"/>
              </a:rPr>
              <a:t> </a:t>
            </a:r>
            <a:r>
              <a:rPr dirty="0" sz="1600" spc="-65" b="1">
                <a:latin typeface="Calibri"/>
                <a:cs typeface="Calibri"/>
              </a:rPr>
              <a:t>F.</a:t>
            </a:r>
            <a:r>
              <a:rPr dirty="0" sz="1600" spc="-5" b="1">
                <a:latin typeface="Calibri"/>
                <a:cs typeface="Calibri"/>
              </a:rPr>
              <a:t> PONDÉ,</a:t>
            </a:r>
            <a:r>
              <a:rPr dirty="0" sz="1600" b="1">
                <a:latin typeface="Calibri"/>
                <a:cs typeface="Calibri"/>
              </a:rPr>
              <a:t> </a:t>
            </a:r>
            <a:r>
              <a:rPr dirty="0" sz="1600" spc="5" b="1">
                <a:latin typeface="Calibri"/>
                <a:cs typeface="Calibri"/>
              </a:rPr>
              <a:t>A.</a:t>
            </a:r>
            <a:r>
              <a:rPr dirty="0" sz="1600" b="1">
                <a:latin typeface="Calibri"/>
                <a:cs typeface="Calibri"/>
              </a:rPr>
              <a:t> C.</a:t>
            </a:r>
            <a:r>
              <a:rPr dirty="0" sz="1600" spc="-5" b="1">
                <a:latin typeface="Calibri"/>
                <a:cs typeface="Calibri"/>
              </a:rPr>
              <a:t> </a:t>
            </a:r>
            <a:r>
              <a:rPr dirty="0" sz="1600" b="1">
                <a:latin typeface="Calibri"/>
                <a:cs typeface="Calibri"/>
              </a:rPr>
              <a:t>M.</a:t>
            </a:r>
            <a:r>
              <a:rPr dirty="0" sz="1600" spc="-5" b="1">
                <a:latin typeface="Calibri"/>
                <a:cs typeface="Calibri"/>
              </a:rPr>
              <a:t> COMINI,</a:t>
            </a:r>
            <a:r>
              <a:rPr dirty="0" sz="1600" spc="5" b="1">
                <a:latin typeface="Calibri"/>
                <a:cs typeface="Calibri"/>
              </a:rPr>
              <a:t> </a:t>
            </a:r>
            <a:r>
              <a:rPr dirty="0" sz="1600" b="1">
                <a:latin typeface="Calibri"/>
                <a:cs typeface="Calibri"/>
              </a:rPr>
              <a:t>B.</a:t>
            </a:r>
            <a:r>
              <a:rPr dirty="0" sz="1600" spc="-5" b="1">
                <a:latin typeface="Calibri"/>
                <a:cs typeface="Calibri"/>
              </a:rPr>
              <a:t> </a:t>
            </a:r>
            <a:r>
              <a:rPr dirty="0" sz="1600" b="1">
                <a:latin typeface="Calibri"/>
                <a:cs typeface="Calibri"/>
              </a:rPr>
              <a:t>S.</a:t>
            </a:r>
            <a:r>
              <a:rPr dirty="0" sz="1600" spc="-5" b="1">
                <a:latin typeface="Calibri"/>
                <a:cs typeface="Calibri"/>
              </a:rPr>
              <a:t> </a:t>
            </a:r>
            <a:r>
              <a:rPr dirty="0" sz="1600" spc="-35" b="1">
                <a:latin typeface="Calibri"/>
                <a:cs typeface="Calibri"/>
              </a:rPr>
              <a:t>SILVA,</a:t>
            </a:r>
            <a:r>
              <a:rPr dirty="0" sz="1600" b="1">
                <a:latin typeface="Calibri"/>
                <a:cs typeface="Calibri"/>
              </a:rPr>
              <a:t> M. </a:t>
            </a:r>
            <a:r>
              <a:rPr dirty="0" sz="1600" spc="5" b="1">
                <a:latin typeface="Calibri"/>
                <a:cs typeface="Calibri"/>
              </a:rPr>
              <a:t>A.</a:t>
            </a:r>
            <a:r>
              <a:rPr dirty="0" sz="1600" spc="-5" b="1">
                <a:latin typeface="Calibri"/>
                <a:cs typeface="Calibri"/>
              </a:rPr>
              <a:t> BALARINE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3419" y="2087371"/>
            <a:ext cx="5330190" cy="30708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791970">
              <a:lnSpc>
                <a:spcPct val="100000"/>
              </a:lnSpc>
              <a:spcBef>
                <a:spcPts val="100"/>
              </a:spcBef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INTRODUÇÃO</a:t>
            </a:r>
            <a:endParaRPr sz="2400">
              <a:latin typeface="Calibri"/>
              <a:cs typeface="Calibri"/>
            </a:endParaRPr>
          </a:p>
          <a:p>
            <a:pPr algn="just" marL="38100" marR="30480">
              <a:lnSpc>
                <a:spcPct val="99600"/>
              </a:lnSpc>
              <a:spcBef>
                <a:spcPts val="1325"/>
              </a:spcBef>
            </a:pPr>
            <a:r>
              <a:rPr dirty="0" sz="1800">
                <a:latin typeface="Calibri"/>
                <a:cs typeface="Calibri"/>
              </a:rPr>
              <a:t>O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câncer</a:t>
            </a:r>
            <a:r>
              <a:rPr dirty="0" sz="1800">
                <a:latin typeface="Calibri"/>
                <a:cs typeface="Calibri"/>
              </a:rPr>
              <a:t> de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mama</a:t>
            </a:r>
            <a:r>
              <a:rPr dirty="0" sz="1800">
                <a:latin typeface="Calibri"/>
                <a:cs typeface="Calibri"/>
              </a:rPr>
              <a:t> é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neoplasia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mais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comum</a:t>
            </a:r>
            <a:r>
              <a:rPr dirty="0" sz="1800">
                <a:latin typeface="Calibri"/>
                <a:cs typeface="Calibri"/>
              </a:rPr>
              <a:t> em 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mulheres</a:t>
            </a:r>
            <a:r>
              <a:rPr dirty="0" sz="1800">
                <a:latin typeface="Calibri"/>
                <a:cs typeface="Calibri"/>
              </a:rPr>
              <a:t> 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principal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causa</a:t>
            </a:r>
            <a:r>
              <a:rPr dirty="0" sz="1800">
                <a:latin typeface="Calibri"/>
                <a:cs typeface="Calibri"/>
              </a:rPr>
              <a:t> de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mortalidade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câncer- </a:t>
            </a:r>
            <a:r>
              <a:rPr dirty="0" sz="1800" spc="-5">
                <a:latin typeface="Calibri"/>
                <a:cs typeface="Calibri"/>
              </a:rPr>
              <a:t> específica</a:t>
            </a:r>
            <a:r>
              <a:rPr dirty="0" sz="1800">
                <a:latin typeface="Calibri"/>
                <a:cs typeface="Calibri"/>
              </a:rPr>
              <a:t> no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mundo</a:t>
            </a:r>
            <a:r>
              <a:rPr dirty="0" baseline="23148" sz="1800">
                <a:latin typeface="Calibri"/>
                <a:cs typeface="Calibri"/>
              </a:rPr>
              <a:t>1</a:t>
            </a:r>
            <a:r>
              <a:rPr dirty="0" sz="1800">
                <a:latin typeface="Calibri"/>
                <a:cs typeface="Calibri"/>
              </a:rPr>
              <a:t>.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terapia</a:t>
            </a:r>
            <a:r>
              <a:rPr dirty="0" sz="1800" spc="-5">
                <a:latin typeface="Calibri"/>
                <a:cs typeface="Calibri"/>
              </a:rPr>
              <a:t> anti-HER2</a:t>
            </a:r>
            <a:r>
              <a:rPr dirty="0" sz="1800">
                <a:latin typeface="Calibri"/>
                <a:cs typeface="Calibri"/>
              </a:rPr>
              <a:t> mudou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 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história </a:t>
            </a:r>
            <a:r>
              <a:rPr dirty="0" sz="1800" spc="-15">
                <a:latin typeface="Calibri"/>
                <a:cs typeface="Calibri"/>
              </a:rPr>
              <a:t>natural </a:t>
            </a:r>
            <a:r>
              <a:rPr dirty="0" sz="1800">
                <a:latin typeface="Calibri"/>
                <a:cs typeface="Calibri"/>
              </a:rPr>
              <a:t>dos </a:t>
            </a:r>
            <a:r>
              <a:rPr dirty="0" sz="1800" spc="-5">
                <a:latin typeface="Calibri"/>
                <a:cs typeface="Calibri"/>
              </a:rPr>
              <a:t>tumores mamários HER2 positivos</a:t>
            </a:r>
            <a:r>
              <a:rPr dirty="0" baseline="23148" sz="1800" spc="-7">
                <a:latin typeface="Calibri"/>
                <a:cs typeface="Calibri"/>
              </a:rPr>
              <a:t>2</a:t>
            </a:r>
            <a:r>
              <a:rPr dirty="0" sz="1800" spc="-5">
                <a:latin typeface="Calibri"/>
                <a:cs typeface="Calibri"/>
              </a:rPr>
              <a:t>.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Dentre </a:t>
            </a:r>
            <a:r>
              <a:rPr dirty="0" sz="1800">
                <a:latin typeface="Calibri"/>
                <a:cs typeface="Calibri"/>
              </a:rPr>
              <a:t>os </a:t>
            </a:r>
            <a:r>
              <a:rPr dirty="0" sz="1800" spc="-15">
                <a:latin typeface="Calibri"/>
                <a:cs typeface="Calibri"/>
              </a:rPr>
              <a:t>efeitos colaterais </a:t>
            </a:r>
            <a:r>
              <a:rPr dirty="0" sz="1800" spc="-5">
                <a:latin typeface="Calibri"/>
                <a:cs typeface="Calibri"/>
              </a:rPr>
              <a:t>associados </a:t>
            </a:r>
            <a:r>
              <a:rPr dirty="0" sz="1800">
                <a:latin typeface="Calibri"/>
                <a:cs typeface="Calibri"/>
              </a:rPr>
              <a:t>ao </a:t>
            </a:r>
            <a:r>
              <a:rPr dirty="0" sz="1800" spc="-20">
                <a:latin typeface="Calibri"/>
                <a:cs typeface="Calibri"/>
              </a:rPr>
              <a:t>tratamento, </a:t>
            </a:r>
            <a:r>
              <a:rPr dirty="0" sz="1800">
                <a:latin typeface="Calibri"/>
                <a:cs typeface="Calibri"/>
              </a:rPr>
              <a:t>a 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cardiotoxicidade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é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um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evento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adverso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significativo </a:t>
            </a:r>
            <a:r>
              <a:rPr dirty="0" sz="1800" spc="-5">
                <a:latin typeface="Calibri"/>
                <a:cs typeface="Calibri"/>
              </a:rPr>
              <a:t> associado </a:t>
            </a:r>
            <a:r>
              <a:rPr dirty="0" sz="1800">
                <a:latin typeface="Calibri"/>
                <a:cs typeface="Calibri"/>
              </a:rPr>
              <a:t>a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esta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terapia</a:t>
            </a:r>
            <a:r>
              <a:rPr dirty="0" baseline="23148" sz="1800" spc="-15">
                <a:latin typeface="Calibri"/>
                <a:cs typeface="Calibri"/>
              </a:rPr>
              <a:t>3</a:t>
            </a:r>
            <a:r>
              <a:rPr dirty="0" sz="1800" spc="-10">
                <a:latin typeface="Calibri"/>
                <a:cs typeface="Calibri"/>
              </a:rPr>
              <a:t>.</a:t>
            </a:r>
            <a:endParaRPr sz="1800">
              <a:latin typeface="Calibri"/>
              <a:cs typeface="Calibri"/>
            </a:endParaRPr>
          </a:p>
          <a:p>
            <a:pPr marL="1848485">
              <a:lnSpc>
                <a:spcPct val="100000"/>
              </a:lnSpc>
              <a:spcBef>
                <a:spcPts val="1825"/>
              </a:spcBef>
            </a:pP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OBJETIVO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8818" y="5321300"/>
            <a:ext cx="5278755" cy="84581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just" marL="12700" marR="5080">
              <a:lnSpc>
                <a:spcPct val="99400"/>
              </a:lnSpc>
              <a:spcBef>
                <a:spcPts val="110"/>
              </a:spcBef>
            </a:pPr>
            <a:r>
              <a:rPr dirty="0" sz="1800">
                <a:latin typeface="Calibri"/>
                <a:cs typeface="Calibri"/>
              </a:rPr>
              <a:t>O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objetivo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deste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trabalho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consistiu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em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avaliar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 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ocorrência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apresentação</a:t>
            </a:r>
            <a:r>
              <a:rPr dirty="0" sz="1800" spc="-5">
                <a:latin typeface="Calibri"/>
                <a:cs typeface="Calibri"/>
              </a:rPr>
              <a:t> clínica</a:t>
            </a:r>
            <a:r>
              <a:rPr dirty="0" sz="1800">
                <a:latin typeface="Calibri"/>
                <a:cs typeface="Calibri"/>
              </a:rPr>
              <a:t> de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cardiotoxicidade 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(queda</a:t>
            </a:r>
            <a:r>
              <a:rPr dirty="0" sz="1800" spc="2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</a:t>
            </a:r>
            <a:r>
              <a:rPr dirty="0" sz="1800" spc="24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fração</a:t>
            </a:r>
            <a:r>
              <a:rPr dirty="0" sz="1800" spc="2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</a:t>
            </a:r>
            <a:r>
              <a:rPr dirty="0" sz="1800" spc="24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ejeção</a:t>
            </a:r>
            <a:r>
              <a:rPr dirty="0" sz="1800" spc="24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e/ou</a:t>
            </a:r>
            <a:r>
              <a:rPr dirty="0" sz="1800" spc="2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insuficiência</a:t>
            </a:r>
            <a:r>
              <a:rPr dirty="0" sz="1800" spc="24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cardíaca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18818" y="6147308"/>
            <a:ext cx="5279390" cy="404876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just" marL="12700" marR="5080">
              <a:lnSpc>
                <a:spcPct val="99400"/>
              </a:lnSpc>
              <a:spcBef>
                <a:spcPts val="110"/>
              </a:spcBef>
            </a:pPr>
            <a:r>
              <a:rPr dirty="0" sz="1800" spc="-10">
                <a:latin typeface="Calibri"/>
                <a:cs typeface="Calibri"/>
              </a:rPr>
              <a:t>sintomática) </a:t>
            </a:r>
            <a:r>
              <a:rPr dirty="0" sz="1800">
                <a:latin typeface="Calibri"/>
                <a:cs typeface="Calibri"/>
              </a:rPr>
              <a:t>em </a:t>
            </a:r>
            <a:r>
              <a:rPr dirty="0" sz="1800" spc="-10">
                <a:latin typeface="Calibri"/>
                <a:cs typeface="Calibri"/>
              </a:rPr>
              <a:t>participantes </a:t>
            </a:r>
            <a:r>
              <a:rPr dirty="0" sz="1800">
                <a:latin typeface="Calibri"/>
                <a:cs typeface="Calibri"/>
              </a:rPr>
              <a:t>do </a:t>
            </a:r>
            <a:r>
              <a:rPr dirty="0" sz="1800" spc="-5">
                <a:latin typeface="Calibri"/>
                <a:cs typeface="Calibri"/>
              </a:rPr>
              <a:t>estudo </a:t>
            </a:r>
            <a:r>
              <a:rPr dirty="0" sz="1800" spc="-15">
                <a:latin typeface="Calibri"/>
                <a:cs typeface="Calibri"/>
              </a:rPr>
              <a:t>tratados </a:t>
            </a:r>
            <a:r>
              <a:rPr dirty="0" sz="1800" spc="-5">
                <a:latin typeface="Calibri"/>
                <a:cs typeface="Calibri"/>
              </a:rPr>
              <a:t>com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Pertuzumabe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+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Trastuzumabe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ou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30">
                <a:latin typeface="Calibri"/>
                <a:cs typeface="Calibri"/>
              </a:rPr>
              <a:t>T-DM1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nos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cenários </a:t>
            </a:r>
            <a:r>
              <a:rPr dirty="0" sz="1800" spc="-39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neoadjuvante,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adjuvante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ou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metastático.</a:t>
            </a:r>
            <a:endParaRPr sz="1800">
              <a:latin typeface="Calibri"/>
              <a:cs typeface="Calibri"/>
            </a:endParaRPr>
          </a:p>
          <a:p>
            <a:pPr algn="ctr" marR="382905">
              <a:lnSpc>
                <a:spcPct val="100000"/>
              </a:lnSpc>
              <a:spcBef>
                <a:spcPts val="1035"/>
              </a:spcBef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MÉTODOS</a:t>
            </a:r>
            <a:endParaRPr sz="2400">
              <a:latin typeface="Calibri"/>
              <a:cs typeface="Calibri"/>
            </a:endParaRPr>
          </a:p>
          <a:p>
            <a:pPr algn="just" marL="12700" marR="5080">
              <a:lnSpc>
                <a:spcPct val="100099"/>
              </a:lnSpc>
              <a:spcBef>
                <a:spcPts val="1845"/>
              </a:spcBef>
            </a:pPr>
            <a:r>
              <a:rPr dirty="0" sz="1800" spc="-5">
                <a:latin typeface="Calibri"/>
                <a:cs typeface="Calibri"/>
              </a:rPr>
              <a:t>Estudo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retrospectivo,</a:t>
            </a:r>
            <a:r>
              <a:rPr dirty="0" sz="1800" spc="-5">
                <a:latin typeface="Calibri"/>
                <a:cs typeface="Calibri"/>
              </a:rPr>
              <a:t> unicêntrico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baseado</a:t>
            </a:r>
            <a:r>
              <a:rPr dirty="0" sz="1800" spc="39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em</a:t>
            </a:r>
            <a:r>
              <a:rPr dirty="0" sz="1800" spc="40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revisão </a:t>
            </a:r>
            <a:r>
              <a:rPr dirty="0" sz="1800" spc="-39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prontuários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participantes</a:t>
            </a:r>
            <a:r>
              <a:rPr dirty="0" sz="1800" spc="-5">
                <a:latin typeface="Calibri"/>
                <a:cs typeface="Calibri"/>
              </a:rPr>
              <a:t> com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diagnóstico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 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câncer</a:t>
            </a:r>
            <a:r>
              <a:rPr dirty="0" sz="1800">
                <a:latin typeface="Calibri"/>
                <a:cs typeface="Calibri"/>
              </a:rPr>
              <a:t> de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mama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HER2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positivo</a:t>
            </a:r>
            <a:r>
              <a:rPr dirty="0" sz="1800">
                <a:latin typeface="Calibri"/>
                <a:cs typeface="Calibri"/>
              </a:rPr>
              <a:t> 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que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receberam </a:t>
            </a:r>
            <a:r>
              <a:rPr dirty="0" sz="1800" spc="-39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tratamento </a:t>
            </a:r>
            <a:r>
              <a:rPr dirty="0" sz="1800" spc="-5">
                <a:latin typeface="Calibri"/>
                <a:cs typeface="Calibri"/>
              </a:rPr>
              <a:t>com </a:t>
            </a:r>
            <a:r>
              <a:rPr dirty="0" sz="1800" spc="-10">
                <a:latin typeface="Calibri"/>
                <a:cs typeface="Calibri"/>
              </a:rPr>
              <a:t>Pertuzumabe </a:t>
            </a:r>
            <a:r>
              <a:rPr dirty="0" sz="1800">
                <a:latin typeface="Calibri"/>
                <a:cs typeface="Calibri"/>
              </a:rPr>
              <a:t>+ </a:t>
            </a:r>
            <a:r>
              <a:rPr dirty="0" sz="1800" spc="-20">
                <a:latin typeface="Calibri"/>
                <a:cs typeface="Calibri"/>
              </a:rPr>
              <a:t>Trastuzumabe </a:t>
            </a:r>
            <a:r>
              <a:rPr dirty="0" sz="1800" spc="-10">
                <a:latin typeface="Calibri"/>
                <a:cs typeface="Calibri"/>
              </a:rPr>
              <a:t>e/ou </a:t>
            </a:r>
            <a:r>
              <a:rPr dirty="0" sz="1800" spc="-75">
                <a:latin typeface="Calibri"/>
                <a:cs typeface="Calibri"/>
              </a:rPr>
              <a:t>T- </a:t>
            </a:r>
            <a:r>
              <a:rPr dirty="0" sz="1800" spc="-7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DM1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nos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cenários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neoadjuvante,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adjuvante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e/ou 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metastático </a:t>
            </a:r>
            <a:r>
              <a:rPr dirty="0" sz="1800" spc="-10">
                <a:latin typeface="Calibri"/>
                <a:cs typeface="Calibri"/>
              </a:rPr>
              <a:t>entre janeiro </a:t>
            </a:r>
            <a:r>
              <a:rPr dirty="0" sz="1800">
                <a:latin typeface="Calibri"/>
                <a:cs typeface="Calibri"/>
              </a:rPr>
              <a:t>de 2011 e </a:t>
            </a:r>
            <a:r>
              <a:rPr dirty="0" sz="1800" spc="-15">
                <a:latin typeface="Calibri"/>
                <a:cs typeface="Calibri"/>
              </a:rPr>
              <a:t>dezembro </a:t>
            </a:r>
            <a:r>
              <a:rPr dirty="0" sz="1800">
                <a:latin typeface="Calibri"/>
                <a:cs typeface="Calibri"/>
              </a:rPr>
              <a:t>de 2021. 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Os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pacientes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foram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avaliados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quanto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à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incidência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e 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apresentação </a:t>
            </a:r>
            <a:r>
              <a:rPr dirty="0" sz="1800" spc="-5">
                <a:latin typeface="Calibri"/>
                <a:cs typeface="Calibri"/>
              </a:rPr>
              <a:t>clínica </a:t>
            </a:r>
            <a:r>
              <a:rPr dirty="0" sz="1800">
                <a:latin typeface="Calibri"/>
                <a:cs typeface="Calibri"/>
              </a:rPr>
              <a:t>de </a:t>
            </a:r>
            <a:r>
              <a:rPr dirty="0" sz="1800" spc="-10">
                <a:latin typeface="Calibri"/>
                <a:cs typeface="Calibri"/>
              </a:rPr>
              <a:t>cardiotoxicidade </a:t>
            </a:r>
            <a:r>
              <a:rPr dirty="0" sz="1800">
                <a:latin typeface="Calibri"/>
                <a:cs typeface="Calibri"/>
              </a:rPr>
              <a:t>e os </a:t>
            </a:r>
            <a:r>
              <a:rPr dirty="0" sz="1800" spc="-20">
                <a:latin typeface="Calibri"/>
                <a:cs typeface="Calibri"/>
              </a:rPr>
              <a:t>fatores </a:t>
            </a:r>
            <a:r>
              <a:rPr dirty="0" sz="1800">
                <a:latin typeface="Calibri"/>
                <a:cs typeface="Calibri"/>
              </a:rPr>
              <a:t>de 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risco associados </a:t>
            </a:r>
            <a:r>
              <a:rPr dirty="0" sz="1800">
                <a:latin typeface="Calibri"/>
                <a:cs typeface="Calibri"/>
              </a:rPr>
              <a:t>a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ela.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63882" y="1998980"/>
            <a:ext cx="5279390" cy="4795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25">
                <a:solidFill>
                  <a:srgbClr val="222222"/>
                </a:solidFill>
                <a:latin typeface="Calibri"/>
                <a:cs typeface="Calibri"/>
              </a:rPr>
              <a:t>Também</a:t>
            </a:r>
            <a:r>
              <a:rPr dirty="0" sz="1800" spc="-20">
                <a:solidFill>
                  <a:srgbClr val="222222"/>
                </a:solidFill>
                <a:latin typeface="Calibri"/>
                <a:cs typeface="Calibri"/>
              </a:rPr>
              <a:t> foram</a:t>
            </a:r>
            <a:r>
              <a:rPr dirty="0" sz="1800" spc="36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222222"/>
                </a:solidFill>
                <a:latin typeface="Calibri"/>
                <a:cs typeface="Calibri"/>
              </a:rPr>
              <a:t>avaliados </a:t>
            </a: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a </a:t>
            </a:r>
            <a:r>
              <a:rPr dirty="0" sz="1800" spc="-10">
                <a:solidFill>
                  <a:srgbClr val="222222"/>
                </a:solidFill>
                <a:latin typeface="Calibri"/>
                <a:cs typeface="Calibri"/>
              </a:rPr>
              <a:t>proporção </a:t>
            </a: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de </a:t>
            </a:r>
            <a:r>
              <a:rPr dirty="0" sz="1800" spc="-5">
                <a:solidFill>
                  <a:srgbClr val="222222"/>
                </a:solidFill>
                <a:latin typeface="Calibri"/>
                <a:cs typeface="Calibri"/>
              </a:rPr>
              <a:t>interrupções </a:t>
            </a: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 ou </a:t>
            </a:r>
            <a:r>
              <a:rPr dirty="0" sz="1800" spc="-5">
                <a:solidFill>
                  <a:srgbClr val="222222"/>
                </a:solidFill>
                <a:latin typeface="Calibri"/>
                <a:cs typeface="Calibri"/>
              </a:rPr>
              <a:t>descontinuação </a:t>
            </a: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ao </a:t>
            </a:r>
            <a:r>
              <a:rPr dirty="0" sz="1800" spc="-15">
                <a:solidFill>
                  <a:srgbClr val="222222"/>
                </a:solidFill>
                <a:latin typeface="Calibri"/>
                <a:cs typeface="Calibri"/>
              </a:rPr>
              <a:t>tratamento </a:t>
            </a: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além de </a:t>
            </a:r>
            <a:r>
              <a:rPr dirty="0" sz="1800" spc="-15">
                <a:solidFill>
                  <a:srgbClr val="222222"/>
                </a:solidFill>
                <a:latin typeface="Calibri"/>
                <a:cs typeface="Calibri"/>
              </a:rPr>
              <a:t>investigação </a:t>
            </a:r>
            <a:r>
              <a:rPr dirty="0" sz="1800" spc="-10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dos</a:t>
            </a:r>
            <a:r>
              <a:rPr dirty="0" sz="1800" spc="-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222222"/>
                </a:solidFill>
                <a:latin typeface="Calibri"/>
                <a:cs typeface="Calibri"/>
              </a:rPr>
              <a:t>padrões</a:t>
            </a:r>
            <a:r>
              <a:rPr dirty="0" sz="1800" spc="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de</a:t>
            </a:r>
            <a:r>
              <a:rPr dirty="0" sz="1800" spc="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222222"/>
                </a:solidFill>
                <a:latin typeface="Calibri"/>
                <a:cs typeface="Calibri"/>
              </a:rPr>
              <a:t>prevenção</a:t>
            </a:r>
            <a:r>
              <a:rPr dirty="0" sz="1800" spc="10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e</a:t>
            </a:r>
            <a:r>
              <a:rPr dirty="0" sz="1800" spc="10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 spc="-5">
                <a:solidFill>
                  <a:srgbClr val="222222"/>
                </a:solidFill>
                <a:latin typeface="Calibri"/>
                <a:cs typeface="Calibri"/>
              </a:rPr>
              <a:t>cuidados.</a:t>
            </a:r>
            <a:endParaRPr sz="1800">
              <a:latin typeface="Calibri"/>
              <a:cs typeface="Calibri"/>
            </a:endParaRPr>
          </a:p>
          <a:p>
            <a:pPr algn="ctr" marR="167640">
              <a:lnSpc>
                <a:spcPct val="100000"/>
              </a:lnSpc>
              <a:spcBef>
                <a:spcPts val="865"/>
              </a:spcBef>
            </a:pPr>
            <a:r>
              <a:rPr dirty="0" sz="2400" spc="-45" b="1">
                <a:solidFill>
                  <a:srgbClr val="FFFFFF"/>
                </a:solidFill>
                <a:latin typeface="Calibri"/>
                <a:cs typeface="Calibri"/>
              </a:rPr>
              <a:t>RESULTADOS</a:t>
            </a:r>
            <a:r>
              <a:rPr dirty="0" sz="2400" spc="-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2400" spc="-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25" b="1">
                <a:solidFill>
                  <a:srgbClr val="FFFFFF"/>
                </a:solidFill>
                <a:latin typeface="Calibri"/>
                <a:cs typeface="Calibri"/>
              </a:rPr>
              <a:t>CONCLUSÃO</a:t>
            </a:r>
            <a:endParaRPr sz="2400">
              <a:latin typeface="Calibri"/>
              <a:cs typeface="Calibri"/>
            </a:endParaRPr>
          </a:p>
          <a:p>
            <a:pPr algn="just" marL="12700" marR="5080">
              <a:lnSpc>
                <a:spcPct val="99800"/>
              </a:lnSpc>
              <a:spcBef>
                <a:spcPts val="1465"/>
              </a:spcBef>
            </a:pP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A </a:t>
            </a:r>
            <a:r>
              <a:rPr dirty="0" sz="1800" spc="-25">
                <a:solidFill>
                  <a:srgbClr val="222222"/>
                </a:solidFill>
                <a:latin typeface="Calibri"/>
                <a:cs typeface="Calibri"/>
              </a:rPr>
              <a:t>taxa </a:t>
            </a: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de incidência de </a:t>
            </a:r>
            <a:r>
              <a:rPr dirty="0" sz="1800" spc="-10">
                <a:solidFill>
                  <a:srgbClr val="222222"/>
                </a:solidFill>
                <a:latin typeface="Calibri"/>
                <a:cs typeface="Calibri"/>
              </a:rPr>
              <a:t>cardiotoxicidade </a:t>
            </a: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na </a:t>
            </a:r>
            <a:r>
              <a:rPr dirty="0" sz="1800" spc="-5">
                <a:solidFill>
                  <a:srgbClr val="222222"/>
                </a:solidFill>
                <a:latin typeface="Calibri"/>
                <a:cs typeface="Calibri"/>
              </a:rPr>
              <a:t>população </a:t>
            </a: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 spc="-15">
                <a:solidFill>
                  <a:srgbClr val="222222"/>
                </a:solidFill>
                <a:latin typeface="Calibri"/>
                <a:cs typeface="Calibri"/>
              </a:rPr>
              <a:t>total foi </a:t>
            </a: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de </a:t>
            </a:r>
            <a:r>
              <a:rPr dirty="0" sz="1800" spc="-5">
                <a:solidFill>
                  <a:srgbClr val="222222"/>
                </a:solidFill>
                <a:latin typeface="Calibri"/>
                <a:cs typeface="Calibri"/>
              </a:rPr>
              <a:t>8.3%. </a:t>
            </a:r>
            <a:r>
              <a:rPr dirty="0" sz="1800">
                <a:latin typeface="Calibri"/>
                <a:cs typeface="Calibri"/>
              </a:rPr>
              <a:t>A </a:t>
            </a:r>
            <a:r>
              <a:rPr dirty="0" sz="1800" spc="-10">
                <a:latin typeface="Calibri"/>
                <a:cs typeface="Calibri"/>
              </a:rPr>
              <a:t>ocorrência </a:t>
            </a:r>
            <a:r>
              <a:rPr dirty="0" sz="1800">
                <a:latin typeface="Calibri"/>
                <a:cs typeface="Calibri"/>
              </a:rPr>
              <a:t>de </a:t>
            </a:r>
            <a:r>
              <a:rPr dirty="0" sz="1800" spc="-10">
                <a:latin typeface="Calibri"/>
                <a:cs typeface="Calibri"/>
              </a:rPr>
              <a:t>cardiotoxicidade </a:t>
            </a:r>
            <a:r>
              <a:rPr dirty="0" sz="1800" spc="-15">
                <a:latin typeface="Calibri"/>
                <a:cs typeface="Calibri"/>
              </a:rPr>
              <a:t>foi 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maior </a:t>
            </a:r>
            <a:r>
              <a:rPr dirty="0" sz="1800">
                <a:latin typeface="Calibri"/>
                <a:cs typeface="Calibri"/>
              </a:rPr>
              <a:t>na </a:t>
            </a:r>
            <a:r>
              <a:rPr dirty="0" sz="1800" spc="-5">
                <a:latin typeface="Calibri"/>
                <a:cs typeface="Calibri"/>
              </a:rPr>
              <a:t>população maior </a:t>
            </a:r>
            <a:r>
              <a:rPr dirty="0" sz="1800">
                <a:latin typeface="Calibri"/>
                <a:cs typeface="Calibri"/>
              </a:rPr>
              <a:t>ou igual a 65 anos </a:t>
            </a:r>
            <a:r>
              <a:rPr dirty="0" sz="1800" spc="-5">
                <a:latin typeface="Calibri"/>
                <a:cs typeface="Calibri"/>
              </a:rPr>
              <a:t>(22.2% </a:t>
            </a:r>
            <a:r>
              <a:rPr dirty="0" sz="1800" spc="-10">
                <a:latin typeface="Calibri"/>
                <a:cs typeface="Calibri"/>
              </a:rPr>
              <a:t>vs </a:t>
            </a:r>
            <a:r>
              <a:rPr dirty="0" sz="1800" spc="-5">
                <a:latin typeface="Calibri"/>
                <a:cs typeface="Calibri"/>
              </a:rPr>
              <a:t> 7.3% </a:t>
            </a:r>
            <a:r>
              <a:rPr dirty="0" sz="1800">
                <a:latin typeface="Calibri"/>
                <a:cs typeface="Calibri"/>
              </a:rPr>
              <a:t>em </a:t>
            </a:r>
            <a:r>
              <a:rPr dirty="0" sz="1800" spc="-10">
                <a:latin typeface="Calibri"/>
                <a:cs typeface="Calibri"/>
              </a:rPr>
              <a:t>comparação </a:t>
            </a:r>
            <a:r>
              <a:rPr dirty="0" sz="1800">
                <a:latin typeface="Calibri"/>
                <a:cs typeface="Calibri"/>
              </a:rPr>
              <a:t>aos </a:t>
            </a:r>
            <a:r>
              <a:rPr dirty="0" sz="1800" spc="-10">
                <a:latin typeface="Calibri"/>
                <a:cs typeface="Calibri"/>
              </a:rPr>
              <a:t>pacientes </a:t>
            </a:r>
            <a:r>
              <a:rPr dirty="0" sz="1800">
                <a:latin typeface="Calibri"/>
                <a:cs typeface="Calibri"/>
              </a:rPr>
              <a:t>&lt;65 anos, </a:t>
            </a:r>
            <a:r>
              <a:rPr dirty="0" sz="1800" spc="-5">
                <a:latin typeface="Calibri"/>
                <a:cs typeface="Calibri"/>
              </a:rPr>
              <a:t>p=0.017). </a:t>
            </a:r>
            <a:r>
              <a:rPr dirty="0" sz="1800">
                <a:latin typeface="Calibri"/>
                <a:cs typeface="Calibri"/>
              </a:rPr>
              <a:t> Nos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pacientes</a:t>
            </a:r>
            <a:r>
              <a:rPr dirty="0" sz="1800" spc="-5">
                <a:latin typeface="Calibri"/>
                <a:cs typeface="Calibri"/>
              </a:rPr>
              <a:t> com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hipertensão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observamos</a:t>
            </a:r>
            <a:r>
              <a:rPr dirty="0" sz="1800">
                <a:latin typeface="Calibri"/>
                <a:cs typeface="Calibri"/>
              </a:rPr>
              <a:t> que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 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ocorrência </a:t>
            </a:r>
            <a:r>
              <a:rPr dirty="0" sz="1800">
                <a:latin typeface="Calibri"/>
                <a:cs typeface="Calibri"/>
              </a:rPr>
              <a:t>de </a:t>
            </a:r>
            <a:r>
              <a:rPr dirty="0" sz="1800" spc="-10">
                <a:latin typeface="Calibri"/>
                <a:cs typeface="Calibri"/>
              </a:rPr>
              <a:t>cardiotoxicidade </a:t>
            </a:r>
            <a:r>
              <a:rPr dirty="0" sz="1800" spc="-15">
                <a:latin typeface="Calibri"/>
                <a:cs typeface="Calibri"/>
              </a:rPr>
              <a:t>foi </a:t>
            </a:r>
            <a:r>
              <a:rPr dirty="0" sz="1800" spc="-5">
                <a:latin typeface="Calibri"/>
                <a:cs typeface="Calibri"/>
              </a:rPr>
              <a:t>maior </a:t>
            </a:r>
            <a:r>
              <a:rPr dirty="0" sz="1800">
                <a:latin typeface="Calibri"/>
                <a:cs typeface="Calibri"/>
              </a:rPr>
              <a:t>em </a:t>
            </a:r>
            <a:r>
              <a:rPr dirty="0" sz="1800" spc="-10">
                <a:latin typeface="Calibri"/>
                <a:cs typeface="Calibri"/>
              </a:rPr>
              <a:t>relação </a:t>
            </a:r>
            <a:r>
              <a:rPr dirty="0" sz="1800">
                <a:latin typeface="Calibri"/>
                <a:cs typeface="Calibri"/>
              </a:rPr>
              <a:t>aos 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não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hipertensos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(15.0%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vs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6.6%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respectivamente, </a:t>
            </a:r>
            <a:r>
              <a:rPr dirty="0" sz="1800" spc="-5">
                <a:latin typeface="Calibri"/>
                <a:cs typeface="Calibri"/>
              </a:rPr>
              <a:t> p=0.022).</a:t>
            </a:r>
            <a:r>
              <a:rPr dirty="0" sz="1800">
                <a:latin typeface="Calibri"/>
                <a:cs typeface="Calibri"/>
              </a:rPr>
              <a:t> O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mesmo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foi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observado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naqueles</a:t>
            </a:r>
            <a:r>
              <a:rPr dirty="0" sz="1800" spc="4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com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doenças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cardiológicas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preexistentes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(50.0%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vs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7.2% </a:t>
            </a:r>
            <a:r>
              <a:rPr dirty="0" sz="1800" spc="-39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respectivamente,</a:t>
            </a:r>
            <a:r>
              <a:rPr dirty="0" sz="1800" spc="-5">
                <a:latin typeface="Calibri"/>
                <a:cs typeface="Calibri"/>
              </a:rPr>
              <a:t> p=0.001),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uso</a:t>
            </a:r>
            <a:r>
              <a:rPr dirty="0" sz="1800">
                <a:latin typeface="Calibri"/>
                <a:cs typeface="Calibri"/>
              </a:rPr>
              <a:t> de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betabloqueador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(23.5% vs 6.6%, p=0.003) </a:t>
            </a:r>
            <a:r>
              <a:rPr dirty="0" sz="1800">
                <a:latin typeface="Calibri"/>
                <a:cs typeface="Calibri"/>
              </a:rPr>
              <a:t>e </a:t>
            </a:r>
            <a:r>
              <a:rPr dirty="0" sz="1800" spc="-5">
                <a:latin typeface="Calibri"/>
                <a:cs typeface="Calibri"/>
              </a:rPr>
              <a:t>uso </a:t>
            </a:r>
            <a:r>
              <a:rPr dirty="0" sz="1800">
                <a:latin typeface="Calibri"/>
                <a:cs typeface="Calibri"/>
              </a:rPr>
              <a:t>de </a:t>
            </a:r>
            <a:r>
              <a:rPr dirty="0" sz="1800" spc="-10">
                <a:latin typeface="Calibri"/>
                <a:cs typeface="Calibri"/>
              </a:rPr>
              <a:t>IECA/BRA </a:t>
            </a:r>
            <a:r>
              <a:rPr dirty="0" sz="1800" spc="-5">
                <a:latin typeface="Calibri"/>
                <a:cs typeface="Calibri"/>
              </a:rPr>
              <a:t>(17.9% </a:t>
            </a:r>
            <a:r>
              <a:rPr dirty="0" sz="1800" spc="-10">
                <a:latin typeface="Calibri"/>
                <a:cs typeface="Calibri"/>
              </a:rPr>
              <a:t>vs </a:t>
            </a:r>
            <a:r>
              <a:rPr dirty="0" sz="1800" spc="-5">
                <a:latin typeface="Calibri"/>
                <a:cs typeface="Calibri"/>
              </a:rPr>
              <a:t> 6.4%,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p=0.008).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383437" y="2020316"/>
            <a:ext cx="5279390" cy="2217420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algn="just" marL="12700" marR="5715">
              <a:lnSpc>
                <a:spcPts val="2110"/>
              </a:lnSpc>
              <a:spcBef>
                <a:spcPts val="210"/>
              </a:spcBef>
            </a:pPr>
            <a:r>
              <a:rPr dirty="0" sz="1800">
                <a:latin typeface="Calibri"/>
                <a:cs typeface="Calibri"/>
              </a:rPr>
              <a:t>e </a:t>
            </a:r>
            <a:r>
              <a:rPr dirty="0" sz="1800" spc="-5">
                <a:latin typeface="Calibri"/>
                <a:cs typeface="Calibri"/>
              </a:rPr>
              <a:t>uso </a:t>
            </a:r>
            <a:r>
              <a:rPr dirty="0" sz="1800">
                <a:latin typeface="Calibri"/>
                <a:cs typeface="Calibri"/>
              </a:rPr>
              <a:t>de </a:t>
            </a:r>
            <a:r>
              <a:rPr dirty="0" sz="1800" spc="-5">
                <a:latin typeface="Calibri"/>
                <a:cs typeface="Calibri"/>
              </a:rPr>
              <a:t>antraciclina </a:t>
            </a:r>
            <a:r>
              <a:rPr dirty="0" sz="1800" spc="-10">
                <a:latin typeface="Calibri"/>
                <a:cs typeface="Calibri"/>
              </a:rPr>
              <a:t>prévio </a:t>
            </a:r>
            <a:r>
              <a:rPr dirty="0" sz="1800" spc="-5">
                <a:latin typeface="Calibri"/>
                <a:cs typeface="Calibri"/>
              </a:rPr>
              <a:t>(RR 2.855 [95% </a:t>
            </a:r>
            <a:r>
              <a:rPr dirty="0" sz="1800">
                <a:latin typeface="Calibri"/>
                <a:cs typeface="Calibri"/>
              </a:rPr>
              <a:t>CI </a:t>
            </a:r>
            <a:r>
              <a:rPr dirty="0" sz="1800" spc="-5">
                <a:latin typeface="Calibri"/>
                <a:cs typeface="Calibri"/>
              </a:rPr>
              <a:t>1.205 </a:t>
            </a:r>
            <a:r>
              <a:rPr dirty="0" sz="1800">
                <a:latin typeface="Calibri"/>
                <a:cs typeface="Calibri"/>
              </a:rPr>
              <a:t>– 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6.768],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p=0.017).</a:t>
            </a:r>
            <a:endParaRPr sz="1800">
              <a:latin typeface="Calibri"/>
              <a:cs typeface="Calibri"/>
            </a:endParaRPr>
          </a:p>
          <a:p>
            <a:pPr algn="just" marL="12700">
              <a:lnSpc>
                <a:spcPts val="2125"/>
              </a:lnSpc>
            </a:pPr>
            <a:r>
              <a:rPr dirty="0" sz="1800" spc="-5">
                <a:solidFill>
                  <a:srgbClr val="222222"/>
                </a:solidFill>
                <a:latin typeface="Calibri"/>
                <a:cs typeface="Calibri"/>
              </a:rPr>
              <a:t>Nosso</a:t>
            </a:r>
            <a:r>
              <a:rPr dirty="0" sz="1800" spc="484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 spc="-5">
                <a:solidFill>
                  <a:srgbClr val="222222"/>
                </a:solidFill>
                <a:latin typeface="Calibri"/>
                <a:cs typeface="Calibri"/>
              </a:rPr>
              <a:t>estudo</a:t>
            </a:r>
            <a:r>
              <a:rPr dirty="0" sz="1800" spc="484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de</a:t>
            </a:r>
            <a:r>
              <a:rPr dirty="0" sz="1800" spc="49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 spc="-5">
                <a:solidFill>
                  <a:srgbClr val="222222"/>
                </a:solidFill>
                <a:latin typeface="Calibri"/>
                <a:cs typeface="Calibri"/>
              </a:rPr>
              <a:t>vida</a:t>
            </a:r>
            <a:r>
              <a:rPr dirty="0" sz="1800" spc="484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222222"/>
                </a:solidFill>
                <a:latin typeface="Calibri"/>
                <a:cs typeface="Calibri"/>
              </a:rPr>
              <a:t>real</a:t>
            </a:r>
            <a:r>
              <a:rPr dirty="0" sz="1800" spc="484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222222"/>
                </a:solidFill>
                <a:latin typeface="Calibri"/>
                <a:cs typeface="Calibri"/>
              </a:rPr>
              <a:t>sugere</a:t>
            </a:r>
            <a:r>
              <a:rPr dirty="0" sz="1800" spc="49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222222"/>
                </a:solidFill>
                <a:latin typeface="Calibri"/>
                <a:cs typeface="Calibri"/>
              </a:rPr>
              <a:t>baixa</a:t>
            </a:r>
            <a:r>
              <a:rPr dirty="0" sz="1800" spc="484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incidência</a:t>
            </a:r>
            <a:r>
              <a:rPr dirty="0" sz="1800" spc="484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e</a:t>
            </a:r>
            <a:endParaRPr sz="1800">
              <a:latin typeface="Calibri"/>
              <a:cs typeface="Calibri"/>
            </a:endParaRPr>
          </a:p>
          <a:p>
            <a:pPr algn="just" marL="12700" marR="5080">
              <a:lnSpc>
                <a:spcPct val="99400"/>
              </a:lnSpc>
              <a:spcBef>
                <a:spcPts val="60"/>
              </a:spcBef>
            </a:pPr>
            <a:r>
              <a:rPr dirty="0" sz="1800" spc="-10">
                <a:solidFill>
                  <a:srgbClr val="222222"/>
                </a:solidFill>
                <a:latin typeface="Calibri"/>
                <a:cs typeface="Calibri"/>
              </a:rPr>
              <a:t>recorrência </a:t>
            </a: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de </a:t>
            </a:r>
            <a:r>
              <a:rPr dirty="0" sz="1800" spc="-10">
                <a:solidFill>
                  <a:srgbClr val="222222"/>
                </a:solidFill>
                <a:latin typeface="Calibri"/>
                <a:cs typeface="Calibri"/>
              </a:rPr>
              <a:t>cardiotoxicidade </a:t>
            </a:r>
            <a:r>
              <a:rPr dirty="0" sz="1800" spc="-15">
                <a:solidFill>
                  <a:srgbClr val="222222"/>
                </a:solidFill>
                <a:latin typeface="Calibri"/>
                <a:cs typeface="Calibri"/>
              </a:rPr>
              <a:t>durante </a:t>
            </a: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a </a:t>
            </a:r>
            <a:r>
              <a:rPr dirty="0" sz="1800" spc="-10">
                <a:solidFill>
                  <a:srgbClr val="222222"/>
                </a:solidFill>
                <a:latin typeface="Calibri"/>
                <a:cs typeface="Calibri"/>
              </a:rPr>
              <a:t>terapia </a:t>
            </a:r>
            <a:r>
              <a:rPr dirty="0" sz="1800" spc="-5">
                <a:solidFill>
                  <a:srgbClr val="222222"/>
                </a:solidFill>
                <a:latin typeface="Calibri"/>
                <a:cs typeface="Calibri"/>
              </a:rPr>
              <a:t>dupla </a:t>
            </a: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 spc="-5">
                <a:solidFill>
                  <a:srgbClr val="222222"/>
                </a:solidFill>
                <a:latin typeface="Calibri"/>
                <a:cs typeface="Calibri"/>
              </a:rPr>
              <a:t>com</a:t>
            </a: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 spc="-20">
                <a:solidFill>
                  <a:srgbClr val="222222"/>
                </a:solidFill>
                <a:latin typeface="Calibri"/>
                <a:cs typeface="Calibri"/>
              </a:rPr>
              <a:t>Trastuzumabe</a:t>
            </a:r>
            <a:r>
              <a:rPr dirty="0" sz="1800" spc="-1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e</a:t>
            </a:r>
            <a:r>
              <a:rPr dirty="0" sz="1800" spc="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222222"/>
                </a:solidFill>
                <a:latin typeface="Calibri"/>
                <a:cs typeface="Calibri"/>
              </a:rPr>
              <a:t>Pertuzumabe</a:t>
            </a:r>
            <a:r>
              <a:rPr dirty="0" sz="1800" spc="-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222222"/>
                </a:solidFill>
                <a:latin typeface="Calibri"/>
                <a:cs typeface="Calibri"/>
              </a:rPr>
              <a:t>e/ou</a:t>
            </a:r>
            <a:r>
              <a:rPr dirty="0" sz="1800" spc="-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 spc="-25">
                <a:solidFill>
                  <a:srgbClr val="222222"/>
                </a:solidFill>
                <a:latin typeface="Calibri"/>
                <a:cs typeface="Calibri"/>
              </a:rPr>
              <a:t>T-DM1, </a:t>
            </a:r>
            <a:r>
              <a:rPr dirty="0" sz="1800" spc="-20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apoiando</a:t>
            </a:r>
            <a:r>
              <a:rPr dirty="0" sz="1800" spc="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o</a:t>
            </a:r>
            <a:r>
              <a:rPr dirty="0" sz="1800" spc="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 spc="-5">
                <a:solidFill>
                  <a:srgbClr val="222222"/>
                </a:solidFill>
                <a:latin typeface="Calibri"/>
                <a:cs typeface="Calibri"/>
              </a:rPr>
              <a:t>conceito</a:t>
            </a: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 de</a:t>
            </a:r>
            <a:r>
              <a:rPr dirty="0" sz="1800" spc="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que</a:t>
            </a:r>
            <a:r>
              <a:rPr dirty="0" sz="1800" spc="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 spc="-15">
                <a:solidFill>
                  <a:srgbClr val="222222"/>
                </a:solidFill>
                <a:latin typeface="Calibri"/>
                <a:cs typeface="Calibri"/>
              </a:rPr>
              <a:t>estas</a:t>
            </a:r>
            <a:r>
              <a:rPr dirty="0" sz="1800" spc="-10">
                <a:solidFill>
                  <a:srgbClr val="222222"/>
                </a:solidFill>
                <a:latin typeface="Calibri"/>
                <a:cs typeface="Calibri"/>
              </a:rPr>
              <a:t> terapias </a:t>
            </a:r>
            <a:r>
              <a:rPr dirty="0" sz="1800" spc="-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 spc="-15">
                <a:solidFill>
                  <a:srgbClr val="222222"/>
                </a:solidFill>
                <a:latin typeface="Calibri"/>
                <a:cs typeface="Calibri"/>
              </a:rPr>
              <a:t>provavelmente</a:t>
            </a:r>
            <a:r>
              <a:rPr dirty="0" sz="1800" spc="-10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 spc="-5">
                <a:solidFill>
                  <a:srgbClr val="222222"/>
                </a:solidFill>
                <a:latin typeface="Calibri"/>
                <a:cs typeface="Calibri"/>
              </a:rPr>
              <a:t>são</a:t>
            </a: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222222"/>
                </a:solidFill>
                <a:latin typeface="Calibri"/>
                <a:cs typeface="Calibri"/>
              </a:rPr>
              <a:t>seguras</a:t>
            </a:r>
            <a:r>
              <a:rPr dirty="0" sz="1800" spc="-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do</a:t>
            </a:r>
            <a:r>
              <a:rPr dirty="0" sz="1800" spc="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222222"/>
                </a:solidFill>
                <a:latin typeface="Calibri"/>
                <a:cs typeface="Calibri"/>
              </a:rPr>
              <a:t>ponto</a:t>
            </a:r>
            <a:r>
              <a:rPr dirty="0" sz="1800" spc="-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de</a:t>
            </a:r>
            <a:r>
              <a:rPr dirty="0" sz="1800" spc="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 spc="-15">
                <a:solidFill>
                  <a:srgbClr val="222222"/>
                </a:solidFill>
                <a:latin typeface="Calibri"/>
                <a:cs typeface="Calibri"/>
              </a:rPr>
              <a:t>vista </a:t>
            </a:r>
            <a:r>
              <a:rPr dirty="0" sz="1800" spc="-10">
                <a:solidFill>
                  <a:srgbClr val="222222"/>
                </a:solidFill>
                <a:latin typeface="Calibri"/>
                <a:cs typeface="Calibri"/>
              </a:rPr>
              <a:t> cardiológico.</a:t>
            </a:r>
            <a:r>
              <a:rPr dirty="0" sz="1800" spc="270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 spc="-5">
                <a:solidFill>
                  <a:srgbClr val="222222"/>
                </a:solidFill>
                <a:latin typeface="Calibri"/>
                <a:cs typeface="Calibri"/>
              </a:rPr>
              <a:t>Nosso</a:t>
            </a:r>
            <a:r>
              <a:rPr dirty="0" sz="1800" spc="27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 spc="-5">
                <a:solidFill>
                  <a:srgbClr val="222222"/>
                </a:solidFill>
                <a:latin typeface="Calibri"/>
                <a:cs typeface="Calibri"/>
              </a:rPr>
              <a:t>estudo</a:t>
            </a:r>
            <a:r>
              <a:rPr dirty="0" sz="1800" spc="27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222222"/>
                </a:solidFill>
                <a:latin typeface="Calibri"/>
                <a:cs typeface="Calibri"/>
              </a:rPr>
              <a:t>sugere</a:t>
            </a:r>
            <a:r>
              <a:rPr dirty="0" sz="1800" spc="280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que</a:t>
            </a:r>
            <a:r>
              <a:rPr dirty="0" sz="1800" spc="280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a</a:t>
            </a:r>
            <a:r>
              <a:rPr dirty="0" sz="1800" spc="27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incidência</a:t>
            </a:r>
            <a:r>
              <a:rPr dirty="0" sz="1800" spc="270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de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383437" y="4217923"/>
            <a:ext cx="5279390" cy="1671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solidFill>
                  <a:srgbClr val="222222"/>
                </a:solidFill>
                <a:latin typeface="Calibri"/>
                <a:cs typeface="Calibri"/>
              </a:rPr>
              <a:t>cardiotoxicidade </a:t>
            </a: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é </a:t>
            </a:r>
            <a:r>
              <a:rPr dirty="0" sz="1800" spc="-5">
                <a:solidFill>
                  <a:srgbClr val="222222"/>
                </a:solidFill>
                <a:latin typeface="Calibri"/>
                <a:cs typeface="Calibri"/>
              </a:rPr>
              <a:t>maior </a:t>
            </a: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na </a:t>
            </a:r>
            <a:r>
              <a:rPr dirty="0" sz="1800" spc="-5">
                <a:solidFill>
                  <a:srgbClr val="222222"/>
                </a:solidFill>
                <a:latin typeface="Calibri"/>
                <a:cs typeface="Calibri"/>
              </a:rPr>
              <a:t>população mais idosa, </a:t>
            </a: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em </a:t>
            </a:r>
            <a:r>
              <a:rPr dirty="0" sz="1800" spc="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 spc="-5">
                <a:solidFill>
                  <a:srgbClr val="222222"/>
                </a:solidFill>
                <a:latin typeface="Calibri"/>
                <a:cs typeface="Calibri"/>
              </a:rPr>
              <a:t>hipertensos</a:t>
            </a:r>
            <a:r>
              <a:rPr dirty="0" sz="1800" spc="114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e</a:t>
            </a:r>
            <a:r>
              <a:rPr dirty="0" sz="1800" spc="12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 spc="-5">
                <a:solidFill>
                  <a:srgbClr val="222222"/>
                </a:solidFill>
                <a:latin typeface="Calibri"/>
                <a:cs typeface="Calibri"/>
              </a:rPr>
              <a:t>usuários</a:t>
            </a:r>
            <a:r>
              <a:rPr dirty="0" sz="1800" spc="114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de</a:t>
            </a:r>
            <a:r>
              <a:rPr dirty="0" sz="1800" spc="12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 spc="-5">
                <a:solidFill>
                  <a:srgbClr val="222222"/>
                </a:solidFill>
                <a:latin typeface="Calibri"/>
                <a:cs typeface="Calibri"/>
              </a:rPr>
              <a:t>betabloqueador</a:t>
            </a:r>
            <a:r>
              <a:rPr dirty="0" sz="1800" spc="114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ou</a:t>
            </a:r>
            <a:r>
              <a:rPr dirty="0" sz="1800" spc="12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222222"/>
                </a:solidFill>
                <a:latin typeface="Calibri"/>
                <a:cs typeface="Calibri"/>
              </a:rPr>
              <a:t>IECA/BRA </a:t>
            </a:r>
            <a:r>
              <a:rPr dirty="0" sz="1800" spc="-39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e que a </a:t>
            </a:r>
            <a:r>
              <a:rPr dirty="0" sz="1800" spc="-10">
                <a:solidFill>
                  <a:srgbClr val="222222"/>
                </a:solidFill>
                <a:latin typeface="Calibri"/>
                <a:cs typeface="Calibri"/>
              </a:rPr>
              <a:t>presença </a:t>
            </a: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de </a:t>
            </a:r>
            <a:r>
              <a:rPr dirty="0" sz="1800" spc="-5">
                <a:solidFill>
                  <a:srgbClr val="222222"/>
                </a:solidFill>
                <a:latin typeface="Calibri"/>
                <a:cs typeface="Calibri"/>
              </a:rPr>
              <a:t>doenças </a:t>
            </a:r>
            <a:r>
              <a:rPr dirty="0" sz="1800" spc="-10">
                <a:solidFill>
                  <a:srgbClr val="222222"/>
                </a:solidFill>
                <a:latin typeface="Calibri"/>
                <a:cs typeface="Calibri"/>
              </a:rPr>
              <a:t>cardiológicas </a:t>
            </a:r>
            <a:r>
              <a:rPr dirty="0" sz="1800" spc="-15">
                <a:solidFill>
                  <a:srgbClr val="222222"/>
                </a:solidFill>
                <a:latin typeface="Calibri"/>
                <a:cs typeface="Calibri"/>
              </a:rPr>
              <a:t>preexistentes </a:t>
            </a:r>
            <a:r>
              <a:rPr dirty="0" sz="1800" spc="-10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e</a:t>
            </a:r>
            <a:r>
              <a:rPr dirty="0" sz="1800" spc="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222222"/>
                </a:solidFill>
                <a:latin typeface="Calibri"/>
                <a:cs typeface="Calibri"/>
              </a:rPr>
              <a:t>exposição</a:t>
            </a:r>
            <a:r>
              <a:rPr dirty="0" sz="1800" spc="-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222222"/>
                </a:solidFill>
                <a:latin typeface="Calibri"/>
                <a:cs typeface="Calibri"/>
              </a:rPr>
              <a:t>prévia</a:t>
            </a:r>
            <a:r>
              <a:rPr dirty="0" sz="1800" spc="-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a</a:t>
            </a:r>
            <a:r>
              <a:rPr dirty="0" sz="1800" spc="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 spc="-5">
                <a:solidFill>
                  <a:srgbClr val="222222"/>
                </a:solidFill>
                <a:latin typeface="Calibri"/>
                <a:cs typeface="Calibri"/>
              </a:rPr>
              <a:t>antraciclinas</a:t>
            </a: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222222"/>
                </a:solidFill>
                <a:latin typeface="Calibri"/>
                <a:cs typeface="Calibri"/>
              </a:rPr>
              <a:t>sugerem</a:t>
            </a:r>
            <a:r>
              <a:rPr dirty="0" sz="1800" spc="-5">
                <a:solidFill>
                  <a:srgbClr val="222222"/>
                </a:solidFill>
                <a:latin typeface="Calibri"/>
                <a:cs typeface="Calibri"/>
              </a:rPr>
              <a:t> possíveis </a:t>
            </a: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 spc="-20">
                <a:solidFill>
                  <a:srgbClr val="222222"/>
                </a:solidFill>
                <a:latin typeface="Calibri"/>
                <a:cs typeface="Calibri"/>
              </a:rPr>
              <a:t>fatores</a:t>
            </a:r>
            <a:r>
              <a:rPr dirty="0" sz="1800" spc="-1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de </a:t>
            </a:r>
            <a:r>
              <a:rPr dirty="0" sz="1800" spc="-5">
                <a:solidFill>
                  <a:srgbClr val="222222"/>
                </a:solidFill>
                <a:latin typeface="Calibri"/>
                <a:cs typeface="Calibri"/>
              </a:rPr>
              <a:t>risco </a:t>
            </a:r>
            <a:r>
              <a:rPr dirty="0" sz="1800" spc="-15">
                <a:solidFill>
                  <a:srgbClr val="222222"/>
                </a:solidFill>
                <a:latin typeface="Calibri"/>
                <a:cs typeface="Calibri"/>
              </a:rPr>
              <a:t>para</a:t>
            </a:r>
            <a:r>
              <a:rPr dirty="0" sz="1800" spc="37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 spc="-5">
                <a:solidFill>
                  <a:srgbClr val="222222"/>
                </a:solidFill>
                <a:latin typeface="Calibri"/>
                <a:cs typeface="Calibri"/>
              </a:rPr>
              <a:t>maior </a:t>
            </a: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incidência do </a:t>
            </a:r>
            <a:r>
              <a:rPr dirty="0" sz="1800" spc="-15">
                <a:solidFill>
                  <a:srgbClr val="222222"/>
                </a:solidFill>
                <a:latin typeface="Calibri"/>
                <a:cs typeface="Calibri"/>
              </a:rPr>
              <a:t>evento,</a:t>
            </a:r>
            <a:r>
              <a:rPr dirty="0" sz="1800" spc="37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o que </a:t>
            </a:r>
            <a:r>
              <a:rPr dirty="0" sz="1800" spc="-39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é</a:t>
            </a:r>
            <a:r>
              <a:rPr dirty="0" sz="1800" spc="10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222222"/>
                </a:solidFill>
                <a:latin typeface="Calibri"/>
                <a:cs typeface="Calibri"/>
              </a:rPr>
              <a:t>corroborado</a:t>
            </a: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 por </a:t>
            </a:r>
            <a:r>
              <a:rPr dirty="0" sz="1800" spc="-10">
                <a:solidFill>
                  <a:srgbClr val="222222"/>
                </a:solidFill>
                <a:latin typeface="Calibri"/>
                <a:cs typeface="Calibri"/>
              </a:rPr>
              <a:t>outros</a:t>
            </a: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 spc="-5">
                <a:solidFill>
                  <a:srgbClr val="222222"/>
                </a:solidFill>
                <a:latin typeface="Calibri"/>
                <a:cs typeface="Calibri"/>
              </a:rPr>
              <a:t>estudos </a:t>
            </a: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que</a:t>
            </a:r>
            <a:r>
              <a:rPr dirty="0" sz="1800" spc="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 spc="-15">
                <a:solidFill>
                  <a:srgbClr val="222222"/>
                </a:solidFill>
                <a:latin typeface="Calibri"/>
                <a:cs typeface="Calibri"/>
              </a:rPr>
              <a:t>avaliaram</a:t>
            </a:r>
            <a:r>
              <a:rPr dirty="0" sz="1800">
                <a:solidFill>
                  <a:srgbClr val="222222"/>
                </a:solidFill>
                <a:latin typeface="Calibri"/>
                <a:cs typeface="Calibri"/>
              </a:rPr>
              <a:t> o</a:t>
            </a:r>
            <a:r>
              <a:rPr dirty="0" sz="1800" spc="5">
                <a:solidFill>
                  <a:srgbClr val="222222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222222"/>
                </a:solidFill>
                <a:latin typeface="Calibri"/>
                <a:cs typeface="Calibri"/>
              </a:rPr>
              <a:t>tema.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2420158" y="8510179"/>
            <a:ext cx="5266055" cy="1661160"/>
          </a:xfrm>
          <a:custGeom>
            <a:avLst/>
            <a:gdLst/>
            <a:ahLst/>
            <a:cxnLst/>
            <a:rect l="l" t="t" r="r" b="b"/>
            <a:pathLst>
              <a:path w="5266055" h="1661159">
                <a:moveTo>
                  <a:pt x="0" y="276786"/>
                </a:moveTo>
                <a:lnTo>
                  <a:pt x="4459" y="227034"/>
                </a:lnTo>
                <a:lnTo>
                  <a:pt x="17316" y="180206"/>
                </a:lnTo>
                <a:lnTo>
                  <a:pt x="37789" y="137087"/>
                </a:lnTo>
                <a:lnTo>
                  <a:pt x="65096" y="98456"/>
                </a:lnTo>
                <a:lnTo>
                  <a:pt x="98456" y="65096"/>
                </a:lnTo>
                <a:lnTo>
                  <a:pt x="137086" y="37789"/>
                </a:lnTo>
                <a:lnTo>
                  <a:pt x="180206" y="17316"/>
                </a:lnTo>
                <a:lnTo>
                  <a:pt x="227033" y="4459"/>
                </a:lnTo>
                <a:lnTo>
                  <a:pt x="276786" y="0"/>
                </a:lnTo>
                <a:lnTo>
                  <a:pt x="4989076" y="0"/>
                </a:lnTo>
                <a:lnTo>
                  <a:pt x="5038828" y="4459"/>
                </a:lnTo>
                <a:lnTo>
                  <a:pt x="5085655" y="17316"/>
                </a:lnTo>
                <a:lnTo>
                  <a:pt x="5128775" y="37789"/>
                </a:lnTo>
                <a:lnTo>
                  <a:pt x="5167405" y="65096"/>
                </a:lnTo>
                <a:lnTo>
                  <a:pt x="5200765" y="98456"/>
                </a:lnTo>
                <a:lnTo>
                  <a:pt x="5228072" y="137087"/>
                </a:lnTo>
                <a:lnTo>
                  <a:pt x="5248545" y="180206"/>
                </a:lnTo>
                <a:lnTo>
                  <a:pt x="5261402" y="227034"/>
                </a:lnTo>
                <a:lnTo>
                  <a:pt x="5265862" y="276786"/>
                </a:lnTo>
                <a:lnTo>
                  <a:pt x="5265862" y="1383917"/>
                </a:lnTo>
                <a:lnTo>
                  <a:pt x="5261402" y="1433669"/>
                </a:lnTo>
                <a:lnTo>
                  <a:pt x="5248545" y="1480496"/>
                </a:lnTo>
                <a:lnTo>
                  <a:pt x="5228072" y="1523616"/>
                </a:lnTo>
                <a:lnTo>
                  <a:pt x="5200765" y="1562247"/>
                </a:lnTo>
                <a:lnTo>
                  <a:pt x="5167405" y="1595607"/>
                </a:lnTo>
                <a:lnTo>
                  <a:pt x="5128775" y="1622914"/>
                </a:lnTo>
                <a:lnTo>
                  <a:pt x="5085655" y="1643387"/>
                </a:lnTo>
                <a:lnTo>
                  <a:pt x="5038828" y="1656244"/>
                </a:lnTo>
                <a:lnTo>
                  <a:pt x="4989076" y="1660704"/>
                </a:lnTo>
                <a:lnTo>
                  <a:pt x="276786" y="1660704"/>
                </a:lnTo>
                <a:lnTo>
                  <a:pt x="227033" y="1656244"/>
                </a:lnTo>
                <a:lnTo>
                  <a:pt x="180206" y="1643387"/>
                </a:lnTo>
                <a:lnTo>
                  <a:pt x="137086" y="1622914"/>
                </a:lnTo>
                <a:lnTo>
                  <a:pt x="98456" y="1595607"/>
                </a:lnTo>
                <a:lnTo>
                  <a:pt x="65096" y="1562247"/>
                </a:lnTo>
                <a:lnTo>
                  <a:pt x="37789" y="1523616"/>
                </a:lnTo>
                <a:lnTo>
                  <a:pt x="17316" y="1480496"/>
                </a:lnTo>
                <a:lnTo>
                  <a:pt x="4459" y="1433669"/>
                </a:lnTo>
                <a:lnTo>
                  <a:pt x="0" y="1383917"/>
                </a:lnTo>
                <a:lnTo>
                  <a:pt x="0" y="276786"/>
                </a:lnTo>
                <a:close/>
              </a:path>
            </a:pathLst>
          </a:custGeom>
          <a:ln w="41275">
            <a:solidFill>
              <a:srgbClr val="00B0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2697307" y="8549640"/>
            <a:ext cx="4817745" cy="15373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310"/>
              </a:lnSpc>
              <a:spcBef>
                <a:spcPts val="100"/>
              </a:spcBef>
            </a:pPr>
            <a:r>
              <a:rPr dirty="0" sz="1100" spc="-5" b="1">
                <a:latin typeface="Calibri"/>
                <a:cs typeface="Calibri"/>
              </a:rPr>
              <a:t>Referências:</a:t>
            </a:r>
            <a:endParaRPr sz="1100">
              <a:latin typeface="Calibri"/>
              <a:cs typeface="Calibri"/>
            </a:endParaRPr>
          </a:p>
          <a:p>
            <a:pPr marL="119380" indent="-107314">
              <a:lnSpc>
                <a:spcPts val="1310"/>
              </a:lnSpc>
              <a:buAutoNum type="arabicPlain"/>
              <a:tabLst>
                <a:tab pos="120014" algn="l"/>
              </a:tabLst>
            </a:pPr>
            <a:r>
              <a:rPr dirty="0" sz="1100">
                <a:latin typeface="Calibri"/>
                <a:cs typeface="Calibri"/>
              </a:rPr>
              <a:t>–</a:t>
            </a:r>
            <a:r>
              <a:rPr dirty="0" sz="1100" spc="3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Bray</a:t>
            </a:r>
            <a:r>
              <a:rPr dirty="0" sz="1100" spc="3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F,</a:t>
            </a:r>
            <a:r>
              <a:rPr dirty="0" sz="1100" spc="3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Ferlay</a:t>
            </a:r>
            <a:r>
              <a:rPr dirty="0" sz="1100" spc="3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J,</a:t>
            </a:r>
            <a:r>
              <a:rPr dirty="0" sz="1100" spc="3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Soerjomataram</a:t>
            </a:r>
            <a:r>
              <a:rPr dirty="0" sz="1100" spc="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</a:t>
            </a:r>
            <a:r>
              <a:rPr dirty="0" sz="1100" spc="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et</a:t>
            </a:r>
            <a:r>
              <a:rPr dirty="0" sz="1100" spc="2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al.</a:t>
            </a:r>
            <a:r>
              <a:rPr dirty="0" sz="1100" spc="3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Global</a:t>
            </a:r>
            <a:r>
              <a:rPr dirty="0" sz="1100" spc="3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cancer</a:t>
            </a:r>
            <a:r>
              <a:rPr dirty="0" sz="1100" spc="4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statistics</a:t>
            </a:r>
            <a:r>
              <a:rPr dirty="0" sz="1100" spc="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2018:</a:t>
            </a:r>
            <a:r>
              <a:rPr dirty="0" sz="1100" spc="4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GLOBOCAN</a:t>
            </a:r>
            <a:endParaRPr sz="1100">
              <a:latin typeface="Calibri"/>
              <a:cs typeface="Calibri"/>
            </a:endParaRPr>
          </a:p>
          <a:p>
            <a:pPr marL="12700" marR="5715">
              <a:lnSpc>
                <a:spcPts val="1300"/>
              </a:lnSpc>
              <a:spcBef>
                <a:spcPts val="130"/>
              </a:spcBef>
            </a:pPr>
            <a:r>
              <a:rPr dirty="0" sz="1100" spc="-5">
                <a:latin typeface="Calibri"/>
                <a:cs typeface="Calibri"/>
              </a:rPr>
              <a:t>estimates</a:t>
            </a:r>
            <a:r>
              <a:rPr dirty="0" sz="1100" spc="5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of</a:t>
            </a:r>
            <a:r>
              <a:rPr dirty="0" sz="1100" spc="6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incidence</a:t>
            </a:r>
            <a:r>
              <a:rPr dirty="0" sz="1100" spc="6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and</a:t>
            </a:r>
            <a:r>
              <a:rPr dirty="0" sz="1100" spc="6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mortality</a:t>
            </a:r>
            <a:r>
              <a:rPr dirty="0" sz="1100" spc="6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worldwide</a:t>
            </a:r>
            <a:r>
              <a:rPr dirty="0" sz="1100" spc="6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for</a:t>
            </a:r>
            <a:r>
              <a:rPr dirty="0" sz="1100" spc="6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36</a:t>
            </a:r>
            <a:r>
              <a:rPr dirty="0" sz="1100" spc="6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cancers</a:t>
            </a:r>
            <a:r>
              <a:rPr dirty="0" sz="1100" spc="5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in</a:t>
            </a:r>
            <a:r>
              <a:rPr dirty="0" sz="1100" spc="6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185</a:t>
            </a:r>
            <a:r>
              <a:rPr dirty="0" sz="1100" spc="6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countries.</a:t>
            </a:r>
            <a:r>
              <a:rPr dirty="0" sz="1100" spc="6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CA </a:t>
            </a:r>
            <a:r>
              <a:rPr dirty="0" sz="1100" spc="-23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Cancer</a:t>
            </a:r>
            <a:r>
              <a:rPr dirty="0" sz="1100">
                <a:latin typeface="Calibri"/>
                <a:cs typeface="Calibri"/>
              </a:rPr>
              <a:t> J </a:t>
            </a:r>
            <a:r>
              <a:rPr dirty="0" sz="1100" spc="-5">
                <a:latin typeface="Calibri"/>
                <a:cs typeface="Calibri"/>
              </a:rPr>
              <a:t>Clin. </a:t>
            </a:r>
            <a:r>
              <a:rPr dirty="0" sz="1100">
                <a:latin typeface="Calibri"/>
                <a:cs typeface="Calibri"/>
              </a:rPr>
              <a:t>2018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Nov;68(6):394-424</a:t>
            </a:r>
            <a:endParaRPr sz="1100">
              <a:latin typeface="Calibri"/>
              <a:cs typeface="Calibri"/>
            </a:endParaRPr>
          </a:p>
          <a:p>
            <a:pPr marL="121920" indent="-109855">
              <a:lnSpc>
                <a:spcPts val="1250"/>
              </a:lnSpc>
              <a:buAutoNum type="arabicPlain" startAt="2"/>
              <a:tabLst>
                <a:tab pos="122555" algn="l"/>
              </a:tabLst>
            </a:pPr>
            <a:r>
              <a:rPr dirty="0" sz="1100">
                <a:latin typeface="Calibri"/>
                <a:cs typeface="Calibri"/>
              </a:rPr>
              <a:t>-</a:t>
            </a:r>
            <a:r>
              <a:rPr dirty="0" sz="1100" spc="5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Slamon</a:t>
            </a:r>
            <a:r>
              <a:rPr dirty="0" sz="1100" spc="4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DJ,</a:t>
            </a:r>
            <a:r>
              <a:rPr dirty="0" sz="1100" spc="5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Godolphin</a:t>
            </a:r>
            <a:r>
              <a:rPr dirty="0" sz="1100" spc="4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W,</a:t>
            </a:r>
            <a:r>
              <a:rPr dirty="0" sz="1100" spc="5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Jones</a:t>
            </a:r>
            <a:r>
              <a:rPr dirty="0" sz="1100" spc="4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LA,</a:t>
            </a:r>
            <a:r>
              <a:rPr dirty="0" sz="1100" spc="5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Holt</a:t>
            </a:r>
            <a:r>
              <a:rPr dirty="0" sz="1100" spc="4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JA,</a:t>
            </a:r>
            <a:r>
              <a:rPr dirty="0" sz="1100" spc="5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Wong</a:t>
            </a:r>
            <a:r>
              <a:rPr dirty="0" sz="1100" spc="4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SG,</a:t>
            </a:r>
            <a:r>
              <a:rPr dirty="0" sz="1100" spc="5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Keith</a:t>
            </a:r>
            <a:r>
              <a:rPr dirty="0" sz="1100" spc="4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DE,</a:t>
            </a:r>
            <a:r>
              <a:rPr dirty="0" sz="1100" spc="5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Levin</a:t>
            </a:r>
            <a:r>
              <a:rPr dirty="0" sz="1100" spc="5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WJ,</a:t>
            </a:r>
            <a:r>
              <a:rPr dirty="0" sz="1100" spc="4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Stuart</a:t>
            </a:r>
            <a:endParaRPr sz="1100">
              <a:latin typeface="Calibri"/>
              <a:cs typeface="Calibri"/>
            </a:endParaRPr>
          </a:p>
          <a:p>
            <a:pPr marL="12700" marR="5080">
              <a:lnSpc>
                <a:spcPts val="1300"/>
              </a:lnSpc>
              <a:spcBef>
                <a:spcPts val="60"/>
              </a:spcBef>
            </a:pPr>
            <a:r>
              <a:rPr dirty="0" sz="1100" spc="-5">
                <a:latin typeface="Calibri"/>
                <a:cs typeface="Calibri"/>
              </a:rPr>
              <a:t>SG,</a:t>
            </a:r>
            <a:r>
              <a:rPr dirty="0" sz="1100" spc="16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Udove</a:t>
            </a:r>
            <a:r>
              <a:rPr dirty="0" sz="1100" spc="16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J,</a:t>
            </a:r>
            <a:r>
              <a:rPr dirty="0" sz="1100" spc="16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Ullrich</a:t>
            </a:r>
            <a:r>
              <a:rPr dirty="0" sz="1100" spc="15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A,</a:t>
            </a:r>
            <a:r>
              <a:rPr dirty="0" sz="1100" spc="16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et</a:t>
            </a:r>
            <a:r>
              <a:rPr dirty="0" sz="1100" spc="15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al.</a:t>
            </a:r>
            <a:r>
              <a:rPr dirty="0" sz="1100" spc="16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Studies</a:t>
            </a:r>
            <a:r>
              <a:rPr dirty="0" sz="1100" spc="15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of</a:t>
            </a:r>
            <a:r>
              <a:rPr dirty="0" sz="1100" spc="16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the</a:t>
            </a:r>
            <a:r>
              <a:rPr dirty="0" sz="1100" spc="16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HER-2/neu</a:t>
            </a:r>
            <a:r>
              <a:rPr dirty="0" sz="1100" spc="16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proto-oncogene</a:t>
            </a:r>
            <a:r>
              <a:rPr dirty="0" sz="1100" spc="16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in</a:t>
            </a:r>
            <a:r>
              <a:rPr dirty="0" sz="1100" spc="16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human </a:t>
            </a:r>
            <a:r>
              <a:rPr dirty="0" sz="1100" spc="-23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breast and ovarian cancer. Science. </a:t>
            </a:r>
            <a:r>
              <a:rPr dirty="0" sz="1100">
                <a:latin typeface="Calibri"/>
                <a:cs typeface="Calibri"/>
              </a:rPr>
              <a:t>1989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May</a:t>
            </a:r>
            <a:r>
              <a:rPr dirty="0" sz="1100">
                <a:latin typeface="Calibri"/>
                <a:cs typeface="Calibri"/>
              </a:rPr>
              <a:t> 12;244(4905):707-12</a:t>
            </a:r>
            <a:endParaRPr sz="1100">
              <a:latin typeface="Calibri"/>
              <a:cs typeface="Calibri"/>
            </a:endParaRPr>
          </a:p>
          <a:p>
            <a:pPr marL="12700" marR="5715">
              <a:lnSpc>
                <a:spcPts val="1300"/>
              </a:lnSpc>
              <a:spcBef>
                <a:spcPts val="90"/>
              </a:spcBef>
              <a:buAutoNum type="arabicPlain" startAt="3"/>
              <a:tabLst>
                <a:tab pos="135890" algn="l"/>
              </a:tabLst>
            </a:pPr>
            <a:r>
              <a:rPr dirty="0" sz="1100">
                <a:latin typeface="Calibri"/>
                <a:cs typeface="Calibri"/>
              </a:rPr>
              <a:t>- </a:t>
            </a:r>
            <a:r>
              <a:rPr dirty="0" sz="1100" spc="-5">
                <a:latin typeface="Calibri"/>
                <a:cs typeface="Calibri"/>
              </a:rPr>
              <a:t>Pondé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NF,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Lambertini M,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Azambuja</a:t>
            </a:r>
            <a:r>
              <a:rPr dirty="0" sz="1100">
                <a:latin typeface="Calibri"/>
                <a:cs typeface="Calibri"/>
              </a:rPr>
              <a:t> E. </a:t>
            </a:r>
            <a:r>
              <a:rPr dirty="0" sz="1100" spc="-5">
                <a:latin typeface="Calibri"/>
                <a:cs typeface="Calibri"/>
              </a:rPr>
              <a:t>Twenty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years of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anti-HER2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therapy- </a:t>
            </a:r>
            <a:r>
              <a:rPr dirty="0" sz="1100" spc="-23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associated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cardiotoxicity.</a:t>
            </a:r>
            <a:r>
              <a:rPr dirty="0" sz="1100" spc="-5">
                <a:latin typeface="Calibri"/>
                <a:cs typeface="Calibri"/>
              </a:rPr>
              <a:t> ESMO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Open. </a:t>
            </a:r>
            <a:r>
              <a:rPr dirty="0" sz="1100">
                <a:latin typeface="Calibri"/>
                <a:cs typeface="Calibri"/>
              </a:rPr>
              <a:t>2016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Jul </a:t>
            </a:r>
            <a:r>
              <a:rPr dirty="0" sz="1100">
                <a:latin typeface="Calibri"/>
                <a:cs typeface="Calibri"/>
              </a:rPr>
              <a:t>21;1(4):e000073.</a:t>
            </a:r>
            <a:endParaRPr sz="1100">
              <a:latin typeface="Calibri"/>
              <a:cs typeface="Calibri"/>
            </a:endParaRPr>
          </a:p>
        </p:txBody>
      </p:sp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72311"/>
            <a:ext cx="5416061" cy="641567"/>
          </a:xfrm>
          <a:prstGeom prst="rect">
            <a:avLst/>
          </a:prstGeom>
        </p:spPr>
      </p:pic>
      <p:grpSp>
        <p:nvGrpSpPr>
          <p:cNvPr id="12" name="object 12"/>
          <p:cNvGrpSpPr/>
          <p:nvPr/>
        </p:nvGrpSpPr>
        <p:grpSpPr>
          <a:xfrm>
            <a:off x="6589776" y="7223759"/>
            <a:ext cx="1466215" cy="1445260"/>
            <a:chOff x="6589776" y="7223759"/>
            <a:chExt cx="1466215" cy="1445260"/>
          </a:xfrm>
        </p:grpSpPr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89776" y="7223759"/>
              <a:ext cx="1441703" cy="1444752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284720" y="7882127"/>
              <a:ext cx="771144" cy="222504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632448" y="7232903"/>
              <a:ext cx="1356359" cy="1353312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310634" y="7908928"/>
              <a:ext cx="665544" cy="116296"/>
            </a:xfrm>
            <a:prstGeom prst="rect">
              <a:avLst/>
            </a:prstGeom>
          </p:spPr>
        </p:pic>
      </p:grpSp>
      <p:sp>
        <p:nvSpPr>
          <p:cNvPr id="17" name="object 17"/>
          <p:cNvSpPr txBox="1"/>
          <p:nvPr/>
        </p:nvSpPr>
        <p:spPr>
          <a:xfrm>
            <a:off x="7080280" y="7790180"/>
            <a:ext cx="2889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FFFFFF"/>
                </a:solidFill>
                <a:latin typeface="Calibri"/>
                <a:cs typeface="Calibri"/>
              </a:rPr>
              <a:t>99%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985691" y="7887716"/>
            <a:ext cx="2120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262626"/>
                </a:solidFill>
                <a:latin typeface="Calibri"/>
                <a:cs typeface="Calibri"/>
              </a:rPr>
              <a:t>1%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461796" y="6844284"/>
            <a:ext cx="169545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10" b="1">
                <a:solidFill>
                  <a:srgbClr val="595959"/>
                </a:solidFill>
                <a:latin typeface="Calibri"/>
                <a:cs typeface="Calibri"/>
              </a:rPr>
              <a:t>Cenário</a:t>
            </a:r>
            <a:r>
              <a:rPr dirty="0" sz="1400" spc="-20" b="1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400" spc="10" b="1">
                <a:solidFill>
                  <a:srgbClr val="595959"/>
                </a:solidFill>
                <a:latin typeface="Calibri"/>
                <a:cs typeface="Calibri"/>
              </a:rPr>
              <a:t>neoadjuvante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20" name="object 2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434328" y="8799576"/>
            <a:ext cx="100583" cy="97536"/>
          </a:xfrm>
          <a:prstGeom prst="rect">
            <a:avLst/>
          </a:prstGeom>
        </p:spPr>
      </p:pic>
      <p:sp>
        <p:nvSpPr>
          <p:cNvPr id="21" name="object 21"/>
          <p:cNvSpPr txBox="1"/>
          <p:nvPr/>
        </p:nvSpPr>
        <p:spPr>
          <a:xfrm>
            <a:off x="6550321" y="8719819"/>
            <a:ext cx="8083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0">
                <a:solidFill>
                  <a:srgbClr val="595959"/>
                </a:solidFill>
                <a:latin typeface="Calibri"/>
                <a:cs typeface="Calibri"/>
              </a:rPr>
              <a:t>Não</a:t>
            </a:r>
            <a:r>
              <a:rPr dirty="0" sz="1200" spc="25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200" spc="-10">
                <a:solidFill>
                  <a:srgbClr val="595959"/>
                </a:solidFill>
                <a:latin typeface="Calibri"/>
                <a:cs typeface="Calibri"/>
              </a:rPr>
              <a:t>(N=200)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22" name="object 2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509232" y="8806681"/>
            <a:ext cx="83724" cy="83724"/>
          </a:xfrm>
          <a:prstGeom prst="rect">
            <a:avLst/>
          </a:prstGeom>
        </p:spPr>
      </p:pic>
      <p:sp>
        <p:nvSpPr>
          <p:cNvPr id="23" name="object 23"/>
          <p:cNvSpPr txBox="1"/>
          <p:nvPr/>
        </p:nvSpPr>
        <p:spPr>
          <a:xfrm>
            <a:off x="7617356" y="8719819"/>
            <a:ext cx="6305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595959"/>
                </a:solidFill>
                <a:latin typeface="Calibri"/>
                <a:cs typeface="Calibri"/>
              </a:rPr>
              <a:t>Sim (N=1)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8436864" y="7211568"/>
            <a:ext cx="1472565" cy="1442085"/>
            <a:chOff x="8436864" y="7211568"/>
            <a:chExt cx="1472565" cy="1442085"/>
          </a:xfrm>
        </p:grpSpPr>
        <p:pic>
          <p:nvPicPr>
            <p:cNvPr id="25" name="object 2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436864" y="7211568"/>
              <a:ext cx="1438655" cy="1441703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134856" y="7775448"/>
              <a:ext cx="774192" cy="313944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8482584" y="7217664"/>
              <a:ext cx="1347216" cy="1353312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9159040" y="7801116"/>
              <a:ext cx="669925" cy="209550"/>
            </a:xfrm>
            <a:custGeom>
              <a:avLst/>
              <a:gdLst/>
              <a:ahLst/>
              <a:cxnLst/>
              <a:rect l="l" t="t" r="r" b="b"/>
              <a:pathLst>
                <a:path w="669925" h="209550">
                  <a:moveTo>
                    <a:pt x="662904" y="0"/>
                  </a:moveTo>
                  <a:lnTo>
                    <a:pt x="0" y="93164"/>
                  </a:lnTo>
                  <a:lnTo>
                    <a:pt x="659249" y="209407"/>
                  </a:lnTo>
                  <a:lnTo>
                    <a:pt x="666341" y="157285"/>
                  </a:lnTo>
                  <a:lnTo>
                    <a:pt x="669317" y="104847"/>
                  </a:lnTo>
                  <a:lnTo>
                    <a:pt x="668173" y="52338"/>
                  </a:lnTo>
                  <a:lnTo>
                    <a:pt x="662904" y="0"/>
                  </a:lnTo>
                  <a:close/>
                </a:path>
              </a:pathLst>
            </a:custGeom>
            <a:solidFill>
              <a:srgbClr val="54823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9828357" y="7905962"/>
              <a:ext cx="57785" cy="62230"/>
            </a:xfrm>
            <a:custGeom>
              <a:avLst/>
              <a:gdLst/>
              <a:ahLst/>
              <a:cxnLst/>
              <a:rect l="l" t="t" r="r" b="b"/>
              <a:pathLst>
                <a:path w="57784" h="62229">
                  <a:moveTo>
                    <a:pt x="0" y="0"/>
                  </a:moveTo>
                  <a:lnTo>
                    <a:pt x="1443" y="62103"/>
                  </a:lnTo>
                  <a:lnTo>
                    <a:pt x="57436" y="62103"/>
                  </a:lnTo>
                </a:path>
              </a:pathLst>
            </a:custGeom>
            <a:ln w="9525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0" name="object 30"/>
          <p:cNvSpPr txBox="1"/>
          <p:nvPr/>
        </p:nvSpPr>
        <p:spPr>
          <a:xfrm>
            <a:off x="8711731" y="7796276"/>
            <a:ext cx="2889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FFFFFF"/>
                </a:solidFill>
                <a:latin typeface="Calibri"/>
                <a:cs typeface="Calibri"/>
              </a:rPr>
              <a:t>95%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9892142" y="7796276"/>
            <a:ext cx="2120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404040"/>
                </a:solidFill>
                <a:latin typeface="Calibri"/>
                <a:cs typeface="Calibri"/>
              </a:rPr>
              <a:t>5%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454443" y="6829044"/>
            <a:ext cx="306895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047239" algn="l"/>
              </a:tabLst>
            </a:pPr>
            <a:r>
              <a:rPr dirty="0" sz="1400" spc="10" b="1">
                <a:solidFill>
                  <a:srgbClr val="595959"/>
                </a:solidFill>
                <a:latin typeface="Calibri"/>
                <a:cs typeface="Calibri"/>
              </a:rPr>
              <a:t>Cenário</a:t>
            </a:r>
            <a:r>
              <a:rPr dirty="0" sz="1400" spc="45" b="1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400" spc="5" b="1">
                <a:solidFill>
                  <a:srgbClr val="595959"/>
                </a:solidFill>
                <a:latin typeface="Calibri"/>
                <a:cs typeface="Calibri"/>
              </a:rPr>
              <a:t>adjuvante	</a:t>
            </a:r>
            <a:r>
              <a:rPr dirty="0" sz="1400" spc="10" b="1">
                <a:solidFill>
                  <a:srgbClr val="595959"/>
                </a:solidFill>
                <a:latin typeface="Calibri"/>
                <a:cs typeface="Calibri"/>
              </a:rPr>
              <a:t>HP</a:t>
            </a:r>
            <a:r>
              <a:rPr dirty="0" sz="1400" spc="-20" b="1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400" spc="5" b="1">
                <a:solidFill>
                  <a:srgbClr val="595959"/>
                </a:solidFill>
                <a:latin typeface="Calibri"/>
                <a:cs typeface="Calibri"/>
              </a:rPr>
              <a:t>adjuvante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33" name="object 33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8284464" y="8784335"/>
            <a:ext cx="97535" cy="97535"/>
          </a:xfrm>
          <a:prstGeom prst="rect">
            <a:avLst/>
          </a:prstGeom>
        </p:spPr>
      </p:pic>
      <p:sp>
        <p:nvSpPr>
          <p:cNvPr id="34" name="object 34"/>
          <p:cNvSpPr txBox="1"/>
          <p:nvPr/>
        </p:nvSpPr>
        <p:spPr>
          <a:xfrm>
            <a:off x="8398729" y="8704580"/>
            <a:ext cx="8083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0">
                <a:solidFill>
                  <a:srgbClr val="595959"/>
                </a:solidFill>
                <a:latin typeface="Calibri"/>
                <a:cs typeface="Calibri"/>
              </a:rPr>
              <a:t>Não</a:t>
            </a:r>
            <a:r>
              <a:rPr dirty="0" sz="1200" spc="25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200" spc="-10">
                <a:solidFill>
                  <a:srgbClr val="595959"/>
                </a:solidFill>
                <a:latin typeface="Calibri"/>
                <a:cs typeface="Calibri"/>
              </a:rPr>
              <a:t>(N=132)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9357639" y="8791734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83724" y="0"/>
                </a:moveTo>
                <a:lnTo>
                  <a:pt x="0" y="0"/>
                </a:lnTo>
                <a:lnTo>
                  <a:pt x="0" y="83724"/>
                </a:lnTo>
                <a:lnTo>
                  <a:pt x="83724" y="83724"/>
                </a:lnTo>
                <a:lnTo>
                  <a:pt x="83724" y="0"/>
                </a:lnTo>
                <a:close/>
              </a:path>
            </a:pathLst>
          </a:custGeom>
          <a:solidFill>
            <a:srgbClr val="54823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9465763" y="8704580"/>
            <a:ext cx="6305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595959"/>
                </a:solidFill>
                <a:latin typeface="Calibri"/>
                <a:cs typeface="Calibri"/>
              </a:rPr>
              <a:t>Sim (N=7)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463881" y="9268459"/>
            <a:ext cx="5278755" cy="84581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just" marL="12700" marR="5080">
              <a:lnSpc>
                <a:spcPct val="99400"/>
              </a:lnSpc>
              <a:spcBef>
                <a:spcPts val="110"/>
              </a:spcBef>
            </a:pPr>
            <a:r>
              <a:rPr dirty="0" sz="1800">
                <a:latin typeface="Calibri"/>
                <a:cs typeface="Calibri"/>
              </a:rPr>
              <a:t>Na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análise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multivariada</a:t>
            </a:r>
            <a:r>
              <a:rPr dirty="0" sz="1800">
                <a:latin typeface="Calibri"/>
                <a:cs typeface="Calibri"/>
              </a:rPr>
              <a:t> apenas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houve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significância </a:t>
            </a:r>
            <a:r>
              <a:rPr dirty="0" sz="1800" spc="-39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estatística para </a:t>
            </a:r>
            <a:r>
              <a:rPr dirty="0" sz="1800">
                <a:latin typeface="Calibri"/>
                <a:cs typeface="Calibri"/>
              </a:rPr>
              <a:t>a </a:t>
            </a:r>
            <a:r>
              <a:rPr dirty="0" sz="1800" spc="-15">
                <a:latin typeface="Calibri"/>
                <a:cs typeface="Calibri"/>
              </a:rPr>
              <a:t>variável </a:t>
            </a:r>
            <a:r>
              <a:rPr dirty="0" sz="1800">
                <a:latin typeface="Calibri"/>
                <a:cs typeface="Calibri"/>
              </a:rPr>
              <a:t>de </a:t>
            </a:r>
            <a:r>
              <a:rPr dirty="0" sz="1800" spc="-10">
                <a:latin typeface="Calibri"/>
                <a:cs typeface="Calibri"/>
              </a:rPr>
              <a:t>presença </a:t>
            </a:r>
            <a:r>
              <a:rPr dirty="0" sz="1800">
                <a:latin typeface="Calibri"/>
                <a:cs typeface="Calibri"/>
              </a:rPr>
              <a:t>de </a:t>
            </a:r>
            <a:r>
              <a:rPr dirty="0" sz="1800" spc="-5">
                <a:latin typeface="Calibri"/>
                <a:cs typeface="Calibri"/>
              </a:rPr>
              <a:t>comorbidade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cardiológica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(RR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8.094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[95%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CI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1.745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–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37.548],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p=0.008)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10283952" y="7232904"/>
            <a:ext cx="1426845" cy="1426845"/>
            <a:chOff x="10283952" y="7232904"/>
            <a:chExt cx="1426845" cy="1426845"/>
          </a:xfrm>
        </p:grpSpPr>
        <p:pic>
          <p:nvPicPr>
            <p:cNvPr id="39" name="object 39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0283952" y="7232904"/>
              <a:ext cx="1417320" cy="1426464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0936224" y="7741920"/>
              <a:ext cx="774192" cy="381000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0329672" y="7242048"/>
              <a:ext cx="1328927" cy="1335024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0942320" y="7748016"/>
              <a:ext cx="722376" cy="292607"/>
            </a:xfrm>
            <a:prstGeom prst="rect">
              <a:avLst/>
            </a:prstGeom>
          </p:spPr>
        </p:pic>
      </p:grpSp>
      <p:sp>
        <p:nvSpPr>
          <p:cNvPr id="43" name="object 43"/>
          <p:cNvSpPr txBox="1"/>
          <p:nvPr/>
        </p:nvSpPr>
        <p:spPr>
          <a:xfrm>
            <a:off x="10686477" y="7768843"/>
            <a:ext cx="2889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FFFFFF"/>
                </a:solidFill>
                <a:latin typeface="Calibri"/>
                <a:cs typeface="Calibri"/>
              </a:rPr>
              <a:t>94%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1337273" y="7765795"/>
            <a:ext cx="2120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FFFFFF"/>
                </a:solidFill>
                <a:latin typeface="Calibri"/>
                <a:cs typeface="Calibri"/>
              </a:rPr>
              <a:t>6%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45" name="object 45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10162031" y="8775192"/>
            <a:ext cx="118872" cy="118872"/>
          </a:xfrm>
          <a:prstGeom prst="rect">
            <a:avLst/>
          </a:prstGeom>
        </p:spPr>
      </p:pic>
      <p:sp>
        <p:nvSpPr>
          <p:cNvPr id="46" name="object 46"/>
          <p:cNvSpPr txBox="1"/>
          <p:nvPr/>
        </p:nvSpPr>
        <p:spPr>
          <a:xfrm>
            <a:off x="10288343" y="8704580"/>
            <a:ext cx="7321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0">
                <a:solidFill>
                  <a:srgbClr val="595959"/>
                </a:solidFill>
                <a:latin typeface="Calibri"/>
                <a:cs typeface="Calibri"/>
              </a:rPr>
              <a:t>Não</a:t>
            </a:r>
            <a:r>
              <a:rPr dirty="0" sz="1200" spc="25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200" spc="-10">
                <a:solidFill>
                  <a:srgbClr val="595959"/>
                </a:solidFill>
                <a:latin typeface="Calibri"/>
                <a:cs typeface="Calibri"/>
              </a:rPr>
              <a:t>(N=89)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47" name="object 47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11146535" y="8775192"/>
            <a:ext cx="118872" cy="118872"/>
          </a:xfrm>
          <a:prstGeom prst="rect">
            <a:avLst/>
          </a:prstGeom>
        </p:spPr>
      </p:pic>
      <p:sp>
        <p:nvSpPr>
          <p:cNvPr id="48" name="object 48"/>
          <p:cNvSpPr txBox="1"/>
          <p:nvPr/>
        </p:nvSpPr>
        <p:spPr>
          <a:xfrm>
            <a:off x="11273016" y="8704580"/>
            <a:ext cx="6305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595959"/>
                </a:solidFill>
                <a:latin typeface="Calibri"/>
                <a:cs typeface="Calibri"/>
              </a:rPr>
              <a:t>Sim (N=6)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49" name="object 49"/>
          <p:cNvGrpSpPr/>
          <p:nvPr/>
        </p:nvGrpSpPr>
        <p:grpSpPr>
          <a:xfrm>
            <a:off x="12286488" y="6437376"/>
            <a:ext cx="1457325" cy="1457325"/>
            <a:chOff x="12286488" y="6437376"/>
            <a:chExt cx="1457325" cy="1457325"/>
          </a:xfrm>
        </p:grpSpPr>
        <p:pic>
          <p:nvPicPr>
            <p:cNvPr id="50" name="object 50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2286488" y="6437376"/>
              <a:ext cx="1456944" cy="1456944"/>
            </a:xfrm>
            <a:prstGeom prst="rect">
              <a:avLst/>
            </a:prstGeom>
          </p:spPr>
        </p:pic>
        <p:pic>
          <p:nvPicPr>
            <p:cNvPr id="51" name="object 51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12954000" y="7104888"/>
              <a:ext cx="786384" cy="240792"/>
            </a:xfrm>
            <a:prstGeom prst="rect">
              <a:avLst/>
            </a:prstGeom>
          </p:spPr>
        </p:pic>
        <p:pic>
          <p:nvPicPr>
            <p:cNvPr id="52" name="object 52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12332208" y="6446520"/>
              <a:ext cx="1365503" cy="1365503"/>
            </a:xfrm>
            <a:prstGeom prst="rect">
              <a:avLst/>
            </a:prstGeom>
          </p:spPr>
        </p:pic>
        <p:pic>
          <p:nvPicPr>
            <p:cNvPr id="53" name="object 53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12929616" y="7107936"/>
              <a:ext cx="768095" cy="155448"/>
            </a:xfrm>
            <a:prstGeom prst="rect">
              <a:avLst/>
            </a:prstGeom>
          </p:spPr>
        </p:pic>
        <p:sp>
          <p:nvSpPr>
            <p:cNvPr id="54" name="object 54"/>
            <p:cNvSpPr/>
            <p:nvPr/>
          </p:nvSpPr>
          <p:spPr>
            <a:xfrm>
              <a:off x="13676757" y="7198640"/>
              <a:ext cx="59055" cy="93980"/>
            </a:xfrm>
            <a:custGeom>
              <a:avLst/>
              <a:gdLst/>
              <a:ahLst/>
              <a:cxnLst/>
              <a:rect l="l" t="t" r="r" b="b"/>
              <a:pathLst>
                <a:path w="59055" h="93979">
                  <a:moveTo>
                    <a:pt x="0" y="0"/>
                  </a:moveTo>
                  <a:lnTo>
                    <a:pt x="2669" y="93423"/>
                  </a:lnTo>
                  <a:lnTo>
                    <a:pt x="58877" y="93423"/>
                  </a:lnTo>
                </a:path>
              </a:pathLst>
            </a:custGeom>
            <a:ln w="9525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5" name="object 55"/>
          <p:cNvSpPr txBox="1"/>
          <p:nvPr/>
        </p:nvSpPr>
        <p:spPr>
          <a:xfrm>
            <a:off x="12525180" y="6961123"/>
            <a:ext cx="2889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FFFFFF"/>
                </a:solidFill>
                <a:latin typeface="Calibri"/>
                <a:cs typeface="Calibri"/>
              </a:rPr>
              <a:t>98%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3741984" y="7122667"/>
            <a:ext cx="2120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404040"/>
                </a:solidFill>
                <a:latin typeface="Calibri"/>
                <a:cs typeface="Calibri"/>
              </a:rPr>
              <a:t>2%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2351637" y="5954267"/>
            <a:ext cx="328358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009775" algn="l"/>
              </a:tabLst>
            </a:pPr>
            <a:r>
              <a:rPr dirty="0" sz="1400" spc="-5" b="1">
                <a:solidFill>
                  <a:srgbClr val="595959"/>
                </a:solidFill>
                <a:latin typeface="Calibri"/>
                <a:cs typeface="Calibri"/>
              </a:rPr>
              <a:t>T-DM1</a:t>
            </a:r>
            <a:r>
              <a:rPr dirty="0" sz="1400" spc="35" b="1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400" spc="5" b="1">
                <a:solidFill>
                  <a:srgbClr val="595959"/>
                </a:solidFill>
                <a:latin typeface="Calibri"/>
                <a:cs typeface="Calibri"/>
              </a:rPr>
              <a:t>adjuvante	</a:t>
            </a:r>
            <a:r>
              <a:rPr dirty="0" sz="1400" spc="10" b="1">
                <a:solidFill>
                  <a:srgbClr val="595959"/>
                </a:solidFill>
                <a:latin typeface="Calibri"/>
                <a:cs typeface="Calibri"/>
              </a:rPr>
              <a:t>HP</a:t>
            </a:r>
            <a:r>
              <a:rPr dirty="0" sz="1400" spc="5" b="1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400" spc="10" b="1">
                <a:solidFill>
                  <a:srgbClr val="595959"/>
                </a:solidFill>
                <a:latin typeface="Calibri"/>
                <a:cs typeface="Calibri"/>
              </a:rPr>
              <a:t>na</a:t>
            </a:r>
            <a:r>
              <a:rPr dirty="0" sz="1400" b="1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400" spc="5" b="1">
                <a:solidFill>
                  <a:srgbClr val="595959"/>
                </a:solidFill>
                <a:latin typeface="Calibri"/>
                <a:cs typeface="Calibri"/>
              </a:rPr>
              <a:t>metástase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58" name="object 58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12170664" y="8119871"/>
            <a:ext cx="118872" cy="118871"/>
          </a:xfrm>
          <a:prstGeom prst="rect">
            <a:avLst/>
          </a:prstGeom>
        </p:spPr>
      </p:pic>
      <p:sp>
        <p:nvSpPr>
          <p:cNvPr id="59" name="object 59"/>
          <p:cNvSpPr txBox="1"/>
          <p:nvPr/>
        </p:nvSpPr>
        <p:spPr>
          <a:xfrm>
            <a:off x="12295290" y="8049259"/>
            <a:ext cx="7321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0">
                <a:solidFill>
                  <a:srgbClr val="595959"/>
                </a:solidFill>
                <a:latin typeface="Calibri"/>
                <a:cs typeface="Calibri"/>
              </a:rPr>
              <a:t>Não</a:t>
            </a:r>
            <a:r>
              <a:rPr dirty="0" sz="1200" spc="25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200" spc="-10">
                <a:solidFill>
                  <a:srgbClr val="595959"/>
                </a:solidFill>
                <a:latin typeface="Calibri"/>
                <a:cs typeface="Calibri"/>
              </a:rPr>
              <a:t>(N=44)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60" name="object 60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13155167" y="8119871"/>
            <a:ext cx="118871" cy="118871"/>
          </a:xfrm>
          <a:prstGeom prst="rect">
            <a:avLst/>
          </a:prstGeom>
        </p:spPr>
      </p:pic>
      <p:sp>
        <p:nvSpPr>
          <p:cNvPr id="61" name="object 61"/>
          <p:cNvSpPr txBox="1"/>
          <p:nvPr/>
        </p:nvSpPr>
        <p:spPr>
          <a:xfrm>
            <a:off x="13279958" y="8049259"/>
            <a:ext cx="6305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595959"/>
                </a:solidFill>
                <a:latin typeface="Calibri"/>
                <a:cs typeface="Calibri"/>
              </a:rPr>
              <a:t>Sim (N=1)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62" name="object 62"/>
          <p:cNvGrpSpPr/>
          <p:nvPr/>
        </p:nvGrpSpPr>
        <p:grpSpPr>
          <a:xfrm>
            <a:off x="14261591" y="6440423"/>
            <a:ext cx="1463040" cy="1463040"/>
            <a:chOff x="14261591" y="6440423"/>
            <a:chExt cx="1463040" cy="1463040"/>
          </a:xfrm>
        </p:grpSpPr>
        <p:pic>
          <p:nvPicPr>
            <p:cNvPr id="63" name="object 63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14261591" y="6440423"/>
              <a:ext cx="1453896" cy="1463039"/>
            </a:xfrm>
            <a:prstGeom prst="rect">
              <a:avLst/>
            </a:prstGeom>
          </p:spPr>
        </p:pic>
        <p:pic>
          <p:nvPicPr>
            <p:cNvPr id="64" name="object 64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14932151" y="6748271"/>
              <a:ext cx="792480" cy="603503"/>
            </a:xfrm>
            <a:prstGeom prst="rect">
              <a:avLst/>
            </a:prstGeom>
          </p:spPr>
        </p:pic>
        <p:pic>
          <p:nvPicPr>
            <p:cNvPr id="65" name="object 65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14307311" y="6446519"/>
              <a:ext cx="1365503" cy="1374647"/>
            </a:xfrm>
            <a:prstGeom prst="rect">
              <a:avLst/>
            </a:prstGeom>
          </p:spPr>
        </p:pic>
        <p:pic>
          <p:nvPicPr>
            <p:cNvPr id="66" name="object 66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14959583" y="6751319"/>
              <a:ext cx="719328" cy="518159"/>
            </a:xfrm>
            <a:prstGeom prst="rect">
              <a:avLst/>
            </a:prstGeom>
          </p:spPr>
        </p:pic>
        <p:sp>
          <p:nvSpPr>
            <p:cNvPr id="67" name="object 67"/>
            <p:cNvSpPr/>
            <p:nvPr/>
          </p:nvSpPr>
          <p:spPr>
            <a:xfrm>
              <a:off x="15649701" y="6971209"/>
              <a:ext cx="68580" cy="31750"/>
            </a:xfrm>
            <a:custGeom>
              <a:avLst/>
              <a:gdLst/>
              <a:ahLst/>
              <a:cxnLst/>
              <a:rect l="l" t="t" r="r" b="b"/>
              <a:pathLst>
                <a:path w="68580" h="31750">
                  <a:moveTo>
                    <a:pt x="0" y="31206"/>
                  </a:moveTo>
                  <a:lnTo>
                    <a:pt x="10924" y="0"/>
                  </a:lnTo>
                  <a:lnTo>
                    <a:pt x="68311" y="0"/>
                  </a:lnTo>
                </a:path>
              </a:pathLst>
            </a:custGeom>
            <a:ln w="9525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8" name="object 68"/>
          <p:cNvSpPr txBox="1"/>
          <p:nvPr/>
        </p:nvSpPr>
        <p:spPr>
          <a:xfrm>
            <a:off x="14620913" y="7073900"/>
            <a:ext cx="2889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FFFFFF"/>
                </a:solidFill>
                <a:latin typeface="Calibri"/>
                <a:cs typeface="Calibri"/>
              </a:rPr>
              <a:t>88%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15724365" y="6799580"/>
            <a:ext cx="2889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404040"/>
                </a:solidFill>
                <a:latin typeface="Calibri"/>
                <a:cs typeface="Calibri"/>
              </a:rPr>
              <a:t>12%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70" name="object 70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14066519" y="8132064"/>
            <a:ext cx="118871" cy="115824"/>
          </a:xfrm>
          <a:prstGeom prst="rect">
            <a:avLst/>
          </a:prstGeom>
        </p:spPr>
      </p:pic>
      <p:sp>
        <p:nvSpPr>
          <p:cNvPr id="71" name="object 71"/>
          <p:cNvSpPr txBox="1"/>
          <p:nvPr/>
        </p:nvSpPr>
        <p:spPr>
          <a:xfrm>
            <a:off x="14191704" y="8061452"/>
            <a:ext cx="8083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0">
                <a:solidFill>
                  <a:srgbClr val="595959"/>
                </a:solidFill>
                <a:latin typeface="Calibri"/>
                <a:cs typeface="Calibri"/>
              </a:rPr>
              <a:t>Não</a:t>
            </a:r>
            <a:r>
              <a:rPr dirty="0" sz="1200" spc="25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200" spc="-10">
                <a:solidFill>
                  <a:srgbClr val="595959"/>
                </a:solidFill>
                <a:latin typeface="Calibri"/>
                <a:cs typeface="Calibri"/>
              </a:rPr>
              <a:t>(N=126)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72" name="object 72"/>
          <p:cNvPicPr/>
          <p:nvPr/>
        </p:nvPicPr>
        <p:blipFill>
          <a:blip r:embed="rId28" cstate="print"/>
          <a:stretch>
            <a:fillRect/>
          </a:stretch>
        </p:blipFill>
        <p:spPr>
          <a:xfrm>
            <a:off x="15139415" y="8132064"/>
            <a:ext cx="115823" cy="115824"/>
          </a:xfrm>
          <a:prstGeom prst="rect">
            <a:avLst/>
          </a:prstGeom>
        </p:spPr>
      </p:pic>
      <p:sp>
        <p:nvSpPr>
          <p:cNvPr id="73" name="object 73"/>
          <p:cNvSpPr txBox="1"/>
          <p:nvPr/>
        </p:nvSpPr>
        <p:spPr>
          <a:xfrm>
            <a:off x="15263888" y="8061452"/>
            <a:ext cx="7067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595959"/>
                </a:solidFill>
                <a:latin typeface="Calibri"/>
                <a:cs typeface="Calibri"/>
              </a:rPr>
              <a:t>Sim (N=17)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74" name="object 74"/>
          <p:cNvGrpSpPr/>
          <p:nvPr/>
        </p:nvGrpSpPr>
        <p:grpSpPr>
          <a:xfrm>
            <a:off x="16230600" y="6452615"/>
            <a:ext cx="1468120" cy="1457325"/>
            <a:chOff x="16230600" y="6452615"/>
            <a:chExt cx="1468120" cy="1457325"/>
          </a:xfrm>
        </p:grpSpPr>
        <p:pic>
          <p:nvPicPr>
            <p:cNvPr id="75" name="object 75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16230600" y="6452615"/>
              <a:ext cx="1456944" cy="1456943"/>
            </a:xfrm>
            <a:prstGeom prst="rect">
              <a:avLst/>
            </a:prstGeom>
          </p:spPr>
        </p:pic>
        <p:pic>
          <p:nvPicPr>
            <p:cNvPr id="76" name="object 76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16898112" y="7107935"/>
              <a:ext cx="789432" cy="252983"/>
            </a:xfrm>
            <a:prstGeom prst="rect">
              <a:avLst/>
            </a:prstGeom>
          </p:spPr>
        </p:pic>
        <p:pic>
          <p:nvPicPr>
            <p:cNvPr id="77" name="object 77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16276319" y="6461759"/>
              <a:ext cx="1365503" cy="1365503"/>
            </a:xfrm>
            <a:prstGeom prst="rect">
              <a:avLst/>
            </a:prstGeom>
          </p:spPr>
        </p:pic>
        <p:pic>
          <p:nvPicPr>
            <p:cNvPr id="78" name="object 78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16876776" y="7114031"/>
              <a:ext cx="765048" cy="164592"/>
            </a:xfrm>
            <a:prstGeom prst="rect">
              <a:avLst/>
            </a:prstGeom>
          </p:spPr>
        </p:pic>
        <p:sp>
          <p:nvSpPr>
            <p:cNvPr id="79" name="object 79"/>
            <p:cNvSpPr/>
            <p:nvPr/>
          </p:nvSpPr>
          <p:spPr>
            <a:xfrm>
              <a:off x="17623396" y="7195216"/>
              <a:ext cx="70485" cy="35560"/>
            </a:xfrm>
            <a:custGeom>
              <a:avLst/>
              <a:gdLst/>
              <a:ahLst/>
              <a:cxnLst/>
              <a:rect l="l" t="t" r="r" b="b"/>
              <a:pathLst>
                <a:path w="70484" h="35559">
                  <a:moveTo>
                    <a:pt x="0" y="0"/>
                  </a:moveTo>
                  <a:lnTo>
                    <a:pt x="12331" y="35429"/>
                  </a:lnTo>
                  <a:lnTo>
                    <a:pt x="70362" y="35429"/>
                  </a:lnTo>
                </a:path>
              </a:pathLst>
            </a:custGeom>
            <a:ln w="9525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0" name="object 80"/>
          <p:cNvSpPr txBox="1"/>
          <p:nvPr/>
        </p:nvSpPr>
        <p:spPr>
          <a:xfrm>
            <a:off x="16513175" y="7022083"/>
            <a:ext cx="2889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FFFFFF"/>
                </a:solidFill>
                <a:latin typeface="Calibri"/>
                <a:cs typeface="Calibri"/>
              </a:rPr>
              <a:t>97%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17700104" y="7058659"/>
            <a:ext cx="2120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404040"/>
                </a:solidFill>
                <a:latin typeface="Calibri"/>
                <a:cs typeface="Calibri"/>
              </a:rPr>
              <a:t>3%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16191179" y="5969508"/>
            <a:ext cx="157543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solidFill>
                  <a:srgbClr val="595959"/>
                </a:solidFill>
                <a:latin typeface="Calibri"/>
                <a:cs typeface="Calibri"/>
              </a:rPr>
              <a:t>T-DM1</a:t>
            </a:r>
            <a:r>
              <a:rPr dirty="0" sz="1400" b="1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400" spc="10" b="1">
                <a:solidFill>
                  <a:srgbClr val="595959"/>
                </a:solidFill>
                <a:latin typeface="Calibri"/>
                <a:cs typeface="Calibri"/>
              </a:rPr>
              <a:t>na</a:t>
            </a:r>
            <a:r>
              <a:rPr dirty="0" sz="1400" b="1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400" spc="5" b="1">
                <a:solidFill>
                  <a:srgbClr val="595959"/>
                </a:solidFill>
                <a:latin typeface="Calibri"/>
                <a:cs typeface="Calibri"/>
              </a:rPr>
              <a:t>metástase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83" name="object 83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16114776" y="8135111"/>
            <a:ext cx="118871" cy="118871"/>
          </a:xfrm>
          <a:prstGeom prst="rect">
            <a:avLst/>
          </a:prstGeom>
        </p:spPr>
      </p:pic>
      <p:sp>
        <p:nvSpPr>
          <p:cNvPr id="84" name="object 84"/>
          <p:cNvSpPr txBox="1"/>
          <p:nvPr/>
        </p:nvSpPr>
        <p:spPr>
          <a:xfrm>
            <a:off x="16240213" y="8067547"/>
            <a:ext cx="7321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0">
                <a:solidFill>
                  <a:srgbClr val="595959"/>
                </a:solidFill>
                <a:latin typeface="Calibri"/>
                <a:cs typeface="Calibri"/>
              </a:rPr>
              <a:t>Não</a:t>
            </a:r>
            <a:r>
              <a:rPr dirty="0" sz="1200" spc="25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200" spc="-10">
                <a:solidFill>
                  <a:srgbClr val="595959"/>
                </a:solidFill>
                <a:latin typeface="Calibri"/>
                <a:cs typeface="Calibri"/>
              </a:rPr>
              <a:t>(N=94)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85" name="object 85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17099280" y="8135111"/>
            <a:ext cx="118871" cy="118871"/>
          </a:xfrm>
          <a:prstGeom prst="rect">
            <a:avLst/>
          </a:prstGeom>
        </p:spPr>
      </p:pic>
      <p:sp>
        <p:nvSpPr>
          <p:cNvPr id="86" name="object 86"/>
          <p:cNvSpPr txBox="1"/>
          <p:nvPr/>
        </p:nvSpPr>
        <p:spPr>
          <a:xfrm>
            <a:off x="17224883" y="8067547"/>
            <a:ext cx="6305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595959"/>
                </a:solidFill>
                <a:latin typeface="Calibri"/>
                <a:cs typeface="Calibri"/>
              </a:rPr>
              <a:t>Sim (N=3)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2023-01-18T13:18:29Z</dcterms:created>
  <dcterms:modified xsi:type="dcterms:W3CDTF">2023-01-18T13:18:29Z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2023-01-16T00:00:00Z</vt:filetime>
  </property>
  <property fmtid="{D5CDD505-2E9C-101B-9397-08002B2CF9AE}" pid="3" name="LastSaved">
    <vt:filetime>2023-01-18T00:00:00Z</vt:filetime>
  </property>
</Properties>
</file>