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9500" y="707896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215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0" y="23620"/>
                </a:lnTo>
                <a:lnTo>
                  <a:pt x="6337" y="49254"/>
                </a:lnTo>
                <a:lnTo>
                  <a:pt x="0" y="80646"/>
                </a:lnTo>
                <a:lnTo>
                  <a:pt x="0" y="403222"/>
                </a:lnTo>
                <a:lnTo>
                  <a:pt x="6337" y="434614"/>
                </a:lnTo>
                <a:lnTo>
                  <a:pt x="23620" y="460248"/>
                </a:lnTo>
                <a:lnTo>
                  <a:pt x="49255" y="477532"/>
                </a:lnTo>
                <a:lnTo>
                  <a:pt x="80646" y="483869"/>
                </a:lnTo>
                <a:lnTo>
                  <a:pt x="5185215" y="483869"/>
                </a:lnTo>
                <a:lnTo>
                  <a:pt x="5216606" y="477532"/>
                </a:lnTo>
                <a:lnTo>
                  <a:pt x="5242240" y="460248"/>
                </a:lnTo>
                <a:lnTo>
                  <a:pt x="5259523" y="434614"/>
                </a:lnTo>
                <a:lnTo>
                  <a:pt x="5265861" y="403222"/>
                </a:lnTo>
                <a:lnTo>
                  <a:pt x="5265861" y="80646"/>
                </a:lnTo>
                <a:lnTo>
                  <a:pt x="5259523" y="49254"/>
                </a:lnTo>
                <a:lnTo>
                  <a:pt x="5242240" y="23620"/>
                </a:lnTo>
                <a:lnTo>
                  <a:pt x="5216606" y="6337"/>
                </a:lnTo>
                <a:lnTo>
                  <a:pt x="51852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89500" y="707896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470304" y="2934027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214" y="0"/>
                </a:moveTo>
                <a:lnTo>
                  <a:pt x="80646" y="0"/>
                </a:lnTo>
                <a:lnTo>
                  <a:pt x="49254" y="6337"/>
                </a:lnTo>
                <a:lnTo>
                  <a:pt x="23620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0" y="460249"/>
                </a:lnTo>
                <a:lnTo>
                  <a:pt x="49254" y="477532"/>
                </a:lnTo>
                <a:lnTo>
                  <a:pt x="80646" y="483870"/>
                </a:lnTo>
                <a:lnTo>
                  <a:pt x="5185214" y="483870"/>
                </a:lnTo>
                <a:lnTo>
                  <a:pt x="5216605" y="477532"/>
                </a:lnTo>
                <a:lnTo>
                  <a:pt x="5242240" y="460249"/>
                </a:lnTo>
                <a:lnTo>
                  <a:pt x="5259524" y="434615"/>
                </a:lnTo>
                <a:lnTo>
                  <a:pt x="5265861" y="403223"/>
                </a:lnTo>
                <a:lnTo>
                  <a:pt x="5265861" y="80647"/>
                </a:lnTo>
                <a:lnTo>
                  <a:pt x="5259524" y="49255"/>
                </a:lnTo>
                <a:lnTo>
                  <a:pt x="5242240" y="23621"/>
                </a:lnTo>
                <a:lnTo>
                  <a:pt x="5216605" y="6337"/>
                </a:lnTo>
                <a:lnTo>
                  <a:pt x="518521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470304" y="2934027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89500" y="4750277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215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0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0" y="460249"/>
                </a:lnTo>
                <a:lnTo>
                  <a:pt x="49255" y="477532"/>
                </a:lnTo>
                <a:lnTo>
                  <a:pt x="80646" y="483870"/>
                </a:lnTo>
                <a:lnTo>
                  <a:pt x="5185215" y="483870"/>
                </a:lnTo>
                <a:lnTo>
                  <a:pt x="5216606" y="477532"/>
                </a:lnTo>
                <a:lnTo>
                  <a:pt x="5242240" y="460249"/>
                </a:lnTo>
                <a:lnTo>
                  <a:pt x="5259523" y="434615"/>
                </a:lnTo>
                <a:lnTo>
                  <a:pt x="5265861" y="403223"/>
                </a:lnTo>
                <a:lnTo>
                  <a:pt x="5265861" y="80647"/>
                </a:lnTo>
                <a:lnTo>
                  <a:pt x="5259523" y="49255"/>
                </a:lnTo>
                <a:lnTo>
                  <a:pt x="5242240" y="23621"/>
                </a:lnTo>
                <a:lnTo>
                  <a:pt x="5216606" y="6337"/>
                </a:lnTo>
                <a:lnTo>
                  <a:pt x="51852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89500" y="4750277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0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0" y="460249"/>
                </a:lnTo>
                <a:lnTo>
                  <a:pt x="49255" y="477532"/>
                </a:lnTo>
                <a:lnTo>
                  <a:pt x="80646" y="483869"/>
                </a:lnTo>
                <a:lnTo>
                  <a:pt x="5185215" y="483869"/>
                </a:lnTo>
                <a:lnTo>
                  <a:pt x="5216606" y="477532"/>
                </a:lnTo>
                <a:lnTo>
                  <a:pt x="5242240" y="460249"/>
                </a:lnTo>
                <a:lnTo>
                  <a:pt x="5259523" y="434615"/>
                </a:lnTo>
                <a:lnTo>
                  <a:pt x="5265861" y="403223"/>
                </a:lnTo>
                <a:lnTo>
                  <a:pt x="5265861" y="80647"/>
                </a:lnTo>
                <a:lnTo>
                  <a:pt x="5259523" y="49255"/>
                </a:lnTo>
                <a:lnTo>
                  <a:pt x="5242240" y="23621"/>
                </a:lnTo>
                <a:lnTo>
                  <a:pt x="5216606" y="6337"/>
                </a:lnTo>
                <a:lnTo>
                  <a:pt x="51852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0991"/>
            <a:ext cx="18288000" cy="1132205"/>
          </a:xfrm>
          <a:custGeom>
            <a:avLst/>
            <a:gdLst/>
            <a:ahLst/>
            <a:cxnLst/>
            <a:rect l="l" t="t" r="r" b="b"/>
            <a:pathLst>
              <a:path w="18288000" h="1132205">
                <a:moveTo>
                  <a:pt x="18288000" y="0"/>
                </a:moveTo>
                <a:lnTo>
                  <a:pt x="0" y="0"/>
                </a:lnTo>
                <a:lnTo>
                  <a:pt x="0" y="1132094"/>
                </a:lnTo>
                <a:lnTo>
                  <a:pt x="18288000" y="1132094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6615" y="816864"/>
            <a:ext cx="5477256" cy="573024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89447" y="816864"/>
            <a:ext cx="2453640" cy="573024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56576" y="816864"/>
            <a:ext cx="8604504" cy="57302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919704" y="816864"/>
            <a:ext cx="673607" cy="573024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054095" y="1121664"/>
            <a:ext cx="2036063" cy="573024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745735" y="1121664"/>
            <a:ext cx="420624" cy="573024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821935" y="1121664"/>
            <a:ext cx="1459991" cy="573024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937503" y="1121664"/>
            <a:ext cx="423672" cy="573024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016752" y="1121664"/>
            <a:ext cx="5678424" cy="573024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408664" y="1121664"/>
            <a:ext cx="2432304" cy="573024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03504" y="1472183"/>
            <a:ext cx="445008" cy="45720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19911" y="1472183"/>
            <a:ext cx="414528" cy="45720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005839" y="1472183"/>
            <a:ext cx="807720" cy="457200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536191" y="1472183"/>
            <a:ext cx="883920" cy="45720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142744" y="1472183"/>
            <a:ext cx="813816" cy="45720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679192" y="1472183"/>
            <a:ext cx="2203704" cy="45720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605528" y="1472183"/>
            <a:ext cx="938784" cy="457200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269991" y="1472183"/>
            <a:ext cx="2688336" cy="457200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16962119" y="800991"/>
            <a:ext cx="1325880" cy="1005205"/>
          </a:xfrm>
          <a:custGeom>
            <a:avLst/>
            <a:gdLst/>
            <a:ahLst/>
            <a:cxnLst/>
            <a:rect l="l" t="t" r="r" b="b"/>
            <a:pathLst>
              <a:path w="1325880" h="1005205">
                <a:moveTo>
                  <a:pt x="1325880" y="0"/>
                </a:moveTo>
                <a:lnTo>
                  <a:pt x="0" y="0"/>
                </a:lnTo>
                <a:lnTo>
                  <a:pt x="0" y="1004948"/>
                </a:lnTo>
                <a:lnTo>
                  <a:pt x="1325880" y="1004948"/>
                </a:lnTo>
                <a:lnTo>
                  <a:pt x="1325880" y="0"/>
                </a:lnTo>
                <a:close/>
              </a:path>
            </a:pathLst>
          </a:custGeom>
          <a:solidFill>
            <a:srgbClr val="3857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16497300" y="800991"/>
            <a:ext cx="464820" cy="1005205"/>
          </a:xfrm>
          <a:custGeom>
            <a:avLst/>
            <a:gdLst/>
            <a:ahLst/>
            <a:cxnLst/>
            <a:rect l="l" t="t" r="r" b="b"/>
            <a:pathLst>
              <a:path w="464819" h="1005205">
                <a:moveTo>
                  <a:pt x="464819" y="0"/>
                </a:moveTo>
                <a:lnTo>
                  <a:pt x="0" y="0"/>
                </a:lnTo>
                <a:lnTo>
                  <a:pt x="0" y="1004948"/>
                </a:lnTo>
                <a:lnTo>
                  <a:pt x="464819" y="1004948"/>
                </a:lnTo>
                <a:lnTo>
                  <a:pt x="46481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15227439" y="112497"/>
            <a:ext cx="3004820" cy="615950"/>
          </a:xfrm>
          <a:custGeom>
            <a:avLst/>
            <a:gdLst/>
            <a:ahLst/>
            <a:cxnLst/>
            <a:rect l="l" t="t" r="r" b="b"/>
            <a:pathLst>
              <a:path w="3004819" h="615950">
                <a:moveTo>
                  <a:pt x="3004540" y="0"/>
                </a:moveTo>
                <a:lnTo>
                  <a:pt x="0" y="0"/>
                </a:lnTo>
                <a:lnTo>
                  <a:pt x="0" y="615552"/>
                </a:lnTo>
                <a:lnTo>
                  <a:pt x="3004540" y="615552"/>
                </a:lnTo>
                <a:lnTo>
                  <a:pt x="30045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6" name="bg object 4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5206471" y="88392"/>
            <a:ext cx="3081528" cy="481583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6376904" y="341376"/>
            <a:ext cx="728471" cy="4815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34.png"/><Relationship Id="rId17" Type="http://schemas.openxmlformats.org/officeDocument/2006/relationships/image" Target="../media/image35.png"/><Relationship Id="rId18" Type="http://schemas.openxmlformats.org/officeDocument/2006/relationships/image" Target="../media/image36.png"/><Relationship Id="rId19" Type="http://schemas.openxmlformats.org/officeDocument/2006/relationships/image" Target="../media/image37.png"/><Relationship Id="rId20" Type="http://schemas.openxmlformats.org/officeDocument/2006/relationships/image" Target="../media/image38.png"/><Relationship Id="rId21" Type="http://schemas.openxmlformats.org/officeDocument/2006/relationships/image" Target="../media/image39.png"/><Relationship Id="rId22" Type="http://schemas.openxmlformats.org/officeDocument/2006/relationships/image" Target="../media/image40.png"/><Relationship Id="rId23" Type="http://schemas.openxmlformats.org/officeDocument/2006/relationships/image" Target="../media/image41.png"/><Relationship Id="rId24" Type="http://schemas.openxmlformats.org/officeDocument/2006/relationships/image" Target="../media/image42.png"/><Relationship Id="rId25" Type="http://schemas.openxmlformats.org/officeDocument/2006/relationships/image" Target="../media/image43.png"/><Relationship Id="rId26" Type="http://schemas.openxmlformats.org/officeDocument/2006/relationships/image" Target="../media/image44.png"/><Relationship Id="rId27" Type="http://schemas.openxmlformats.org/officeDocument/2006/relationships/image" Target="../media/image45.png"/><Relationship Id="rId28" Type="http://schemas.openxmlformats.org/officeDocument/2006/relationships/image" Target="../media/image46.png"/><Relationship Id="rId29" Type="http://schemas.openxmlformats.org/officeDocument/2006/relationships/image" Target="../media/image47.png"/><Relationship Id="rId30" Type="http://schemas.openxmlformats.org/officeDocument/2006/relationships/image" Target="../media/image48.png"/><Relationship Id="rId31" Type="http://schemas.openxmlformats.org/officeDocument/2006/relationships/image" Target="../media/image49.png"/><Relationship Id="rId32" Type="http://schemas.openxmlformats.org/officeDocument/2006/relationships/image" Target="../media/image5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560" y="134111"/>
            <a:ext cx="17784445" cy="164782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6006444" marR="161290" indent="-1169670">
              <a:lnSpc>
                <a:spcPts val="1989"/>
              </a:lnSpc>
              <a:spcBef>
                <a:spcPts val="204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 marL="2708275" marR="1931035" indent="-2696210">
              <a:lnSpc>
                <a:spcPct val="100000"/>
              </a:lnSpc>
              <a:spcBef>
                <a:spcPts val="173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INCIDÊNCIA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E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5" b="1">
                <a:solidFill>
                  <a:srgbClr val="FFFFFF"/>
                </a:solidFill>
                <a:latin typeface="Calibri"/>
                <a:cs typeface="Calibri"/>
              </a:rPr>
              <a:t>FATORES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RISCO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ASSOCIADOS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dirty="0" sz="20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CARDIOTOXICIDADE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PACIENTES</a:t>
            </a:r>
            <a:r>
              <a:rPr dirty="0" sz="20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CÂNCER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MAMA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HER2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POSITIVO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RECEBERAM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DUPLO </a:t>
            </a:r>
            <a:r>
              <a:rPr dirty="0" sz="2000" spc="-43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BLOQUEIO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ANTI-HER2 OU 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T-DM1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 NOS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CENÁRIOS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NEOADJUVANTE,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ADJUVANTE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 E/OU </a:t>
            </a: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METASTÁTICO</a:t>
            </a:r>
            <a:endParaRPr sz="2000">
              <a:latin typeface="Calibri"/>
              <a:cs typeface="Calibri"/>
            </a:endParaRPr>
          </a:p>
          <a:p>
            <a:pPr marL="227329">
              <a:lnSpc>
                <a:spcPct val="100000"/>
              </a:lnSpc>
              <a:spcBef>
                <a:spcPts val="229"/>
              </a:spcBef>
            </a:pPr>
            <a:r>
              <a:rPr dirty="0" sz="1600" b="1">
                <a:latin typeface="Calibri"/>
                <a:cs typeface="Calibri"/>
              </a:rPr>
              <a:t>B.</a:t>
            </a:r>
            <a:r>
              <a:rPr dirty="0" sz="1600" spc="-5" b="1">
                <a:latin typeface="Calibri"/>
                <a:cs typeface="Calibri"/>
              </a:rPr>
              <a:t> L. </a:t>
            </a:r>
            <a:r>
              <a:rPr dirty="0" sz="1600" spc="-20" b="1">
                <a:latin typeface="Calibri"/>
                <a:cs typeface="Calibri"/>
              </a:rPr>
              <a:t>FABRE,</a:t>
            </a:r>
            <a:r>
              <a:rPr dirty="0" sz="1600" b="1">
                <a:latin typeface="Calibri"/>
                <a:cs typeface="Calibri"/>
              </a:rPr>
              <a:t> M. G.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CESCA, </a:t>
            </a:r>
            <a:r>
              <a:rPr dirty="0" sz="1600" spc="-5" b="1">
                <a:latin typeface="Calibri"/>
                <a:cs typeface="Calibri"/>
              </a:rPr>
              <a:t>N.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65" b="1">
                <a:latin typeface="Calibri"/>
                <a:cs typeface="Calibri"/>
              </a:rPr>
              <a:t>F.</a:t>
            </a:r>
            <a:r>
              <a:rPr dirty="0" sz="1600" spc="-5" b="1">
                <a:latin typeface="Calibri"/>
                <a:cs typeface="Calibri"/>
              </a:rPr>
              <a:t> PONDÉ,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5" b="1">
                <a:latin typeface="Calibri"/>
                <a:cs typeface="Calibri"/>
              </a:rPr>
              <a:t>A.</a:t>
            </a:r>
            <a:r>
              <a:rPr dirty="0" sz="1600" b="1">
                <a:latin typeface="Calibri"/>
                <a:cs typeface="Calibri"/>
              </a:rPr>
              <a:t> C.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M.</a:t>
            </a:r>
            <a:r>
              <a:rPr dirty="0" sz="1600" spc="-5" b="1">
                <a:latin typeface="Calibri"/>
                <a:cs typeface="Calibri"/>
              </a:rPr>
              <a:t> COMINI,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B.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S.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spc="-35" b="1">
                <a:latin typeface="Calibri"/>
                <a:cs typeface="Calibri"/>
              </a:rPr>
              <a:t>SILVA,</a:t>
            </a:r>
            <a:r>
              <a:rPr dirty="0" sz="1600" b="1">
                <a:latin typeface="Calibri"/>
                <a:cs typeface="Calibri"/>
              </a:rPr>
              <a:t> M. </a:t>
            </a:r>
            <a:r>
              <a:rPr dirty="0" sz="1600" spc="5" b="1">
                <a:latin typeface="Calibri"/>
                <a:cs typeface="Calibri"/>
              </a:rPr>
              <a:t>A.</a:t>
            </a:r>
            <a:r>
              <a:rPr dirty="0" sz="1600" spc="-5" b="1">
                <a:latin typeface="Calibri"/>
                <a:cs typeface="Calibri"/>
              </a:rPr>
              <a:t> BALARINE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3419" y="2087371"/>
            <a:ext cx="5330190" cy="3070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9197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38100" marR="30480">
              <a:lnSpc>
                <a:spcPct val="99600"/>
              </a:lnSpc>
              <a:spcBef>
                <a:spcPts val="1325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câncer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mama</a:t>
            </a:r>
            <a:r>
              <a:rPr dirty="0" sz="1800">
                <a:latin typeface="Calibri"/>
                <a:cs typeface="Calibri"/>
              </a:rPr>
              <a:t> é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neoplasia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comum</a:t>
            </a:r>
            <a:r>
              <a:rPr dirty="0" sz="1800">
                <a:latin typeface="Calibri"/>
                <a:cs typeface="Calibri"/>
              </a:rPr>
              <a:t> em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mulheres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principal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causa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mortalidade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câncer- </a:t>
            </a:r>
            <a:r>
              <a:rPr dirty="0" sz="1800" spc="-5">
                <a:latin typeface="Calibri"/>
                <a:cs typeface="Calibri"/>
              </a:rPr>
              <a:t> específica</a:t>
            </a:r>
            <a:r>
              <a:rPr dirty="0" sz="1800">
                <a:latin typeface="Calibri"/>
                <a:cs typeface="Calibri"/>
              </a:rPr>
              <a:t> no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mundo</a:t>
            </a:r>
            <a:r>
              <a:rPr dirty="0" baseline="23148" sz="1800">
                <a:latin typeface="Calibri"/>
                <a:cs typeface="Calibri"/>
              </a:rPr>
              <a:t>1</a:t>
            </a:r>
            <a:r>
              <a:rPr dirty="0" sz="1800">
                <a:latin typeface="Calibri"/>
                <a:cs typeface="Calibri"/>
              </a:rPr>
              <a:t>.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terapia</a:t>
            </a:r>
            <a:r>
              <a:rPr dirty="0" sz="1800" spc="-5">
                <a:latin typeface="Calibri"/>
                <a:cs typeface="Calibri"/>
              </a:rPr>
              <a:t> anti-HER2</a:t>
            </a:r>
            <a:r>
              <a:rPr dirty="0" sz="1800">
                <a:latin typeface="Calibri"/>
                <a:cs typeface="Calibri"/>
              </a:rPr>
              <a:t> mudou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história </a:t>
            </a:r>
            <a:r>
              <a:rPr dirty="0" sz="1800" spc="-15">
                <a:latin typeface="Calibri"/>
                <a:cs typeface="Calibri"/>
              </a:rPr>
              <a:t>natural </a:t>
            </a:r>
            <a:r>
              <a:rPr dirty="0" sz="1800">
                <a:latin typeface="Calibri"/>
                <a:cs typeface="Calibri"/>
              </a:rPr>
              <a:t>dos </a:t>
            </a:r>
            <a:r>
              <a:rPr dirty="0" sz="1800" spc="-5">
                <a:latin typeface="Calibri"/>
                <a:cs typeface="Calibri"/>
              </a:rPr>
              <a:t>tumores mamários HER2 positivos</a:t>
            </a:r>
            <a:r>
              <a:rPr dirty="0" baseline="23148" sz="1800" spc="-7">
                <a:latin typeface="Calibri"/>
                <a:cs typeface="Calibri"/>
              </a:rPr>
              <a:t>2</a:t>
            </a:r>
            <a:r>
              <a:rPr dirty="0" sz="1800" spc="-5">
                <a:latin typeface="Calibri"/>
                <a:cs typeface="Calibri"/>
              </a:rPr>
              <a:t>.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Dentre </a:t>
            </a:r>
            <a:r>
              <a:rPr dirty="0" sz="1800">
                <a:latin typeface="Calibri"/>
                <a:cs typeface="Calibri"/>
              </a:rPr>
              <a:t>os </a:t>
            </a:r>
            <a:r>
              <a:rPr dirty="0" sz="1800" spc="-15">
                <a:latin typeface="Calibri"/>
                <a:cs typeface="Calibri"/>
              </a:rPr>
              <a:t>efeitos colaterais </a:t>
            </a:r>
            <a:r>
              <a:rPr dirty="0" sz="1800" spc="-5">
                <a:latin typeface="Calibri"/>
                <a:cs typeface="Calibri"/>
              </a:rPr>
              <a:t>associados </a:t>
            </a:r>
            <a:r>
              <a:rPr dirty="0" sz="1800">
                <a:latin typeface="Calibri"/>
                <a:cs typeface="Calibri"/>
              </a:rPr>
              <a:t>ao </a:t>
            </a:r>
            <a:r>
              <a:rPr dirty="0" sz="1800" spc="-20">
                <a:latin typeface="Calibri"/>
                <a:cs typeface="Calibri"/>
              </a:rPr>
              <a:t>tratamento,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cardiotoxicidade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evento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adverso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significativo </a:t>
            </a:r>
            <a:r>
              <a:rPr dirty="0" sz="1800" spc="-5">
                <a:latin typeface="Calibri"/>
                <a:cs typeface="Calibri"/>
              </a:rPr>
              <a:t> associado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terapia</a:t>
            </a:r>
            <a:r>
              <a:rPr dirty="0" baseline="23148" sz="1800" spc="-15">
                <a:latin typeface="Calibri"/>
                <a:cs typeface="Calibri"/>
              </a:rPr>
              <a:t>3</a:t>
            </a:r>
            <a:r>
              <a:rPr dirty="0" sz="1800" spc="-1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848485">
              <a:lnSpc>
                <a:spcPct val="100000"/>
              </a:lnSpc>
              <a:spcBef>
                <a:spcPts val="182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818" y="5321300"/>
            <a:ext cx="5278755" cy="8458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99400"/>
              </a:lnSpc>
              <a:spcBef>
                <a:spcPts val="11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objetivo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deste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trabalho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consistiu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avaliar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ocorrência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apresentação</a:t>
            </a:r>
            <a:r>
              <a:rPr dirty="0" sz="1800" spc="-5">
                <a:latin typeface="Calibri"/>
                <a:cs typeface="Calibri"/>
              </a:rPr>
              <a:t> clínica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cardiotoxicidade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(queda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fração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ejeção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e/ou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insuficiência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cardíaca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818" y="6147308"/>
            <a:ext cx="5279390" cy="40487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99400"/>
              </a:lnSpc>
              <a:spcBef>
                <a:spcPts val="110"/>
              </a:spcBef>
            </a:pPr>
            <a:r>
              <a:rPr dirty="0" sz="1800" spc="-10">
                <a:latin typeface="Calibri"/>
                <a:cs typeface="Calibri"/>
              </a:rPr>
              <a:t>sintomática)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10">
                <a:latin typeface="Calibri"/>
                <a:cs typeface="Calibri"/>
              </a:rPr>
              <a:t>participantes </a:t>
            </a:r>
            <a:r>
              <a:rPr dirty="0" sz="1800">
                <a:latin typeface="Calibri"/>
                <a:cs typeface="Calibri"/>
              </a:rPr>
              <a:t>do </a:t>
            </a:r>
            <a:r>
              <a:rPr dirty="0" sz="1800" spc="-5">
                <a:latin typeface="Calibri"/>
                <a:cs typeface="Calibri"/>
              </a:rPr>
              <a:t>estudo </a:t>
            </a:r>
            <a:r>
              <a:rPr dirty="0" sz="1800" spc="-15">
                <a:latin typeface="Calibri"/>
                <a:cs typeface="Calibri"/>
              </a:rPr>
              <a:t>tratados </a:t>
            </a:r>
            <a:r>
              <a:rPr dirty="0" sz="1800" spc="-5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Pertuzumabe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+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Trastuzumabe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T-DM1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nos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cenários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neoadjuvante,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adjuvante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metastático.</a:t>
            </a:r>
            <a:endParaRPr sz="1800">
              <a:latin typeface="Calibri"/>
              <a:cs typeface="Calibri"/>
            </a:endParaRPr>
          </a:p>
          <a:p>
            <a:pPr algn="ctr" marR="382905">
              <a:lnSpc>
                <a:spcPct val="100000"/>
              </a:lnSpc>
              <a:spcBef>
                <a:spcPts val="1035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99"/>
              </a:lnSpc>
              <a:spcBef>
                <a:spcPts val="1845"/>
              </a:spcBef>
            </a:pPr>
            <a:r>
              <a:rPr dirty="0" sz="1800" spc="-5">
                <a:latin typeface="Calibri"/>
                <a:cs typeface="Calibri"/>
              </a:rPr>
              <a:t>Estudo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retrospectivo,</a:t>
            </a:r>
            <a:r>
              <a:rPr dirty="0" sz="1800" spc="-5">
                <a:latin typeface="Calibri"/>
                <a:cs typeface="Calibri"/>
              </a:rPr>
              <a:t> unicêntrico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baseado</a:t>
            </a:r>
            <a:r>
              <a:rPr dirty="0" sz="1800" spc="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40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revisão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prontuários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participantes</a:t>
            </a:r>
            <a:r>
              <a:rPr dirty="0" sz="1800" spc="-5">
                <a:latin typeface="Calibri"/>
                <a:cs typeface="Calibri"/>
              </a:rPr>
              <a:t> com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diagnóstico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câncer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HER2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positivo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receberam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tratamento </a:t>
            </a:r>
            <a:r>
              <a:rPr dirty="0" sz="1800" spc="-5">
                <a:latin typeface="Calibri"/>
                <a:cs typeface="Calibri"/>
              </a:rPr>
              <a:t>com </a:t>
            </a:r>
            <a:r>
              <a:rPr dirty="0" sz="1800" spc="-10">
                <a:latin typeface="Calibri"/>
                <a:cs typeface="Calibri"/>
              </a:rPr>
              <a:t>Pertuzumabe </a:t>
            </a:r>
            <a:r>
              <a:rPr dirty="0" sz="1800">
                <a:latin typeface="Calibri"/>
                <a:cs typeface="Calibri"/>
              </a:rPr>
              <a:t>+ </a:t>
            </a:r>
            <a:r>
              <a:rPr dirty="0" sz="1800" spc="-20">
                <a:latin typeface="Calibri"/>
                <a:cs typeface="Calibri"/>
              </a:rPr>
              <a:t>Trastuzumabe </a:t>
            </a:r>
            <a:r>
              <a:rPr dirty="0" sz="1800" spc="-10">
                <a:latin typeface="Calibri"/>
                <a:cs typeface="Calibri"/>
              </a:rPr>
              <a:t>e/ou </a:t>
            </a:r>
            <a:r>
              <a:rPr dirty="0" sz="1800" spc="-75">
                <a:latin typeface="Calibri"/>
                <a:cs typeface="Calibri"/>
              </a:rPr>
              <a:t>T- 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DM1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nos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cenários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neoadjuvante,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adjuvante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e/ou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metastático </a:t>
            </a:r>
            <a:r>
              <a:rPr dirty="0" sz="1800" spc="-10">
                <a:latin typeface="Calibri"/>
                <a:cs typeface="Calibri"/>
              </a:rPr>
              <a:t>entre janeiro </a:t>
            </a:r>
            <a:r>
              <a:rPr dirty="0" sz="1800">
                <a:latin typeface="Calibri"/>
                <a:cs typeface="Calibri"/>
              </a:rPr>
              <a:t>de 2011 e </a:t>
            </a:r>
            <a:r>
              <a:rPr dirty="0" sz="1800" spc="-15">
                <a:latin typeface="Calibri"/>
                <a:cs typeface="Calibri"/>
              </a:rPr>
              <a:t>dezembro </a:t>
            </a:r>
            <a:r>
              <a:rPr dirty="0" sz="1800">
                <a:latin typeface="Calibri"/>
                <a:cs typeface="Calibri"/>
              </a:rPr>
              <a:t>de 2021.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foram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avaliados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quanto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incidência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apresentação </a:t>
            </a:r>
            <a:r>
              <a:rPr dirty="0" sz="1800" spc="-5">
                <a:latin typeface="Calibri"/>
                <a:cs typeface="Calibri"/>
              </a:rPr>
              <a:t>clínica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cardiotoxicidade </a:t>
            </a:r>
            <a:r>
              <a:rPr dirty="0" sz="1800">
                <a:latin typeface="Calibri"/>
                <a:cs typeface="Calibri"/>
              </a:rPr>
              <a:t>e os </a:t>
            </a:r>
            <a:r>
              <a:rPr dirty="0" sz="1800" spc="-20">
                <a:latin typeface="Calibri"/>
                <a:cs typeface="Calibri"/>
              </a:rPr>
              <a:t>fatores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risco associados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3882" y="1998980"/>
            <a:ext cx="5279390" cy="4795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222222"/>
                </a:solidFill>
                <a:latin typeface="Calibri"/>
                <a:cs typeface="Calibri"/>
              </a:rPr>
              <a:t>Também</a:t>
            </a:r>
            <a:r>
              <a:rPr dirty="0" sz="1800" spc="-20">
                <a:solidFill>
                  <a:srgbClr val="222222"/>
                </a:solidFill>
                <a:latin typeface="Calibri"/>
                <a:cs typeface="Calibri"/>
              </a:rPr>
              <a:t> foram</a:t>
            </a:r>
            <a:r>
              <a:rPr dirty="0" sz="1800" spc="36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avaliados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proporção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interrupções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ou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descontinuação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ao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tratamento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além de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investigação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dos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padrões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prevenção</a:t>
            </a:r>
            <a:r>
              <a:rPr dirty="0" sz="1800" spc="1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e</a:t>
            </a:r>
            <a:r>
              <a:rPr dirty="0" sz="1800" spc="1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cuidados.</a:t>
            </a:r>
            <a:endParaRPr sz="1800">
              <a:latin typeface="Calibri"/>
              <a:cs typeface="Calibri"/>
            </a:endParaRPr>
          </a:p>
          <a:p>
            <a:pPr algn="ctr" marR="167640">
              <a:lnSpc>
                <a:spcPct val="100000"/>
              </a:lnSpc>
              <a:spcBef>
                <a:spcPts val="865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99800"/>
              </a:lnSpc>
              <a:spcBef>
                <a:spcPts val="1465"/>
              </a:spcBef>
            </a:pP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 </a:t>
            </a:r>
            <a:r>
              <a:rPr dirty="0" sz="1800" spc="-25">
                <a:solidFill>
                  <a:srgbClr val="222222"/>
                </a:solidFill>
                <a:latin typeface="Calibri"/>
                <a:cs typeface="Calibri"/>
              </a:rPr>
              <a:t>taxa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 incidência de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cardiotoxicidade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na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população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total foi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8.3%.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ocorrência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cardiotoxicidade </a:t>
            </a:r>
            <a:r>
              <a:rPr dirty="0" sz="1800" spc="-15">
                <a:latin typeface="Calibri"/>
                <a:cs typeface="Calibri"/>
              </a:rPr>
              <a:t>foi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maior </a:t>
            </a:r>
            <a:r>
              <a:rPr dirty="0" sz="1800">
                <a:latin typeface="Calibri"/>
                <a:cs typeface="Calibri"/>
              </a:rPr>
              <a:t>na </a:t>
            </a:r>
            <a:r>
              <a:rPr dirty="0" sz="1800" spc="-5">
                <a:latin typeface="Calibri"/>
                <a:cs typeface="Calibri"/>
              </a:rPr>
              <a:t>população maior </a:t>
            </a:r>
            <a:r>
              <a:rPr dirty="0" sz="1800">
                <a:latin typeface="Calibri"/>
                <a:cs typeface="Calibri"/>
              </a:rPr>
              <a:t>ou igual a 65 anos </a:t>
            </a:r>
            <a:r>
              <a:rPr dirty="0" sz="1800" spc="-5">
                <a:latin typeface="Calibri"/>
                <a:cs typeface="Calibri"/>
              </a:rPr>
              <a:t>(22.2% </a:t>
            </a:r>
            <a:r>
              <a:rPr dirty="0" sz="1800" spc="-10">
                <a:latin typeface="Calibri"/>
                <a:cs typeface="Calibri"/>
              </a:rPr>
              <a:t>vs </a:t>
            </a:r>
            <a:r>
              <a:rPr dirty="0" sz="1800" spc="-5">
                <a:latin typeface="Calibri"/>
                <a:cs typeface="Calibri"/>
              </a:rPr>
              <a:t> 7.3%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10">
                <a:latin typeface="Calibri"/>
                <a:cs typeface="Calibri"/>
              </a:rPr>
              <a:t>comparação </a:t>
            </a:r>
            <a:r>
              <a:rPr dirty="0" sz="1800">
                <a:latin typeface="Calibri"/>
                <a:cs typeface="Calibri"/>
              </a:rPr>
              <a:t>aos </a:t>
            </a:r>
            <a:r>
              <a:rPr dirty="0" sz="1800" spc="-10">
                <a:latin typeface="Calibri"/>
                <a:cs typeface="Calibri"/>
              </a:rPr>
              <a:t>pacientes </a:t>
            </a:r>
            <a:r>
              <a:rPr dirty="0" sz="1800">
                <a:latin typeface="Calibri"/>
                <a:cs typeface="Calibri"/>
              </a:rPr>
              <a:t>&lt;65 anos, </a:t>
            </a:r>
            <a:r>
              <a:rPr dirty="0" sz="1800" spc="-5">
                <a:latin typeface="Calibri"/>
                <a:cs typeface="Calibri"/>
              </a:rPr>
              <a:t>p=0.017). </a:t>
            </a:r>
            <a:r>
              <a:rPr dirty="0" sz="1800">
                <a:latin typeface="Calibri"/>
                <a:cs typeface="Calibri"/>
              </a:rPr>
              <a:t> Nos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 spc="-5">
                <a:latin typeface="Calibri"/>
                <a:cs typeface="Calibri"/>
              </a:rPr>
              <a:t> com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hipertensão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observamos</a:t>
            </a:r>
            <a:r>
              <a:rPr dirty="0" sz="1800">
                <a:latin typeface="Calibri"/>
                <a:cs typeface="Calibri"/>
              </a:rPr>
              <a:t> 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ocorrência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cardiotoxicidade </a:t>
            </a:r>
            <a:r>
              <a:rPr dirty="0" sz="1800" spc="-15">
                <a:latin typeface="Calibri"/>
                <a:cs typeface="Calibri"/>
              </a:rPr>
              <a:t>foi </a:t>
            </a:r>
            <a:r>
              <a:rPr dirty="0" sz="1800" spc="-5">
                <a:latin typeface="Calibri"/>
                <a:cs typeface="Calibri"/>
              </a:rPr>
              <a:t>maior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10">
                <a:latin typeface="Calibri"/>
                <a:cs typeface="Calibri"/>
              </a:rPr>
              <a:t>relação </a:t>
            </a:r>
            <a:r>
              <a:rPr dirty="0" sz="1800">
                <a:latin typeface="Calibri"/>
                <a:cs typeface="Calibri"/>
              </a:rPr>
              <a:t>aos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hipertensos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(15.0%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6.6%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respectivamente, </a:t>
            </a:r>
            <a:r>
              <a:rPr dirty="0" sz="1800" spc="-5">
                <a:latin typeface="Calibri"/>
                <a:cs typeface="Calibri"/>
              </a:rPr>
              <a:t> p=0.022).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mesmo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observado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naqueles</a:t>
            </a:r>
            <a:r>
              <a:rPr dirty="0" sz="1800" spc="4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doenças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cardiológicas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preexistentes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(50.0%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7.2%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respectivamente,</a:t>
            </a:r>
            <a:r>
              <a:rPr dirty="0" sz="1800" spc="-5">
                <a:latin typeface="Calibri"/>
                <a:cs typeface="Calibri"/>
              </a:rPr>
              <a:t> p=0.001),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uso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betabloqueador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(23.5% vs 6.6%, p=0.003)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uso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IECA/BRA </a:t>
            </a:r>
            <a:r>
              <a:rPr dirty="0" sz="1800" spc="-5">
                <a:latin typeface="Calibri"/>
                <a:cs typeface="Calibri"/>
              </a:rPr>
              <a:t>(17.9% </a:t>
            </a:r>
            <a:r>
              <a:rPr dirty="0" sz="1800" spc="-10">
                <a:latin typeface="Calibri"/>
                <a:cs typeface="Calibri"/>
              </a:rPr>
              <a:t>vs </a:t>
            </a:r>
            <a:r>
              <a:rPr dirty="0" sz="1800" spc="-5">
                <a:latin typeface="Calibri"/>
                <a:cs typeface="Calibri"/>
              </a:rPr>
              <a:t> 6.4%,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p=0.008).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83437" y="2020316"/>
            <a:ext cx="5279390" cy="221742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just" marL="12700" marR="5715">
              <a:lnSpc>
                <a:spcPts val="2110"/>
              </a:lnSpc>
              <a:spcBef>
                <a:spcPts val="210"/>
              </a:spcBef>
            </a:pP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uso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antraciclina </a:t>
            </a:r>
            <a:r>
              <a:rPr dirty="0" sz="1800" spc="-10">
                <a:latin typeface="Calibri"/>
                <a:cs typeface="Calibri"/>
              </a:rPr>
              <a:t>prévio </a:t>
            </a:r>
            <a:r>
              <a:rPr dirty="0" sz="1800" spc="-5">
                <a:latin typeface="Calibri"/>
                <a:cs typeface="Calibri"/>
              </a:rPr>
              <a:t>(RR 2.855 [95% </a:t>
            </a:r>
            <a:r>
              <a:rPr dirty="0" sz="1800">
                <a:latin typeface="Calibri"/>
                <a:cs typeface="Calibri"/>
              </a:rPr>
              <a:t>CI </a:t>
            </a:r>
            <a:r>
              <a:rPr dirty="0" sz="1800" spc="-5">
                <a:latin typeface="Calibri"/>
                <a:cs typeface="Calibri"/>
              </a:rPr>
              <a:t>1.205 </a:t>
            </a:r>
            <a:r>
              <a:rPr dirty="0" sz="1800">
                <a:latin typeface="Calibri"/>
                <a:cs typeface="Calibri"/>
              </a:rPr>
              <a:t>–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6.768],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p=0.017).</a:t>
            </a:r>
            <a:endParaRPr sz="1800">
              <a:latin typeface="Calibri"/>
              <a:cs typeface="Calibri"/>
            </a:endParaRPr>
          </a:p>
          <a:p>
            <a:pPr algn="just" marL="12700">
              <a:lnSpc>
                <a:spcPts val="2125"/>
              </a:lnSpc>
            </a:pP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Nosso</a:t>
            </a:r>
            <a:r>
              <a:rPr dirty="0" sz="1800" spc="48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estudo</a:t>
            </a:r>
            <a:r>
              <a:rPr dirty="0" sz="1800" spc="48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</a:t>
            </a:r>
            <a:r>
              <a:rPr dirty="0" sz="1800" spc="4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vida</a:t>
            </a:r>
            <a:r>
              <a:rPr dirty="0" sz="1800" spc="48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real</a:t>
            </a:r>
            <a:r>
              <a:rPr dirty="0" sz="1800" spc="48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sugere</a:t>
            </a:r>
            <a:r>
              <a:rPr dirty="0" sz="1800" spc="4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baixa</a:t>
            </a:r>
            <a:r>
              <a:rPr dirty="0" sz="1800" spc="48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incidência</a:t>
            </a:r>
            <a:r>
              <a:rPr dirty="0" sz="1800" spc="48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algn="just" marL="12700" marR="5080">
              <a:lnSpc>
                <a:spcPct val="99400"/>
              </a:lnSpc>
              <a:spcBef>
                <a:spcPts val="60"/>
              </a:spcBef>
            </a:pP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recorrência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cardiotoxicidade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durante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terapia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dupla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com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22222"/>
                </a:solidFill>
                <a:latin typeface="Calibri"/>
                <a:cs typeface="Calibri"/>
              </a:rPr>
              <a:t>Trastuzumabe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e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Pertuzumabe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e/ou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222222"/>
                </a:solidFill>
                <a:latin typeface="Calibri"/>
                <a:cs typeface="Calibri"/>
              </a:rPr>
              <a:t>T-DM1, </a:t>
            </a:r>
            <a:r>
              <a:rPr dirty="0" sz="1800" spc="-2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apoiando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o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conceito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de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que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estas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 terapias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provavelmente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são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seguras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do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ponto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vista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 cardiológico.</a:t>
            </a:r>
            <a:r>
              <a:rPr dirty="0" sz="1800" spc="27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Nosso</a:t>
            </a:r>
            <a:r>
              <a:rPr dirty="0" sz="1800" spc="27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estudo</a:t>
            </a:r>
            <a:r>
              <a:rPr dirty="0" sz="1800" spc="27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sugere</a:t>
            </a:r>
            <a:r>
              <a:rPr dirty="0" sz="1800" spc="28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que</a:t>
            </a:r>
            <a:r>
              <a:rPr dirty="0" sz="1800" spc="28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</a:t>
            </a:r>
            <a:r>
              <a:rPr dirty="0" sz="1800" spc="27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incidência</a:t>
            </a:r>
            <a:r>
              <a:rPr dirty="0" sz="1800" spc="27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83437" y="4217923"/>
            <a:ext cx="527939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cardiotoxicidade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é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maior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na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população mais idosa,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em 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hipertensos</a:t>
            </a:r>
            <a:r>
              <a:rPr dirty="0" sz="1800" spc="11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e</a:t>
            </a:r>
            <a:r>
              <a:rPr dirty="0" sz="1800" spc="12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usuários</a:t>
            </a:r>
            <a:r>
              <a:rPr dirty="0" sz="1800" spc="11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</a:t>
            </a:r>
            <a:r>
              <a:rPr dirty="0" sz="1800" spc="12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betabloqueador</a:t>
            </a:r>
            <a:r>
              <a:rPr dirty="0" sz="1800" spc="114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ou</a:t>
            </a:r>
            <a:r>
              <a:rPr dirty="0" sz="1800" spc="12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IECA/BRA </a:t>
            </a:r>
            <a:r>
              <a:rPr dirty="0" sz="1800" spc="-3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e que a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presença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doenças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cardiológicas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preexistentes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e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exposição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prévia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a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antraciclinas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sugerem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 possíveis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22222"/>
                </a:solidFill>
                <a:latin typeface="Calibri"/>
                <a:cs typeface="Calibri"/>
              </a:rPr>
              <a:t>fatores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de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risco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para</a:t>
            </a:r>
            <a:r>
              <a:rPr dirty="0" sz="1800" spc="37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maior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incidência do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evento,</a:t>
            </a:r>
            <a:r>
              <a:rPr dirty="0" sz="1800" spc="37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o que </a:t>
            </a:r>
            <a:r>
              <a:rPr dirty="0" sz="1800" spc="-3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é</a:t>
            </a:r>
            <a:r>
              <a:rPr dirty="0" sz="1800" spc="1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corroborado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por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outros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22222"/>
                </a:solidFill>
                <a:latin typeface="Calibri"/>
                <a:cs typeface="Calibri"/>
              </a:rPr>
              <a:t>estudos 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que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222222"/>
                </a:solidFill>
                <a:latin typeface="Calibri"/>
                <a:cs typeface="Calibri"/>
              </a:rPr>
              <a:t>avaliaram</a:t>
            </a:r>
            <a:r>
              <a:rPr dirty="0" sz="1800">
                <a:solidFill>
                  <a:srgbClr val="222222"/>
                </a:solidFill>
                <a:latin typeface="Calibri"/>
                <a:cs typeface="Calibri"/>
              </a:rPr>
              <a:t> o</a:t>
            </a:r>
            <a:r>
              <a:rPr dirty="0" sz="1800" spc="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22222"/>
                </a:solidFill>
                <a:latin typeface="Calibri"/>
                <a:cs typeface="Calibri"/>
              </a:rPr>
              <a:t>tema.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20158" y="8510179"/>
            <a:ext cx="5266055" cy="1661160"/>
          </a:xfrm>
          <a:custGeom>
            <a:avLst/>
            <a:gdLst/>
            <a:ahLst/>
            <a:cxnLst/>
            <a:rect l="l" t="t" r="r" b="b"/>
            <a:pathLst>
              <a:path w="5266055" h="1661159">
                <a:moveTo>
                  <a:pt x="0" y="276786"/>
                </a:moveTo>
                <a:lnTo>
                  <a:pt x="4459" y="227034"/>
                </a:lnTo>
                <a:lnTo>
                  <a:pt x="17316" y="180206"/>
                </a:lnTo>
                <a:lnTo>
                  <a:pt x="37789" y="137087"/>
                </a:lnTo>
                <a:lnTo>
                  <a:pt x="65096" y="98456"/>
                </a:lnTo>
                <a:lnTo>
                  <a:pt x="98456" y="65096"/>
                </a:lnTo>
                <a:lnTo>
                  <a:pt x="137086" y="37789"/>
                </a:lnTo>
                <a:lnTo>
                  <a:pt x="180206" y="17316"/>
                </a:lnTo>
                <a:lnTo>
                  <a:pt x="227033" y="4459"/>
                </a:lnTo>
                <a:lnTo>
                  <a:pt x="276786" y="0"/>
                </a:lnTo>
                <a:lnTo>
                  <a:pt x="4989076" y="0"/>
                </a:lnTo>
                <a:lnTo>
                  <a:pt x="5038828" y="4459"/>
                </a:lnTo>
                <a:lnTo>
                  <a:pt x="5085655" y="17316"/>
                </a:lnTo>
                <a:lnTo>
                  <a:pt x="5128775" y="37789"/>
                </a:lnTo>
                <a:lnTo>
                  <a:pt x="5167405" y="65096"/>
                </a:lnTo>
                <a:lnTo>
                  <a:pt x="5200765" y="98456"/>
                </a:lnTo>
                <a:lnTo>
                  <a:pt x="5228072" y="137087"/>
                </a:lnTo>
                <a:lnTo>
                  <a:pt x="5248545" y="180206"/>
                </a:lnTo>
                <a:lnTo>
                  <a:pt x="5261402" y="227034"/>
                </a:lnTo>
                <a:lnTo>
                  <a:pt x="5265862" y="276786"/>
                </a:lnTo>
                <a:lnTo>
                  <a:pt x="5265862" y="1383917"/>
                </a:lnTo>
                <a:lnTo>
                  <a:pt x="5261402" y="1433669"/>
                </a:lnTo>
                <a:lnTo>
                  <a:pt x="5248545" y="1480496"/>
                </a:lnTo>
                <a:lnTo>
                  <a:pt x="5228072" y="1523616"/>
                </a:lnTo>
                <a:lnTo>
                  <a:pt x="5200765" y="1562247"/>
                </a:lnTo>
                <a:lnTo>
                  <a:pt x="5167405" y="1595607"/>
                </a:lnTo>
                <a:lnTo>
                  <a:pt x="5128775" y="1622914"/>
                </a:lnTo>
                <a:lnTo>
                  <a:pt x="5085655" y="1643387"/>
                </a:lnTo>
                <a:lnTo>
                  <a:pt x="5038828" y="1656244"/>
                </a:lnTo>
                <a:lnTo>
                  <a:pt x="4989076" y="1660704"/>
                </a:lnTo>
                <a:lnTo>
                  <a:pt x="276786" y="1660704"/>
                </a:lnTo>
                <a:lnTo>
                  <a:pt x="227033" y="1656244"/>
                </a:lnTo>
                <a:lnTo>
                  <a:pt x="180206" y="1643387"/>
                </a:lnTo>
                <a:lnTo>
                  <a:pt x="137086" y="1622914"/>
                </a:lnTo>
                <a:lnTo>
                  <a:pt x="98456" y="1595607"/>
                </a:lnTo>
                <a:lnTo>
                  <a:pt x="65096" y="1562247"/>
                </a:lnTo>
                <a:lnTo>
                  <a:pt x="37789" y="1523616"/>
                </a:lnTo>
                <a:lnTo>
                  <a:pt x="17316" y="1480496"/>
                </a:lnTo>
                <a:lnTo>
                  <a:pt x="4459" y="1433669"/>
                </a:lnTo>
                <a:lnTo>
                  <a:pt x="0" y="1383917"/>
                </a:lnTo>
                <a:lnTo>
                  <a:pt x="0" y="27678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697307" y="8549640"/>
            <a:ext cx="4817745" cy="153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 spc="-5" b="1">
                <a:latin typeface="Calibri"/>
                <a:cs typeface="Calibri"/>
              </a:rPr>
              <a:t>Referências:</a:t>
            </a:r>
            <a:endParaRPr sz="1100">
              <a:latin typeface="Calibri"/>
              <a:cs typeface="Calibri"/>
            </a:endParaRPr>
          </a:p>
          <a:p>
            <a:pPr marL="119380" indent="-107314">
              <a:lnSpc>
                <a:spcPts val="1310"/>
              </a:lnSpc>
              <a:buAutoNum type="arabicPlain"/>
              <a:tabLst>
                <a:tab pos="120014" algn="l"/>
              </a:tabLst>
            </a:pPr>
            <a:r>
              <a:rPr dirty="0" sz="1100">
                <a:latin typeface="Calibri"/>
                <a:cs typeface="Calibri"/>
              </a:rPr>
              <a:t>–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Bray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F,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Ferlay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Soerjomataram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et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al.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Global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cancer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statistics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2018: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GLOBOCAN</a:t>
            </a:r>
            <a:endParaRPr sz="1100">
              <a:latin typeface="Calibri"/>
              <a:cs typeface="Calibri"/>
            </a:endParaRPr>
          </a:p>
          <a:p>
            <a:pPr marL="12700" marR="5715">
              <a:lnSpc>
                <a:spcPts val="1300"/>
              </a:lnSpc>
              <a:spcBef>
                <a:spcPts val="130"/>
              </a:spcBef>
            </a:pPr>
            <a:r>
              <a:rPr dirty="0" sz="1100" spc="-5">
                <a:latin typeface="Calibri"/>
                <a:cs typeface="Calibri"/>
              </a:rPr>
              <a:t>estimates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of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incidence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and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mortality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worldwide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36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cancers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185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countries.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Cancer</a:t>
            </a:r>
            <a:r>
              <a:rPr dirty="0" sz="1100">
                <a:latin typeface="Calibri"/>
                <a:cs typeface="Calibri"/>
              </a:rPr>
              <a:t> J </a:t>
            </a:r>
            <a:r>
              <a:rPr dirty="0" sz="1100" spc="-5">
                <a:latin typeface="Calibri"/>
                <a:cs typeface="Calibri"/>
              </a:rPr>
              <a:t>Clin. </a:t>
            </a:r>
            <a:r>
              <a:rPr dirty="0" sz="1100">
                <a:latin typeface="Calibri"/>
                <a:cs typeface="Calibri"/>
              </a:rPr>
              <a:t>2018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Nov;68(6):394-424</a:t>
            </a:r>
            <a:endParaRPr sz="1100">
              <a:latin typeface="Calibri"/>
              <a:cs typeface="Calibri"/>
            </a:endParaRPr>
          </a:p>
          <a:p>
            <a:pPr marL="121920" indent="-109855">
              <a:lnSpc>
                <a:spcPts val="1250"/>
              </a:lnSpc>
              <a:buAutoNum type="arabicPlain" startAt="2"/>
              <a:tabLst>
                <a:tab pos="122555" algn="l"/>
              </a:tabLst>
            </a:pPr>
            <a:r>
              <a:rPr dirty="0" sz="1100">
                <a:latin typeface="Calibri"/>
                <a:cs typeface="Calibri"/>
              </a:rPr>
              <a:t>-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Slamon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DJ,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Godolphin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Jones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Holt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JA,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Wong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SG,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Keith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Levin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WJ,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Stuart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ts val="1300"/>
              </a:lnSpc>
              <a:spcBef>
                <a:spcPts val="60"/>
              </a:spcBef>
            </a:pPr>
            <a:r>
              <a:rPr dirty="0" sz="1100" spc="-5">
                <a:latin typeface="Calibri"/>
                <a:cs typeface="Calibri"/>
              </a:rPr>
              <a:t>SG,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Udove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J,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Ullrich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A,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et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al.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Studies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of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HER-2/neu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proto-oncogene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human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breast and ovarian cancer. Science. </a:t>
            </a:r>
            <a:r>
              <a:rPr dirty="0" sz="1100">
                <a:latin typeface="Calibri"/>
                <a:cs typeface="Calibri"/>
              </a:rPr>
              <a:t>1989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May</a:t>
            </a:r>
            <a:r>
              <a:rPr dirty="0" sz="1100">
                <a:latin typeface="Calibri"/>
                <a:cs typeface="Calibri"/>
              </a:rPr>
              <a:t> 12;244(4905):707-12</a:t>
            </a:r>
            <a:endParaRPr sz="1100">
              <a:latin typeface="Calibri"/>
              <a:cs typeface="Calibri"/>
            </a:endParaRPr>
          </a:p>
          <a:p>
            <a:pPr marL="12700" marR="5715">
              <a:lnSpc>
                <a:spcPts val="1300"/>
              </a:lnSpc>
              <a:spcBef>
                <a:spcPts val="90"/>
              </a:spcBef>
              <a:buAutoNum type="arabicPlain" startAt="3"/>
              <a:tabLst>
                <a:tab pos="135890" algn="l"/>
              </a:tabLst>
            </a:pPr>
            <a:r>
              <a:rPr dirty="0" sz="1100">
                <a:latin typeface="Calibri"/>
                <a:cs typeface="Calibri"/>
              </a:rPr>
              <a:t>- </a:t>
            </a:r>
            <a:r>
              <a:rPr dirty="0" sz="1100" spc="-5">
                <a:latin typeface="Calibri"/>
                <a:cs typeface="Calibri"/>
              </a:rPr>
              <a:t>Pondé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NF,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Lambertini M,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Azambuja</a:t>
            </a:r>
            <a:r>
              <a:rPr dirty="0" sz="1100">
                <a:latin typeface="Calibri"/>
                <a:cs typeface="Calibri"/>
              </a:rPr>
              <a:t> E. </a:t>
            </a:r>
            <a:r>
              <a:rPr dirty="0" sz="1100" spc="-5">
                <a:latin typeface="Calibri"/>
                <a:cs typeface="Calibri"/>
              </a:rPr>
              <a:t>Twenty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years of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anti-HER2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therapy-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associated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cardiotoxicity.</a:t>
            </a:r>
            <a:r>
              <a:rPr dirty="0" sz="1100" spc="-5">
                <a:latin typeface="Calibri"/>
                <a:cs typeface="Calibri"/>
              </a:rPr>
              <a:t> ESMO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Open. </a:t>
            </a:r>
            <a:r>
              <a:rPr dirty="0" sz="1100">
                <a:latin typeface="Calibri"/>
                <a:cs typeface="Calibri"/>
              </a:rPr>
              <a:t>2016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Jul </a:t>
            </a:r>
            <a:r>
              <a:rPr dirty="0" sz="1100">
                <a:latin typeface="Calibri"/>
                <a:cs typeface="Calibri"/>
              </a:rPr>
              <a:t>21;1(4):e000073.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311"/>
            <a:ext cx="5416061" cy="641567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6589776" y="7223759"/>
            <a:ext cx="1466215" cy="1445260"/>
            <a:chOff x="6589776" y="7223759"/>
            <a:chExt cx="1466215" cy="144526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89776" y="7223759"/>
              <a:ext cx="1441703" cy="144475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84720" y="7882127"/>
              <a:ext cx="771144" cy="22250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32448" y="7232903"/>
              <a:ext cx="1356359" cy="135331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10634" y="7908928"/>
              <a:ext cx="665544" cy="116296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080280" y="7790180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99%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85691" y="7887716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62626"/>
                </a:solidFill>
                <a:latin typeface="Calibri"/>
                <a:cs typeface="Calibri"/>
              </a:rPr>
              <a:t>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61796" y="6844284"/>
            <a:ext cx="16954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 b="1">
                <a:solidFill>
                  <a:srgbClr val="595959"/>
                </a:solidFill>
                <a:latin typeface="Calibri"/>
                <a:cs typeface="Calibri"/>
              </a:rPr>
              <a:t>Cenário</a:t>
            </a:r>
            <a:r>
              <a:rPr dirty="0" sz="1400" spc="-2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10" b="1">
                <a:solidFill>
                  <a:srgbClr val="595959"/>
                </a:solidFill>
                <a:latin typeface="Calibri"/>
                <a:cs typeface="Calibri"/>
              </a:rPr>
              <a:t>neoadjuvante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34328" y="8799576"/>
            <a:ext cx="100583" cy="97536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6550321" y="8719819"/>
            <a:ext cx="808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Não</a:t>
            </a:r>
            <a:r>
              <a:rPr dirty="0" sz="1200" spc="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(N=200)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09232" y="8806681"/>
            <a:ext cx="83724" cy="83724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7617356" y="8719819"/>
            <a:ext cx="630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Sim (N=1)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436864" y="7211568"/>
            <a:ext cx="1472565" cy="1442085"/>
            <a:chOff x="8436864" y="7211568"/>
            <a:chExt cx="1472565" cy="1442085"/>
          </a:xfrm>
        </p:grpSpPr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36864" y="7211568"/>
              <a:ext cx="1438655" cy="144170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34856" y="7775448"/>
              <a:ext cx="774192" cy="31394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82584" y="7217664"/>
              <a:ext cx="1347216" cy="135331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159040" y="7801116"/>
              <a:ext cx="669925" cy="209550"/>
            </a:xfrm>
            <a:custGeom>
              <a:avLst/>
              <a:gdLst/>
              <a:ahLst/>
              <a:cxnLst/>
              <a:rect l="l" t="t" r="r" b="b"/>
              <a:pathLst>
                <a:path w="669925" h="209550">
                  <a:moveTo>
                    <a:pt x="662904" y="0"/>
                  </a:moveTo>
                  <a:lnTo>
                    <a:pt x="0" y="93164"/>
                  </a:lnTo>
                  <a:lnTo>
                    <a:pt x="659249" y="209407"/>
                  </a:lnTo>
                  <a:lnTo>
                    <a:pt x="666341" y="157285"/>
                  </a:lnTo>
                  <a:lnTo>
                    <a:pt x="669317" y="104847"/>
                  </a:lnTo>
                  <a:lnTo>
                    <a:pt x="668173" y="52338"/>
                  </a:lnTo>
                  <a:lnTo>
                    <a:pt x="662904" y="0"/>
                  </a:lnTo>
                  <a:close/>
                </a:path>
              </a:pathLst>
            </a:custGeom>
            <a:solidFill>
              <a:srgbClr val="5482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828357" y="7905962"/>
              <a:ext cx="57785" cy="62230"/>
            </a:xfrm>
            <a:custGeom>
              <a:avLst/>
              <a:gdLst/>
              <a:ahLst/>
              <a:cxnLst/>
              <a:rect l="l" t="t" r="r" b="b"/>
              <a:pathLst>
                <a:path w="57784" h="62229">
                  <a:moveTo>
                    <a:pt x="0" y="0"/>
                  </a:moveTo>
                  <a:lnTo>
                    <a:pt x="1443" y="62103"/>
                  </a:lnTo>
                  <a:lnTo>
                    <a:pt x="57436" y="62103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8711731" y="7796276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95%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92142" y="7796276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454443" y="6829044"/>
            <a:ext cx="30689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7239" algn="l"/>
              </a:tabLst>
            </a:pPr>
            <a:r>
              <a:rPr dirty="0" sz="1400" spc="10" b="1">
                <a:solidFill>
                  <a:srgbClr val="595959"/>
                </a:solidFill>
                <a:latin typeface="Calibri"/>
                <a:cs typeface="Calibri"/>
              </a:rPr>
              <a:t>Cenário</a:t>
            </a:r>
            <a:r>
              <a:rPr dirty="0" sz="1400" spc="4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5" b="1">
                <a:solidFill>
                  <a:srgbClr val="595959"/>
                </a:solidFill>
                <a:latin typeface="Calibri"/>
                <a:cs typeface="Calibri"/>
              </a:rPr>
              <a:t>adjuvante	</a:t>
            </a:r>
            <a:r>
              <a:rPr dirty="0" sz="1400" spc="10" b="1">
                <a:solidFill>
                  <a:srgbClr val="595959"/>
                </a:solidFill>
                <a:latin typeface="Calibri"/>
                <a:cs typeface="Calibri"/>
              </a:rPr>
              <a:t>HP</a:t>
            </a:r>
            <a:r>
              <a:rPr dirty="0" sz="1400" spc="-2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5" b="1">
                <a:solidFill>
                  <a:srgbClr val="595959"/>
                </a:solidFill>
                <a:latin typeface="Calibri"/>
                <a:cs typeface="Calibri"/>
              </a:rPr>
              <a:t>adjuvante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3" name="object 3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284464" y="8784335"/>
            <a:ext cx="97535" cy="97535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8398729" y="8704580"/>
            <a:ext cx="808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Não</a:t>
            </a:r>
            <a:r>
              <a:rPr dirty="0" sz="1200" spc="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(N=132)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357639" y="879173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724" y="0"/>
                </a:moveTo>
                <a:lnTo>
                  <a:pt x="0" y="0"/>
                </a:lnTo>
                <a:lnTo>
                  <a:pt x="0" y="83724"/>
                </a:lnTo>
                <a:lnTo>
                  <a:pt x="83724" y="83724"/>
                </a:lnTo>
                <a:lnTo>
                  <a:pt x="83724" y="0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9465763" y="8704580"/>
            <a:ext cx="630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Sim (N=7)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63881" y="9268459"/>
            <a:ext cx="5278755" cy="8458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99400"/>
              </a:lnSpc>
              <a:spcBef>
                <a:spcPts val="11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análise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multivariada</a:t>
            </a:r>
            <a:r>
              <a:rPr dirty="0" sz="1800">
                <a:latin typeface="Calibri"/>
                <a:cs typeface="Calibri"/>
              </a:rPr>
              <a:t> apenas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houve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significância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estatística para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5">
                <a:latin typeface="Calibri"/>
                <a:cs typeface="Calibri"/>
              </a:rPr>
              <a:t>variável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presença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comorbidade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cardiológica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(RR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8.094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[95%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CI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1.745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37.548],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p=0.008)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0283952" y="7232904"/>
            <a:ext cx="1426845" cy="1426845"/>
            <a:chOff x="10283952" y="7232904"/>
            <a:chExt cx="1426845" cy="1426845"/>
          </a:xfrm>
        </p:grpSpPr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283952" y="7232904"/>
              <a:ext cx="1417320" cy="142646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936224" y="7741920"/>
              <a:ext cx="774192" cy="38100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329672" y="7242048"/>
              <a:ext cx="1328927" cy="133502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942320" y="7748016"/>
              <a:ext cx="722376" cy="292607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10686477" y="7768843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94%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337273" y="7765795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6%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5" name="object 4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162031" y="8775192"/>
            <a:ext cx="118872" cy="118872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10288343" y="8704580"/>
            <a:ext cx="732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Não</a:t>
            </a:r>
            <a:r>
              <a:rPr dirty="0" sz="1200" spc="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(N=89)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7" name="object 4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146535" y="8775192"/>
            <a:ext cx="118872" cy="118872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11273016" y="8704580"/>
            <a:ext cx="630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Sim (N=6)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2286488" y="6437376"/>
            <a:ext cx="1457325" cy="1457325"/>
            <a:chOff x="12286488" y="6437376"/>
            <a:chExt cx="1457325" cy="1457325"/>
          </a:xfrm>
        </p:grpSpPr>
        <p:pic>
          <p:nvPicPr>
            <p:cNvPr id="50" name="object 5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2286488" y="6437376"/>
              <a:ext cx="1456944" cy="145694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2954000" y="7104888"/>
              <a:ext cx="786384" cy="24079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2332208" y="6446520"/>
              <a:ext cx="1365503" cy="1365503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2929616" y="7107936"/>
              <a:ext cx="768095" cy="155448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3676757" y="7198640"/>
              <a:ext cx="59055" cy="93980"/>
            </a:xfrm>
            <a:custGeom>
              <a:avLst/>
              <a:gdLst/>
              <a:ahLst/>
              <a:cxnLst/>
              <a:rect l="l" t="t" r="r" b="b"/>
              <a:pathLst>
                <a:path w="59055" h="93979">
                  <a:moveTo>
                    <a:pt x="0" y="0"/>
                  </a:moveTo>
                  <a:lnTo>
                    <a:pt x="2669" y="93423"/>
                  </a:lnTo>
                  <a:lnTo>
                    <a:pt x="58877" y="93423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12525180" y="6961123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98%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741984" y="7122667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351637" y="5954267"/>
            <a:ext cx="32835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9775" algn="l"/>
              </a:tabLst>
            </a:pPr>
            <a:r>
              <a:rPr dirty="0" sz="1400" spc="-5" b="1">
                <a:solidFill>
                  <a:srgbClr val="595959"/>
                </a:solidFill>
                <a:latin typeface="Calibri"/>
                <a:cs typeface="Calibri"/>
              </a:rPr>
              <a:t>T-DM1</a:t>
            </a:r>
            <a:r>
              <a:rPr dirty="0" sz="1400" spc="3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5" b="1">
                <a:solidFill>
                  <a:srgbClr val="595959"/>
                </a:solidFill>
                <a:latin typeface="Calibri"/>
                <a:cs typeface="Calibri"/>
              </a:rPr>
              <a:t>adjuvante	</a:t>
            </a:r>
            <a:r>
              <a:rPr dirty="0" sz="1400" spc="10" b="1">
                <a:solidFill>
                  <a:srgbClr val="595959"/>
                </a:solidFill>
                <a:latin typeface="Calibri"/>
                <a:cs typeface="Calibri"/>
              </a:rPr>
              <a:t>HP</a:t>
            </a:r>
            <a:r>
              <a:rPr dirty="0" sz="1400" spc="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10" b="1">
                <a:solidFill>
                  <a:srgbClr val="595959"/>
                </a:solidFill>
                <a:latin typeface="Calibri"/>
                <a:cs typeface="Calibri"/>
              </a:rPr>
              <a:t>na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5" b="1">
                <a:solidFill>
                  <a:srgbClr val="595959"/>
                </a:solidFill>
                <a:latin typeface="Calibri"/>
                <a:cs typeface="Calibri"/>
              </a:rPr>
              <a:t>metástase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8" name="object 5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170664" y="8119871"/>
            <a:ext cx="118872" cy="118871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12295290" y="8049259"/>
            <a:ext cx="732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Não</a:t>
            </a:r>
            <a:r>
              <a:rPr dirty="0" sz="1200" spc="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(N=44)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0" name="object 6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3155167" y="8119871"/>
            <a:ext cx="118871" cy="118871"/>
          </a:xfrm>
          <a:prstGeom prst="rect">
            <a:avLst/>
          </a:prstGeom>
        </p:spPr>
      </p:pic>
      <p:sp>
        <p:nvSpPr>
          <p:cNvPr id="61" name="object 61"/>
          <p:cNvSpPr txBox="1"/>
          <p:nvPr/>
        </p:nvSpPr>
        <p:spPr>
          <a:xfrm>
            <a:off x="13279958" y="8049259"/>
            <a:ext cx="630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Sim (N=1)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4261591" y="6440423"/>
            <a:ext cx="1463040" cy="1463040"/>
            <a:chOff x="14261591" y="6440423"/>
            <a:chExt cx="1463040" cy="1463040"/>
          </a:xfrm>
        </p:grpSpPr>
        <p:pic>
          <p:nvPicPr>
            <p:cNvPr id="63" name="object 6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4261591" y="6440423"/>
              <a:ext cx="1453896" cy="146303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4932151" y="6748271"/>
              <a:ext cx="792480" cy="60350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4307311" y="6446519"/>
              <a:ext cx="1365503" cy="1374647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959583" y="6751319"/>
              <a:ext cx="719328" cy="518159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15649701" y="6971209"/>
              <a:ext cx="68580" cy="31750"/>
            </a:xfrm>
            <a:custGeom>
              <a:avLst/>
              <a:gdLst/>
              <a:ahLst/>
              <a:cxnLst/>
              <a:rect l="l" t="t" r="r" b="b"/>
              <a:pathLst>
                <a:path w="68580" h="31750">
                  <a:moveTo>
                    <a:pt x="0" y="31206"/>
                  </a:moveTo>
                  <a:lnTo>
                    <a:pt x="10924" y="0"/>
                  </a:lnTo>
                  <a:lnTo>
                    <a:pt x="68311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/>
          <p:cNvSpPr txBox="1"/>
          <p:nvPr/>
        </p:nvSpPr>
        <p:spPr>
          <a:xfrm>
            <a:off x="14620913" y="7073900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88%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724365" y="6799580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12%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70" name="object 7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4066519" y="8132064"/>
            <a:ext cx="118871" cy="115824"/>
          </a:xfrm>
          <a:prstGeom prst="rect">
            <a:avLst/>
          </a:prstGeom>
        </p:spPr>
      </p:pic>
      <p:sp>
        <p:nvSpPr>
          <p:cNvPr id="71" name="object 71"/>
          <p:cNvSpPr txBox="1"/>
          <p:nvPr/>
        </p:nvSpPr>
        <p:spPr>
          <a:xfrm>
            <a:off x="14191704" y="8061452"/>
            <a:ext cx="808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Não</a:t>
            </a:r>
            <a:r>
              <a:rPr dirty="0" sz="1200" spc="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(N=126)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72" name="object 72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5139415" y="8132064"/>
            <a:ext cx="115823" cy="115824"/>
          </a:xfrm>
          <a:prstGeom prst="rect">
            <a:avLst/>
          </a:prstGeom>
        </p:spPr>
      </p:pic>
      <p:sp>
        <p:nvSpPr>
          <p:cNvPr id="73" name="object 73"/>
          <p:cNvSpPr txBox="1"/>
          <p:nvPr/>
        </p:nvSpPr>
        <p:spPr>
          <a:xfrm>
            <a:off x="15263888" y="8061452"/>
            <a:ext cx="706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Sim (N=17)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16230600" y="6452615"/>
            <a:ext cx="1468120" cy="1457325"/>
            <a:chOff x="16230600" y="6452615"/>
            <a:chExt cx="1468120" cy="1457325"/>
          </a:xfrm>
        </p:grpSpPr>
        <p:pic>
          <p:nvPicPr>
            <p:cNvPr id="75" name="object 7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6230600" y="6452615"/>
              <a:ext cx="1456944" cy="1456943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6898112" y="7107935"/>
              <a:ext cx="789432" cy="252983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276319" y="6461759"/>
              <a:ext cx="1365503" cy="1365503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876776" y="7114031"/>
              <a:ext cx="765048" cy="164592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17623396" y="7195216"/>
              <a:ext cx="70485" cy="35560"/>
            </a:xfrm>
            <a:custGeom>
              <a:avLst/>
              <a:gdLst/>
              <a:ahLst/>
              <a:cxnLst/>
              <a:rect l="l" t="t" r="r" b="b"/>
              <a:pathLst>
                <a:path w="70484" h="35559">
                  <a:moveTo>
                    <a:pt x="0" y="0"/>
                  </a:moveTo>
                  <a:lnTo>
                    <a:pt x="12331" y="35429"/>
                  </a:lnTo>
                  <a:lnTo>
                    <a:pt x="70362" y="35429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/>
          <p:cNvSpPr txBox="1"/>
          <p:nvPr/>
        </p:nvSpPr>
        <p:spPr>
          <a:xfrm>
            <a:off x="16513175" y="7022083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97%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7700104" y="7058659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6191179" y="5969508"/>
            <a:ext cx="15754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595959"/>
                </a:solidFill>
                <a:latin typeface="Calibri"/>
                <a:cs typeface="Calibri"/>
              </a:rPr>
              <a:t>T-DM1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10" b="1">
                <a:solidFill>
                  <a:srgbClr val="595959"/>
                </a:solidFill>
                <a:latin typeface="Calibri"/>
                <a:cs typeface="Calibri"/>
              </a:rPr>
              <a:t>na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spc="5" b="1">
                <a:solidFill>
                  <a:srgbClr val="595959"/>
                </a:solidFill>
                <a:latin typeface="Calibri"/>
                <a:cs typeface="Calibri"/>
              </a:rPr>
              <a:t>metástase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83" name="object 8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6114776" y="8135111"/>
            <a:ext cx="118871" cy="118871"/>
          </a:xfrm>
          <a:prstGeom prst="rect">
            <a:avLst/>
          </a:prstGeom>
        </p:spPr>
      </p:pic>
      <p:sp>
        <p:nvSpPr>
          <p:cNvPr id="84" name="object 84"/>
          <p:cNvSpPr txBox="1"/>
          <p:nvPr/>
        </p:nvSpPr>
        <p:spPr>
          <a:xfrm>
            <a:off x="16240213" y="8067547"/>
            <a:ext cx="732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Não</a:t>
            </a:r>
            <a:r>
              <a:rPr dirty="0" sz="1200" spc="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(N=94)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85" name="object 85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7099280" y="8135111"/>
            <a:ext cx="118871" cy="118871"/>
          </a:xfrm>
          <a:prstGeom prst="rect">
            <a:avLst/>
          </a:prstGeom>
        </p:spPr>
      </p:pic>
      <p:sp>
        <p:nvSpPr>
          <p:cNvPr id="86" name="object 86"/>
          <p:cNvSpPr txBox="1"/>
          <p:nvPr/>
        </p:nvSpPr>
        <p:spPr>
          <a:xfrm>
            <a:off x="17224883" y="8067547"/>
            <a:ext cx="630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Sim (N=3)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2023-01-18T13:18:29Z</dcterms:created>
  <dcterms:modified xsi:type="dcterms:W3CDTF">2023-01-18T13:18:29Z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LastSaved">
    <vt:filetime>2023-01-18T00:00:00Z</vt:filetime>
  </property>
</Properties>
</file>