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/>
    <p:restoredTop sz="95994"/>
  </p:normalViewPr>
  <p:slideViewPr>
    <p:cSldViewPr snapToGrid="0" snapToObjects="1">
      <p:cViewPr varScale="1">
        <p:scale>
          <a:sx n="43" d="100"/>
          <a:sy n="43" d="100"/>
        </p:scale>
        <p:origin x="-894" y="-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F9EA4-955E-4A64-BBF7-F331F499C4F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2B8F0DC-1C8C-4C04-9AA9-33AAA12A860F}">
      <dgm:prSet phldrT="[Texto]" custT="1"/>
      <dgm:spPr/>
      <dgm:t>
        <a:bodyPr/>
        <a:lstStyle/>
        <a:p>
          <a:r>
            <a:rPr lang="pt-BR" sz="1600" b="1" dirty="0" err="1" smtClean="0"/>
            <a:t>1ª</a:t>
          </a:r>
          <a:r>
            <a:rPr lang="pt-BR" sz="1600" b="1" dirty="0" smtClean="0"/>
            <a:t>Análise</a:t>
          </a:r>
          <a:r>
            <a:rPr lang="pt-BR" sz="1600" dirty="0" smtClean="0"/>
            <a:t> : 19/05/2022 </a:t>
          </a:r>
        </a:p>
        <a:p>
          <a:r>
            <a:rPr lang="pt-BR" sz="1600" u="sng" dirty="0" smtClean="0"/>
            <a:t>16 participantes</a:t>
          </a:r>
          <a:endParaRPr lang="pt-BR" sz="1600" u="sng" dirty="0"/>
        </a:p>
      </dgm:t>
    </dgm:pt>
    <dgm:pt modelId="{C5578D69-BA11-406C-B569-9682FE3FB66E}" type="parTrans" cxnId="{3027EFF4-5A6D-4F9A-A05F-1C8E97DA9F00}">
      <dgm:prSet/>
      <dgm:spPr/>
      <dgm:t>
        <a:bodyPr/>
        <a:lstStyle/>
        <a:p>
          <a:endParaRPr lang="pt-BR"/>
        </a:p>
      </dgm:t>
    </dgm:pt>
    <dgm:pt modelId="{5E3200E0-300C-42A0-BF30-962945E575B8}" type="sibTrans" cxnId="{3027EFF4-5A6D-4F9A-A05F-1C8E97DA9F00}">
      <dgm:prSet/>
      <dgm:spPr/>
      <dgm:t>
        <a:bodyPr/>
        <a:lstStyle/>
        <a:p>
          <a:endParaRPr lang="pt-BR"/>
        </a:p>
      </dgm:t>
    </dgm:pt>
    <dgm:pt modelId="{FBAECB69-98EA-4DCE-B0B7-6ADE0D685720}">
      <dgm:prSet phldrT="[Texto]" custT="1"/>
      <dgm:spPr/>
      <dgm:t>
        <a:bodyPr/>
        <a:lstStyle/>
        <a:p>
          <a:r>
            <a:rPr lang="pt-BR" sz="1600" b="1" dirty="0" smtClean="0"/>
            <a:t>2ª Análise </a:t>
          </a:r>
          <a:r>
            <a:rPr lang="pt-BR" sz="1600" dirty="0" smtClean="0"/>
            <a:t>: 29/06/2022 </a:t>
          </a:r>
        </a:p>
        <a:p>
          <a:r>
            <a:rPr lang="pt-BR" sz="1600" u="sng" dirty="0" smtClean="0"/>
            <a:t>16 participantes </a:t>
          </a:r>
        </a:p>
      </dgm:t>
    </dgm:pt>
    <dgm:pt modelId="{557E0319-6A40-4C11-AFC9-36B117143B20}" type="sibTrans" cxnId="{231FB22E-EC47-4624-B800-4FF1A1F05994}">
      <dgm:prSet/>
      <dgm:spPr/>
      <dgm:t>
        <a:bodyPr/>
        <a:lstStyle/>
        <a:p>
          <a:endParaRPr lang="pt-BR"/>
        </a:p>
      </dgm:t>
    </dgm:pt>
    <dgm:pt modelId="{F2AFED49-8829-4D23-A039-57EC04744596}" type="parTrans" cxnId="{231FB22E-EC47-4624-B800-4FF1A1F05994}">
      <dgm:prSet/>
      <dgm:spPr/>
      <dgm:t>
        <a:bodyPr/>
        <a:lstStyle/>
        <a:p>
          <a:endParaRPr lang="pt-BR"/>
        </a:p>
      </dgm:t>
    </dgm:pt>
    <dgm:pt modelId="{EC798049-E790-4FD3-988B-81B0D8B28C5A}">
      <dgm:prSet phldrT="[Texto]" custT="1"/>
      <dgm:spPr/>
      <dgm:t>
        <a:bodyPr/>
        <a:lstStyle/>
        <a:p>
          <a:endParaRPr lang="pt-BR" sz="2000" b="1" dirty="0" smtClean="0"/>
        </a:p>
        <a:p>
          <a:r>
            <a:rPr lang="pt-BR" sz="1600" b="1" dirty="0" smtClean="0"/>
            <a:t>3ª Análise </a:t>
          </a:r>
          <a:r>
            <a:rPr lang="pt-BR" sz="1600" dirty="0" smtClean="0"/>
            <a:t>: 22/09/2022</a:t>
          </a:r>
        </a:p>
        <a:p>
          <a:r>
            <a:rPr lang="pt-BR" sz="1600" u="sng" dirty="0" smtClean="0"/>
            <a:t>25 participantes </a:t>
          </a:r>
        </a:p>
      </dgm:t>
    </dgm:pt>
    <dgm:pt modelId="{6D4DA35E-CB58-4375-9605-FD31EFA9025A}" type="sibTrans" cxnId="{A40D2146-0E5B-490C-888A-0EF36E18BBC8}">
      <dgm:prSet/>
      <dgm:spPr/>
      <dgm:t>
        <a:bodyPr/>
        <a:lstStyle/>
        <a:p>
          <a:endParaRPr lang="pt-BR"/>
        </a:p>
      </dgm:t>
    </dgm:pt>
    <dgm:pt modelId="{E51620AF-F919-439D-8ABC-D6BAB9B1F391}" type="parTrans" cxnId="{A40D2146-0E5B-490C-888A-0EF36E18BBC8}">
      <dgm:prSet/>
      <dgm:spPr/>
      <dgm:t>
        <a:bodyPr/>
        <a:lstStyle/>
        <a:p>
          <a:endParaRPr lang="pt-BR"/>
        </a:p>
      </dgm:t>
    </dgm:pt>
    <dgm:pt modelId="{A5A5F448-D1AB-428F-9EEE-402C9A627137}" type="pres">
      <dgm:prSet presAssocID="{7C8F9EA4-955E-4A64-BBF7-F331F499C4F6}" presName="Name0" presStyleCnt="0">
        <dgm:presLayoutVars>
          <dgm:dir/>
          <dgm:resizeHandles val="exact"/>
        </dgm:presLayoutVars>
      </dgm:prSet>
      <dgm:spPr/>
    </dgm:pt>
    <dgm:pt modelId="{20E6D2CC-0624-49E5-91BC-DD2AEB40D036}" type="pres">
      <dgm:prSet presAssocID="{7C8F9EA4-955E-4A64-BBF7-F331F499C4F6}" presName="arrow" presStyleLbl="bgShp" presStyleIdx="0" presStyleCnt="1"/>
      <dgm:spPr/>
    </dgm:pt>
    <dgm:pt modelId="{E17957C7-8AA5-4D2E-A30D-30FA3DFC6C58}" type="pres">
      <dgm:prSet presAssocID="{7C8F9EA4-955E-4A64-BBF7-F331F499C4F6}" presName="points" presStyleCnt="0"/>
      <dgm:spPr/>
    </dgm:pt>
    <dgm:pt modelId="{6E0C9944-C858-40CD-936C-CF94F611925A}" type="pres">
      <dgm:prSet presAssocID="{52B8F0DC-1C8C-4C04-9AA9-33AAA12A860F}" presName="compositeA" presStyleCnt="0"/>
      <dgm:spPr/>
    </dgm:pt>
    <dgm:pt modelId="{FA56C382-CDA9-4D2B-826B-F761DAF8CB2D}" type="pres">
      <dgm:prSet presAssocID="{52B8F0DC-1C8C-4C04-9AA9-33AAA12A860F}" presName="textA" presStyleLbl="revTx" presStyleIdx="0" presStyleCnt="3" custScaleY="25196" custLinFactNeighborX="3610" custLinFactNeighborY="385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8E66573-1F23-4EEA-A8FA-BE2ECD4B74EF}" type="pres">
      <dgm:prSet presAssocID="{52B8F0DC-1C8C-4C04-9AA9-33AAA12A860F}" presName="circleA" presStyleLbl="node1" presStyleIdx="0" presStyleCnt="3" custLinFactNeighborX="-19976" custLinFactNeighborY="719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10771918-52BD-4652-84AB-8DEDD4FEC511}" type="pres">
      <dgm:prSet presAssocID="{52B8F0DC-1C8C-4C04-9AA9-33AAA12A860F}" presName="spaceA" presStyleCnt="0"/>
      <dgm:spPr/>
    </dgm:pt>
    <dgm:pt modelId="{32EA5EB1-71DA-41F2-858A-8CDD88923263}" type="pres">
      <dgm:prSet presAssocID="{5E3200E0-300C-42A0-BF30-962945E575B8}" presName="space" presStyleCnt="0"/>
      <dgm:spPr/>
    </dgm:pt>
    <dgm:pt modelId="{3DCBE218-A0D4-4F14-9BEF-22C3CDF81CC4}" type="pres">
      <dgm:prSet presAssocID="{FBAECB69-98EA-4DCE-B0B7-6ADE0D685720}" presName="compositeB" presStyleCnt="0"/>
      <dgm:spPr/>
    </dgm:pt>
    <dgm:pt modelId="{13F8A219-931C-48EC-A1B3-004B7B2E2177}" type="pres">
      <dgm:prSet presAssocID="{FBAECB69-98EA-4DCE-B0B7-6ADE0D685720}" presName="textB" presStyleLbl="revTx" presStyleIdx="1" presStyleCnt="3" custLinFactNeighborX="-1180" custLinFactNeighborY="1348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414203-DC99-4C19-BFE9-FD859D69793C}" type="pres">
      <dgm:prSet presAssocID="{FBAECB69-98EA-4DCE-B0B7-6ADE0D685720}" presName="circleB" presStyleLbl="node1" presStyleIdx="1" presStyleCnt="3" custLinFactNeighborX="-87895" custLinFactNeighborY="-7990"/>
      <dgm:spPr/>
    </dgm:pt>
    <dgm:pt modelId="{97332642-5570-40A9-9357-92DC77835C81}" type="pres">
      <dgm:prSet presAssocID="{FBAECB69-98EA-4DCE-B0B7-6ADE0D685720}" presName="spaceB" presStyleCnt="0"/>
      <dgm:spPr/>
    </dgm:pt>
    <dgm:pt modelId="{81E0DF5D-7DEC-4544-A58B-27AC4DE9F164}" type="pres">
      <dgm:prSet presAssocID="{557E0319-6A40-4C11-AFC9-36B117143B20}" presName="space" presStyleCnt="0"/>
      <dgm:spPr/>
    </dgm:pt>
    <dgm:pt modelId="{551E25EA-6879-40AF-94FE-5FEA34D4FEB1}" type="pres">
      <dgm:prSet presAssocID="{EC798049-E790-4FD3-988B-81B0D8B28C5A}" presName="compositeA" presStyleCnt="0"/>
      <dgm:spPr/>
    </dgm:pt>
    <dgm:pt modelId="{D969EB18-B9A2-4C6A-837A-A773F5ABC749}" type="pres">
      <dgm:prSet presAssocID="{EC798049-E790-4FD3-988B-81B0D8B28C5A}" presName="textA" presStyleLbl="revTx" presStyleIdx="2" presStyleCnt="3" custScaleY="50303" custLinFactY="45883" custLinFactNeighborX="28320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55980B-F207-424C-9EE7-F2C1E6648848}" type="pres">
      <dgm:prSet presAssocID="{EC798049-E790-4FD3-988B-81B0D8B28C5A}" presName="circleA" presStyleLbl="node1" presStyleIdx="2" presStyleCnt="3" custLinFactX="100000" custLinFactNeighborX="149311" custLinFactNeighborY="43429"/>
      <dgm:spPr/>
    </dgm:pt>
    <dgm:pt modelId="{30867592-21B0-433D-8BEC-6638F6BABEE8}" type="pres">
      <dgm:prSet presAssocID="{EC798049-E790-4FD3-988B-81B0D8B28C5A}" presName="spaceA" presStyleCnt="0"/>
      <dgm:spPr/>
    </dgm:pt>
  </dgm:ptLst>
  <dgm:cxnLst>
    <dgm:cxn modelId="{6BD97A12-69CD-472E-A8EF-AD1BC06036C5}" type="presOf" srcId="{7C8F9EA4-955E-4A64-BBF7-F331F499C4F6}" destId="{A5A5F448-D1AB-428F-9EEE-402C9A627137}" srcOrd="0" destOrd="0" presId="urn:microsoft.com/office/officeart/2005/8/layout/hProcess11"/>
    <dgm:cxn modelId="{3027EFF4-5A6D-4F9A-A05F-1C8E97DA9F00}" srcId="{7C8F9EA4-955E-4A64-BBF7-F331F499C4F6}" destId="{52B8F0DC-1C8C-4C04-9AA9-33AAA12A860F}" srcOrd="0" destOrd="0" parTransId="{C5578D69-BA11-406C-B569-9682FE3FB66E}" sibTransId="{5E3200E0-300C-42A0-BF30-962945E575B8}"/>
    <dgm:cxn modelId="{DF97526F-27F3-4AC0-A32A-DD678E70FAC0}" type="presOf" srcId="{FBAECB69-98EA-4DCE-B0B7-6ADE0D685720}" destId="{13F8A219-931C-48EC-A1B3-004B7B2E2177}" srcOrd="0" destOrd="0" presId="urn:microsoft.com/office/officeart/2005/8/layout/hProcess11"/>
    <dgm:cxn modelId="{231FB22E-EC47-4624-B800-4FF1A1F05994}" srcId="{7C8F9EA4-955E-4A64-BBF7-F331F499C4F6}" destId="{FBAECB69-98EA-4DCE-B0B7-6ADE0D685720}" srcOrd="1" destOrd="0" parTransId="{F2AFED49-8829-4D23-A039-57EC04744596}" sibTransId="{557E0319-6A40-4C11-AFC9-36B117143B20}"/>
    <dgm:cxn modelId="{21E294F0-A0FC-4399-98B0-3DA042A1608D}" type="presOf" srcId="{EC798049-E790-4FD3-988B-81B0D8B28C5A}" destId="{D969EB18-B9A2-4C6A-837A-A773F5ABC749}" srcOrd="0" destOrd="0" presId="urn:microsoft.com/office/officeart/2005/8/layout/hProcess11"/>
    <dgm:cxn modelId="{A40D2146-0E5B-490C-888A-0EF36E18BBC8}" srcId="{7C8F9EA4-955E-4A64-BBF7-F331F499C4F6}" destId="{EC798049-E790-4FD3-988B-81B0D8B28C5A}" srcOrd="2" destOrd="0" parTransId="{E51620AF-F919-439D-8ABC-D6BAB9B1F391}" sibTransId="{6D4DA35E-CB58-4375-9605-FD31EFA9025A}"/>
    <dgm:cxn modelId="{87A15D08-1C7E-4D41-B1ED-A4220C2157C3}" type="presOf" srcId="{52B8F0DC-1C8C-4C04-9AA9-33AAA12A860F}" destId="{FA56C382-CDA9-4D2B-826B-F761DAF8CB2D}" srcOrd="0" destOrd="0" presId="urn:microsoft.com/office/officeart/2005/8/layout/hProcess11"/>
    <dgm:cxn modelId="{618D6EB2-81AD-4D0E-82C0-C97E70165260}" type="presParOf" srcId="{A5A5F448-D1AB-428F-9EEE-402C9A627137}" destId="{20E6D2CC-0624-49E5-91BC-DD2AEB40D036}" srcOrd="0" destOrd="0" presId="urn:microsoft.com/office/officeart/2005/8/layout/hProcess11"/>
    <dgm:cxn modelId="{651EF312-A865-465E-82BA-FC76B2B3ABE9}" type="presParOf" srcId="{A5A5F448-D1AB-428F-9EEE-402C9A627137}" destId="{E17957C7-8AA5-4D2E-A30D-30FA3DFC6C58}" srcOrd="1" destOrd="0" presId="urn:microsoft.com/office/officeart/2005/8/layout/hProcess11"/>
    <dgm:cxn modelId="{FAAF234E-D161-4571-9198-105BC49749F3}" type="presParOf" srcId="{E17957C7-8AA5-4D2E-A30D-30FA3DFC6C58}" destId="{6E0C9944-C858-40CD-936C-CF94F611925A}" srcOrd="0" destOrd="0" presId="urn:microsoft.com/office/officeart/2005/8/layout/hProcess11"/>
    <dgm:cxn modelId="{94CF28A5-6CCB-454B-91FD-E79D28803C67}" type="presParOf" srcId="{6E0C9944-C858-40CD-936C-CF94F611925A}" destId="{FA56C382-CDA9-4D2B-826B-F761DAF8CB2D}" srcOrd="0" destOrd="0" presId="urn:microsoft.com/office/officeart/2005/8/layout/hProcess11"/>
    <dgm:cxn modelId="{E5E3D9C6-9052-41BE-BBF4-964A3ECAD88C}" type="presParOf" srcId="{6E0C9944-C858-40CD-936C-CF94F611925A}" destId="{28E66573-1F23-4EEA-A8FA-BE2ECD4B74EF}" srcOrd="1" destOrd="0" presId="urn:microsoft.com/office/officeart/2005/8/layout/hProcess11"/>
    <dgm:cxn modelId="{08DE15B0-29F2-461A-ACCD-4E85D23FD6AC}" type="presParOf" srcId="{6E0C9944-C858-40CD-936C-CF94F611925A}" destId="{10771918-52BD-4652-84AB-8DEDD4FEC511}" srcOrd="2" destOrd="0" presId="urn:microsoft.com/office/officeart/2005/8/layout/hProcess11"/>
    <dgm:cxn modelId="{2DC7FB0E-F8B7-4E2B-A9D6-14C3D22C74EE}" type="presParOf" srcId="{E17957C7-8AA5-4D2E-A30D-30FA3DFC6C58}" destId="{32EA5EB1-71DA-41F2-858A-8CDD88923263}" srcOrd="1" destOrd="0" presId="urn:microsoft.com/office/officeart/2005/8/layout/hProcess11"/>
    <dgm:cxn modelId="{D7253A98-A63E-490B-A5ED-554FA6D07FD3}" type="presParOf" srcId="{E17957C7-8AA5-4D2E-A30D-30FA3DFC6C58}" destId="{3DCBE218-A0D4-4F14-9BEF-22C3CDF81CC4}" srcOrd="2" destOrd="0" presId="urn:microsoft.com/office/officeart/2005/8/layout/hProcess11"/>
    <dgm:cxn modelId="{E6A0213A-48D0-4594-A52B-B622EB99EE8C}" type="presParOf" srcId="{3DCBE218-A0D4-4F14-9BEF-22C3CDF81CC4}" destId="{13F8A219-931C-48EC-A1B3-004B7B2E2177}" srcOrd="0" destOrd="0" presId="urn:microsoft.com/office/officeart/2005/8/layout/hProcess11"/>
    <dgm:cxn modelId="{8D6BC107-A834-4168-8E85-2704789EE784}" type="presParOf" srcId="{3DCBE218-A0D4-4F14-9BEF-22C3CDF81CC4}" destId="{F4414203-DC99-4C19-BFE9-FD859D69793C}" srcOrd="1" destOrd="0" presId="urn:microsoft.com/office/officeart/2005/8/layout/hProcess11"/>
    <dgm:cxn modelId="{44993F81-C1CE-42B7-865F-8DF88F694410}" type="presParOf" srcId="{3DCBE218-A0D4-4F14-9BEF-22C3CDF81CC4}" destId="{97332642-5570-40A9-9357-92DC77835C81}" srcOrd="2" destOrd="0" presId="urn:microsoft.com/office/officeart/2005/8/layout/hProcess11"/>
    <dgm:cxn modelId="{28922122-9AAF-4D58-9D84-AD26E3990F69}" type="presParOf" srcId="{E17957C7-8AA5-4D2E-A30D-30FA3DFC6C58}" destId="{81E0DF5D-7DEC-4544-A58B-27AC4DE9F164}" srcOrd="3" destOrd="0" presId="urn:microsoft.com/office/officeart/2005/8/layout/hProcess11"/>
    <dgm:cxn modelId="{5DA9715D-F880-4FAC-A39A-17441CF48C73}" type="presParOf" srcId="{E17957C7-8AA5-4D2E-A30D-30FA3DFC6C58}" destId="{551E25EA-6879-40AF-94FE-5FEA34D4FEB1}" srcOrd="4" destOrd="0" presId="urn:microsoft.com/office/officeart/2005/8/layout/hProcess11"/>
    <dgm:cxn modelId="{D9CF0736-B199-4952-BF39-0628FC06CA50}" type="presParOf" srcId="{551E25EA-6879-40AF-94FE-5FEA34D4FEB1}" destId="{D969EB18-B9A2-4C6A-837A-A773F5ABC749}" srcOrd="0" destOrd="0" presId="urn:microsoft.com/office/officeart/2005/8/layout/hProcess11"/>
    <dgm:cxn modelId="{A7A285F6-5BB4-450B-843D-2CA5C191646B}" type="presParOf" srcId="{551E25EA-6879-40AF-94FE-5FEA34D4FEB1}" destId="{0E55980B-F207-424C-9EE7-F2C1E6648848}" srcOrd="1" destOrd="0" presId="urn:microsoft.com/office/officeart/2005/8/layout/hProcess11"/>
    <dgm:cxn modelId="{B763D32C-F270-4312-A0DA-EF12A5624CD1}" type="presParOf" srcId="{551E25EA-6879-40AF-94FE-5FEA34D4FEB1}" destId="{30867592-21B0-433D-8BEC-6638F6BABEE8}" srcOrd="2" destOrd="0" presId="urn:microsoft.com/office/officeart/2005/8/layout/hProcess1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19/12/2022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446916" y="422287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713878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81" y="871102"/>
            <a:ext cx="15857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AVALIAÇÃO DE PROGRAMA DE SEGUIMENTO PÓS-ALTA COM INTELIGÊNCIA ARTIFICIAL PARA MONITORAR SINAIS E SINTOMAS DE PACIENTES EM PÓS-OPERATÓRIO DE CIRURGIAS COLORRETAIS ONCOLÓGICAS</a:t>
            </a:r>
            <a:endParaRPr lang="pt-BR" sz="24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80" y="1616804"/>
            <a:ext cx="1480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Kupper, B.E.C; 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Bernardon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, E.C;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Antunes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, C.F; 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Bezerra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, T.S;  Mansur, T; 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Stevanato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, PR;  Nakagawa,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w.T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; Takahashi, R.M;  </a:t>
            </a:r>
            <a:r>
              <a:rPr lang="en-US" sz="2200" dirty="0" err="1" smtClean="0">
                <a:latin typeface="Calibri" charset="0"/>
                <a:ea typeface="Calibri" charset="0"/>
                <a:cs typeface="Calibri" charset="0"/>
              </a:rPr>
              <a:t>Aguiar</a:t>
            </a:r>
            <a:r>
              <a:rPr lang="en-US" sz="2200" dirty="0" smtClean="0">
                <a:latin typeface="Calibri" charset="0"/>
                <a:ea typeface="Calibri" charset="0"/>
                <a:cs typeface="Calibri" charset="0"/>
              </a:rPr>
              <a:t>. S. </a:t>
            </a:r>
            <a:endParaRPr lang="pt-BR" sz="2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519175" y="2778660"/>
            <a:ext cx="5436187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Cirurgias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colorretais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são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procedimentos complexos, com maiores taxas de complicações e readmissões que procedimentos realizados em outros sítios cirúrgicos.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Eventos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adversos de menor gravidade fora do ambiente hospitalar podem propiciar ansiedade e procuras desnecessárias ao pronto atendimento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Sistemas eletrônicos para registro de sintomas pelos próprios pacientes : resultados positivos nos desfechos de qualidade de vida, satisfação com o cuidado prestado, complicações e sobrevida.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Acreditamos que o reporte de sintomas em tempo real fornecerá informações precisas de como os pacientes toleram o pós-operatório, possibilitando a detecção de complicações precocemente e o manejo dessas complicações, podendo impactar inclusive em menores taxas de atendimentos de emergência ou readmissões hospitalares.</a:t>
            </a:r>
          </a:p>
          <a:p>
            <a:pPr algn="just"/>
            <a:endParaRPr lang="pt-BR" sz="17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076267" y="2026055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 Desenvolver plano de seguimento pós-alta eletrônico para monitorar remotamente os sinais e sintomas de pacientes em pós-operatório de cirurgias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colorretais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, avaliando os desfechos de taxa de admissão no setor de emergência e taxa de complicações graves (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Clavien-Dindo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3 a 5), no período de quinze dias de pós-operatório. </a:t>
            </a:r>
          </a:p>
          <a:p>
            <a:pPr algn="just"/>
            <a:r>
              <a:rPr lang="en-US" sz="17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6372787" y="422287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6372787" y="4784265"/>
            <a:ext cx="54361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O presente estudo é parte da Jornada Digital do Paciente Cirúrgico no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A.C.CamargoCancer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Center e é uma parceria entre o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A.C.CamargoCancer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Center,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J&amp;J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MedTech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e a startup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Kidopi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. O programa propõe a digitalização da jornada de cuidado do paciente com câncer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colorretal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através da criação de plataforma de monitoramento remoto para pacientes submetidos a cirurgias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colorretais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e visa a avaliação da aceitação e adequabilidade dos instrumentos de coleta de dados em um estudo piloto, bem como a estruturação da arquitetura para o armazenamento dos dados que serão utilizados para a criação da inteligência artificial em estudos futuros.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03173" y="198925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Até a ultima análise parcial realizada, 63 participantes haviam finalizado o monitoramento 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5 complicações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graves haviam sido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detectadas.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 arvore de decisões passou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por três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fases de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alterações.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 nota NPS obtida foi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70 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mais que 80% dos participantes avaliaram positivamente o programa.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C0A4DD6-528F-2440-AA57-6D51861C0F9D}"/>
              </a:ext>
            </a:extLst>
          </p:cNvPr>
          <p:cNvSpPr txBox="1"/>
          <p:nvPr/>
        </p:nvSpPr>
        <p:spPr>
          <a:xfrm>
            <a:off x="12104922" y="7589337"/>
            <a:ext cx="543618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Conclusão: Acreditamos que o monitoramento remoto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proposto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por este estudo,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foi capaz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promover maior contato com os pacientes após a alta hospitalar,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promoveu maior suporte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as condutas médicas, além de promover maior autonomia dos pacientes no manejo de sinais 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sintomas.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247386" y="9300117"/>
            <a:ext cx="5265862" cy="77561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303314" y="9308133"/>
            <a:ext cx="5204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:  </a:t>
            </a:r>
            <a:r>
              <a:rPr lang="pt-BR" sz="1200" dirty="0" smtClean="0"/>
              <a:t>Lucas DJ, </a:t>
            </a:r>
            <a:r>
              <a:rPr lang="pt-BR" sz="1200" dirty="0" err="1" smtClean="0"/>
              <a:t>Ejaz</a:t>
            </a:r>
            <a:r>
              <a:rPr lang="pt-BR" sz="1200" dirty="0" smtClean="0"/>
              <a:t> A, </a:t>
            </a:r>
            <a:r>
              <a:rPr lang="pt-BR" sz="1200" dirty="0" err="1" smtClean="0"/>
              <a:t>Bischof</a:t>
            </a:r>
            <a:r>
              <a:rPr lang="pt-BR" sz="1200" dirty="0" smtClean="0"/>
              <a:t> DA, Schneider EB, </a:t>
            </a:r>
            <a:r>
              <a:rPr lang="pt-BR" sz="1200" dirty="0" err="1" smtClean="0"/>
              <a:t>Pawlik</a:t>
            </a:r>
            <a:r>
              <a:rPr lang="pt-BR" sz="1200" dirty="0" smtClean="0"/>
              <a:t> TM. </a:t>
            </a:r>
            <a:r>
              <a:rPr lang="en-US" sz="1200" dirty="0" smtClean="0"/>
              <a:t>Variation in readmission by hospital after colorectal cancer surgery. JAMA Surg. 2014; 149:1272–1277. </a:t>
            </a:r>
            <a:endParaRPr lang="pt-BR" sz="1200" dirty="0" smtClean="0"/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369" y="7086397"/>
            <a:ext cx="5840620" cy="29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28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smtClean="0">
                <a:ln>
                  <a:noFill/>
                </a:ln>
                <a:solidFill>
                  <a:srgbClr val="4472C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Tabela 2- Nota NPS em cada momento da análise</a:t>
            </a:r>
            <a:endParaRPr kumimoji="0" lang="pt-B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Diagrama 42"/>
          <p:cNvGraphicFramePr/>
          <p:nvPr/>
        </p:nvGraphicFramePr>
        <p:xfrm>
          <a:off x="6471626" y="8339572"/>
          <a:ext cx="5436187" cy="109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71829" y="4147455"/>
            <a:ext cx="5421916" cy="345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446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21152</cp:lastModifiedBy>
  <cp:revision>61</cp:revision>
  <dcterms:created xsi:type="dcterms:W3CDTF">2018-02-05T15:36:18Z</dcterms:created>
  <dcterms:modified xsi:type="dcterms:W3CDTF">2022-12-19T19:05:52Z</dcterms:modified>
</cp:coreProperties>
</file>