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18288000" cy="10287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lvl1pPr>
    <a:lvl2pPr marL="0" marR="0" indent="68580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lvl2pPr>
    <a:lvl3pPr marL="0" marR="0" indent="137160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lvl3pPr>
    <a:lvl4pPr marL="0" marR="0" indent="205740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lvl4pPr>
    <a:lvl5pPr marL="0" marR="0" indent="274320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lvl5pPr>
    <a:lvl6pPr marL="0" marR="0" indent="342900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lvl6pPr>
    <a:lvl7pPr marL="0" marR="0" indent="411480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lvl7pPr>
    <a:lvl8pPr marL="0" marR="0" indent="480060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lvl8pPr>
    <a:lvl9pPr marL="0" marR="0" indent="548640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1371600" latinLnBrk="0">
      <a:defRPr sz="1200">
        <a:latin typeface="+mj-lt"/>
        <a:ea typeface="+mj-ea"/>
        <a:cs typeface="+mj-cs"/>
        <a:sym typeface="Calibri"/>
      </a:defRPr>
    </a:lvl1pPr>
    <a:lvl2pPr indent="228600" defTabSz="1371600" latinLnBrk="0">
      <a:defRPr sz="1200">
        <a:latin typeface="+mj-lt"/>
        <a:ea typeface="+mj-ea"/>
        <a:cs typeface="+mj-cs"/>
        <a:sym typeface="Calibri"/>
      </a:defRPr>
    </a:lvl2pPr>
    <a:lvl3pPr indent="457200" defTabSz="1371600" latinLnBrk="0">
      <a:defRPr sz="1200">
        <a:latin typeface="+mj-lt"/>
        <a:ea typeface="+mj-ea"/>
        <a:cs typeface="+mj-cs"/>
        <a:sym typeface="Calibri"/>
      </a:defRPr>
    </a:lvl3pPr>
    <a:lvl4pPr indent="685800" defTabSz="1371600" latinLnBrk="0">
      <a:defRPr sz="1200">
        <a:latin typeface="+mj-lt"/>
        <a:ea typeface="+mj-ea"/>
        <a:cs typeface="+mj-cs"/>
        <a:sym typeface="Calibri"/>
      </a:defRPr>
    </a:lvl4pPr>
    <a:lvl5pPr indent="914400" defTabSz="1371600" latinLnBrk="0">
      <a:defRPr sz="1200">
        <a:latin typeface="+mj-lt"/>
        <a:ea typeface="+mj-ea"/>
        <a:cs typeface="+mj-cs"/>
        <a:sym typeface="Calibri"/>
      </a:defRPr>
    </a:lvl5pPr>
    <a:lvl6pPr indent="1143000" defTabSz="1371600" latinLnBrk="0">
      <a:defRPr sz="1200">
        <a:latin typeface="+mj-lt"/>
        <a:ea typeface="+mj-ea"/>
        <a:cs typeface="+mj-cs"/>
        <a:sym typeface="Calibri"/>
      </a:defRPr>
    </a:lvl6pPr>
    <a:lvl7pPr indent="1371600" defTabSz="1371600" latinLnBrk="0">
      <a:defRPr sz="1200">
        <a:latin typeface="+mj-lt"/>
        <a:ea typeface="+mj-ea"/>
        <a:cs typeface="+mj-cs"/>
        <a:sym typeface="Calibri"/>
      </a:defRPr>
    </a:lvl7pPr>
    <a:lvl8pPr indent="1600200" defTabSz="1371600" latinLnBrk="0">
      <a:defRPr sz="1200">
        <a:latin typeface="+mj-lt"/>
        <a:ea typeface="+mj-ea"/>
        <a:cs typeface="+mj-cs"/>
        <a:sym typeface="Calibri"/>
      </a:defRPr>
    </a:lvl8pPr>
    <a:lvl9pPr indent="1828800" defTabSz="13716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exto do Título"/>
          <p:cNvSpPr txBox="1"/>
          <p:nvPr>
            <p:ph type="title"/>
          </p:nvPr>
        </p:nvSpPr>
        <p:spPr>
          <a:xfrm>
            <a:off x="2286000" y="1683804"/>
            <a:ext cx="13716000" cy="3581954"/>
          </a:xfrm>
          <a:prstGeom prst="rect">
            <a:avLst/>
          </a:prstGeom>
        </p:spPr>
        <p:txBody>
          <a:bodyPr anchor="b"/>
          <a:lstStyle>
            <a:lvl1pPr algn="ctr">
              <a:defRPr sz="9000"/>
            </a:lvl1pPr>
          </a:lstStyle>
          <a:p>
            <a:pPr/>
            <a:r>
              <a:t>Texto do Título</a:t>
            </a:r>
          </a:p>
        </p:txBody>
      </p:sp>
      <p:sp>
        <p:nvSpPr>
          <p:cNvPr id="12" name="Nível de Corpo Um…"/>
          <p:cNvSpPr txBox="1"/>
          <p:nvPr>
            <p:ph type="body" sz="quarter" idx="1"/>
          </p:nvPr>
        </p:nvSpPr>
        <p:spPr>
          <a:xfrm>
            <a:off x="2286000" y="5403891"/>
            <a:ext cx="13716000" cy="2484027"/>
          </a:xfrm>
          <a:prstGeom prst="rect">
            <a:avLst/>
          </a:prstGeom>
        </p:spPr>
        <p:txBody>
          <a:bodyPr/>
          <a:lstStyle>
            <a:lvl1pPr marL="0" indent="0" algn="ctr">
              <a:buSzTx/>
              <a:buFontTx/>
              <a:buNone/>
              <a:defRPr sz="3600"/>
            </a:lvl1pPr>
            <a:lvl2pPr marL="0" indent="685800" algn="ctr">
              <a:buSzTx/>
              <a:buFontTx/>
              <a:buNone/>
              <a:defRPr sz="3600"/>
            </a:lvl2pPr>
            <a:lvl3pPr marL="0" indent="1371600" algn="ctr">
              <a:buSzTx/>
              <a:buFontTx/>
              <a:buNone/>
              <a:defRPr sz="3600"/>
            </a:lvl3pPr>
            <a:lvl4pPr marL="0" indent="2057400" algn="ctr">
              <a:buSzTx/>
              <a:buFontTx/>
              <a:buNone/>
              <a:defRPr sz="3600"/>
            </a:lvl4pPr>
            <a:lvl5pPr marL="0" indent="2743200" algn="ctr">
              <a:buSzTx/>
              <a:buFontTx/>
              <a:buNone/>
              <a:defRPr sz="3600"/>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13"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exto do Título"/>
          <p:cNvSpPr txBox="1"/>
          <p:nvPr>
            <p:ph type="title"/>
          </p:nvPr>
        </p:nvSpPr>
        <p:spPr>
          <a:prstGeom prst="rect">
            <a:avLst/>
          </a:prstGeom>
        </p:spPr>
        <p:txBody>
          <a:bodyPr/>
          <a:lstStyle/>
          <a:p>
            <a:pPr/>
            <a:r>
              <a:t>Texto do Título</a:t>
            </a:r>
          </a:p>
        </p:txBody>
      </p:sp>
      <p:sp>
        <p:nvSpPr>
          <p:cNvPr id="21" name="Nível de Corpo Um…"/>
          <p:cNvSpPr txBox="1"/>
          <p:nvPr>
            <p:ph type="body" idx="1"/>
          </p:nvPr>
        </p:nvSpPr>
        <p:spPr>
          <a:prstGeom prst="rect">
            <a:avLst/>
          </a:prstGeom>
        </p:spPr>
        <p:txBody>
          <a:bodyPr/>
          <a:lstStyle/>
          <a:p>
            <a:pPr/>
            <a:r>
              <a:t>Nível de Corpo Um</a:t>
            </a:r>
          </a:p>
          <a:p>
            <a:pPr lvl="1"/>
            <a:r>
              <a:t>Nível de Corpo Dois</a:t>
            </a:r>
          </a:p>
          <a:p>
            <a:pPr lvl="2"/>
            <a:r>
              <a:t>Nível de Corpo Três</a:t>
            </a:r>
          </a:p>
          <a:p>
            <a:pPr lvl="3"/>
            <a:r>
              <a:t>Nível de Corpo Quatro</a:t>
            </a:r>
          </a:p>
          <a:p>
            <a:pPr lvl="4"/>
            <a:r>
              <a:t>Nível de Corpo Cinco</a:t>
            </a:r>
          </a:p>
        </p:txBody>
      </p:sp>
      <p:sp>
        <p:nvSpPr>
          <p:cNvPr id="22"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exto do Título"/>
          <p:cNvSpPr txBox="1"/>
          <p:nvPr>
            <p:ph type="title"/>
          </p:nvPr>
        </p:nvSpPr>
        <p:spPr>
          <a:xfrm>
            <a:off x="1247775" y="2565004"/>
            <a:ext cx="15773400" cy="4279766"/>
          </a:xfrm>
          <a:prstGeom prst="rect">
            <a:avLst/>
          </a:prstGeom>
        </p:spPr>
        <p:txBody>
          <a:bodyPr anchor="b"/>
          <a:lstStyle>
            <a:lvl1pPr>
              <a:defRPr sz="9000"/>
            </a:lvl1pPr>
          </a:lstStyle>
          <a:p>
            <a:pPr/>
            <a:r>
              <a:t>Texto do Título</a:t>
            </a:r>
          </a:p>
        </p:txBody>
      </p:sp>
      <p:sp>
        <p:nvSpPr>
          <p:cNvPr id="30" name="Nível de Corpo Um…"/>
          <p:cNvSpPr txBox="1"/>
          <p:nvPr>
            <p:ph type="body" sz="quarter" idx="1"/>
          </p:nvPr>
        </p:nvSpPr>
        <p:spPr>
          <a:xfrm>
            <a:off x="1247775" y="6885258"/>
            <a:ext cx="15773400" cy="2250628"/>
          </a:xfrm>
          <a:prstGeom prst="rect">
            <a:avLst/>
          </a:prstGeom>
        </p:spPr>
        <p:txBody>
          <a:bodyPr/>
          <a:lstStyle>
            <a:lvl1pPr marL="0" indent="0">
              <a:buSzTx/>
              <a:buFontTx/>
              <a:buNone/>
              <a:defRPr sz="3600">
                <a:solidFill>
                  <a:srgbClr val="888888"/>
                </a:solidFill>
              </a:defRPr>
            </a:lvl1pPr>
            <a:lvl2pPr marL="0" indent="685800">
              <a:buSzTx/>
              <a:buFontTx/>
              <a:buNone/>
              <a:defRPr sz="3600">
                <a:solidFill>
                  <a:srgbClr val="888888"/>
                </a:solidFill>
              </a:defRPr>
            </a:lvl2pPr>
            <a:lvl3pPr marL="0" indent="1371600">
              <a:buSzTx/>
              <a:buFontTx/>
              <a:buNone/>
              <a:defRPr sz="3600">
                <a:solidFill>
                  <a:srgbClr val="888888"/>
                </a:solidFill>
              </a:defRPr>
            </a:lvl3pPr>
            <a:lvl4pPr marL="0" indent="2057400">
              <a:buSzTx/>
              <a:buFontTx/>
              <a:buNone/>
              <a:defRPr sz="3600">
                <a:solidFill>
                  <a:srgbClr val="888888"/>
                </a:solidFill>
              </a:defRPr>
            </a:lvl4pPr>
            <a:lvl5pPr marL="0" indent="2743200">
              <a:buSzTx/>
              <a:buFontTx/>
              <a:buNone/>
              <a:defRPr sz="3600">
                <a:solidFill>
                  <a:srgbClr val="888888"/>
                </a:solidFill>
              </a:defRPr>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31"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exto do Título"/>
          <p:cNvSpPr txBox="1"/>
          <p:nvPr>
            <p:ph type="title"/>
          </p:nvPr>
        </p:nvSpPr>
        <p:spPr>
          <a:prstGeom prst="rect">
            <a:avLst/>
          </a:prstGeom>
        </p:spPr>
        <p:txBody>
          <a:bodyPr/>
          <a:lstStyle/>
          <a:p>
            <a:pPr/>
            <a:r>
              <a:t>Texto do Título</a:t>
            </a:r>
          </a:p>
        </p:txBody>
      </p:sp>
      <p:sp>
        <p:nvSpPr>
          <p:cNvPr id="39" name="Nível de Corpo Um…"/>
          <p:cNvSpPr txBox="1"/>
          <p:nvPr>
            <p:ph type="body" sz="half" idx="1"/>
          </p:nvPr>
        </p:nvSpPr>
        <p:spPr>
          <a:xfrm>
            <a:off x="1257300" y="2738859"/>
            <a:ext cx="7772400" cy="6528016"/>
          </a:xfrm>
          <a:prstGeom prst="rect">
            <a:avLst/>
          </a:prstGeom>
        </p:spPr>
        <p:txBody>
          <a:bodyPr/>
          <a:lstStyle/>
          <a:p>
            <a:pPr/>
            <a:r>
              <a:t>Nível de Corpo Um</a:t>
            </a:r>
          </a:p>
          <a:p>
            <a:pPr lvl="1"/>
            <a:r>
              <a:t>Nível de Corpo Dois</a:t>
            </a:r>
          </a:p>
          <a:p>
            <a:pPr lvl="2"/>
            <a:r>
              <a:t>Nível de Corpo Três</a:t>
            </a:r>
          </a:p>
          <a:p>
            <a:pPr lvl="3"/>
            <a:r>
              <a:t>Nível de Corpo Quatro</a:t>
            </a:r>
          </a:p>
          <a:p>
            <a:pPr lvl="4"/>
            <a:r>
              <a:t>Nível de Corpo Cinco</a:t>
            </a:r>
          </a:p>
        </p:txBody>
      </p:sp>
      <p:sp>
        <p:nvSpPr>
          <p:cNvPr id="40"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exto do Título"/>
          <p:cNvSpPr txBox="1"/>
          <p:nvPr>
            <p:ph type="title"/>
          </p:nvPr>
        </p:nvSpPr>
        <p:spPr>
          <a:xfrm>
            <a:off x="1259682" y="547773"/>
            <a:ext cx="15773401" cy="1988652"/>
          </a:xfrm>
          <a:prstGeom prst="rect">
            <a:avLst/>
          </a:prstGeom>
        </p:spPr>
        <p:txBody>
          <a:bodyPr/>
          <a:lstStyle/>
          <a:p>
            <a:pPr/>
            <a:r>
              <a:t>Texto do Título</a:t>
            </a:r>
          </a:p>
        </p:txBody>
      </p:sp>
      <p:sp>
        <p:nvSpPr>
          <p:cNvPr id="48" name="Nível de Corpo Um…"/>
          <p:cNvSpPr txBox="1"/>
          <p:nvPr>
            <p:ph type="body" sz="quarter" idx="1"/>
          </p:nvPr>
        </p:nvSpPr>
        <p:spPr>
          <a:xfrm>
            <a:off x="1259682" y="2522134"/>
            <a:ext cx="7736683" cy="1236059"/>
          </a:xfrm>
          <a:prstGeom prst="rect">
            <a:avLst/>
          </a:prstGeom>
        </p:spPr>
        <p:txBody>
          <a:bodyPr anchor="b"/>
          <a:lstStyle>
            <a:lvl1pPr marL="0" indent="0">
              <a:buSzTx/>
              <a:buFontTx/>
              <a:buNone/>
              <a:defRPr b="1" sz="3600"/>
            </a:lvl1pPr>
            <a:lvl2pPr marL="0" indent="685800">
              <a:buSzTx/>
              <a:buFontTx/>
              <a:buNone/>
              <a:defRPr b="1" sz="3600"/>
            </a:lvl2pPr>
            <a:lvl3pPr marL="0" indent="1371600">
              <a:buSzTx/>
              <a:buFontTx/>
              <a:buNone/>
              <a:defRPr b="1" sz="3600"/>
            </a:lvl3pPr>
            <a:lvl4pPr marL="0" indent="2057400">
              <a:buSzTx/>
              <a:buFontTx/>
              <a:buNone/>
              <a:defRPr b="1" sz="3600"/>
            </a:lvl4pPr>
            <a:lvl5pPr marL="0" indent="2743200">
              <a:buSzTx/>
              <a:buFontTx/>
              <a:buNone/>
              <a:defRPr b="1" sz="3600"/>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49" name="Text Placeholder 4"/>
          <p:cNvSpPr/>
          <p:nvPr>
            <p:ph type="body" sz="quarter" idx="21"/>
          </p:nvPr>
        </p:nvSpPr>
        <p:spPr>
          <a:xfrm>
            <a:off x="9258300" y="2522134"/>
            <a:ext cx="7774783" cy="1236059"/>
          </a:xfrm>
          <a:prstGeom prst="rect">
            <a:avLst/>
          </a:prstGeom>
        </p:spPr>
        <p:txBody>
          <a:bodyPr anchor="b"/>
          <a:lstStyle/>
          <a:p>
            <a:pPr marL="0" indent="0">
              <a:buSzTx/>
              <a:buFontTx/>
              <a:buNone/>
              <a:defRPr b="1" sz="3600"/>
            </a:pPr>
          </a:p>
        </p:txBody>
      </p:sp>
      <p:sp>
        <p:nvSpPr>
          <p:cNvPr id="50"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exto do Título"/>
          <p:cNvSpPr txBox="1"/>
          <p:nvPr>
            <p:ph type="title"/>
          </p:nvPr>
        </p:nvSpPr>
        <p:spPr>
          <a:prstGeom prst="rect">
            <a:avLst/>
          </a:prstGeom>
        </p:spPr>
        <p:txBody>
          <a:bodyPr/>
          <a:lstStyle/>
          <a:p>
            <a:pPr/>
            <a:r>
              <a:t>Texto do Título</a:t>
            </a:r>
          </a:p>
        </p:txBody>
      </p:sp>
      <p:sp>
        <p:nvSpPr>
          <p:cNvPr id="58"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exto do Título"/>
          <p:cNvSpPr txBox="1"/>
          <p:nvPr>
            <p:ph type="title"/>
          </p:nvPr>
        </p:nvSpPr>
        <p:spPr>
          <a:xfrm>
            <a:off x="1259682" y="685906"/>
            <a:ext cx="5898357" cy="2400671"/>
          </a:xfrm>
          <a:prstGeom prst="rect">
            <a:avLst/>
          </a:prstGeom>
        </p:spPr>
        <p:txBody>
          <a:bodyPr anchor="b"/>
          <a:lstStyle>
            <a:lvl1pPr>
              <a:defRPr sz="4800"/>
            </a:lvl1pPr>
          </a:lstStyle>
          <a:p>
            <a:pPr/>
            <a:r>
              <a:t>Texto do Título</a:t>
            </a:r>
          </a:p>
        </p:txBody>
      </p:sp>
      <p:sp>
        <p:nvSpPr>
          <p:cNvPr id="73" name="Nível de Corpo Um…"/>
          <p:cNvSpPr txBox="1"/>
          <p:nvPr>
            <p:ph type="body" sz="half" idx="1"/>
          </p:nvPr>
        </p:nvSpPr>
        <p:spPr>
          <a:xfrm>
            <a:off x="7774782" y="1481367"/>
            <a:ext cx="9258301" cy="7311567"/>
          </a:xfrm>
          <a:prstGeom prst="rect">
            <a:avLst/>
          </a:prstGeom>
        </p:spPr>
        <p:txBody>
          <a:bodyPr/>
          <a:lstStyle>
            <a:lvl1pPr>
              <a:defRPr sz="4800"/>
            </a:lvl1pPr>
            <a:lvl2pPr marL="1077685" indent="-391885">
              <a:defRPr sz="4800"/>
            </a:lvl2pPr>
            <a:lvl3pPr marL="1828800" indent="-457200">
              <a:defRPr sz="4800"/>
            </a:lvl3pPr>
            <a:lvl4pPr marL="2606039" indent="-548639">
              <a:defRPr sz="4800"/>
            </a:lvl4pPr>
            <a:lvl5pPr marL="3291840" indent="-548640">
              <a:defRPr sz="4800"/>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74" name="Text Placeholder 3"/>
          <p:cNvSpPr/>
          <p:nvPr>
            <p:ph type="body" sz="quarter" idx="21"/>
          </p:nvPr>
        </p:nvSpPr>
        <p:spPr>
          <a:xfrm>
            <a:off x="1259682" y="3086575"/>
            <a:ext cx="5898358" cy="5718266"/>
          </a:xfrm>
          <a:prstGeom prst="rect">
            <a:avLst/>
          </a:prstGeom>
        </p:spPr>
        <p:txBody>
          <a:bodyPr/>
          <a:lstStyle/>
          <a:p>
            <a:pPr marL="0" indent="0">
              <a:buSzTx/>
              <a:buFontTx/>
              <a:buNone/>
              <a:defRPr sz="2400"/>
            </a:pPr>
          </a:p>
        </p:txBody>
      </p:sp>
      <p:sp>
        <p:nvSpPr>
          <p:cNvPr id="75"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exto do Título"/>
          <p:cNvSpPr txBox="1"/>
          <p:nvPr>
            <p:ph type="title"/>
          </p:nvPr>
        </p:nvSpPr>
        <p:spPr>
          <a:xfrm>
            <a:off x="1259682" y="685906"/>
            <a:ext cx="5898357" cy="2400671"/>
          </a:xfrm>
          <a:prstGeom prst="rect">
            <a:avLst/>
          </a:prstGeom>
        </p:spPr>
        <p:txBody>
          <a:bodyPr anchor="b"/>
          <a:lstStyle>
            <a:lvl1pPr>
              <a:defRPr sz="4800"/>
            </a:lvl1pPr>
          </a:lstStyle>
          <a:p>
            <a:pPr/>
            <a:r>
              <a:t>Texto do Título</a:t>
            </a:r>
          </a:p>
        </p:txBody>
      </p:sp>
      <p:sp>
        <p:nvSpPr>
          <p:cNvPr id="83" name="Picture Placeholder 2"/>
          <p:cNvSpPr/>
          <p:nvPr>
            <p:ph type="pic" sz="half" idx="21"/>
          </p:nvPr>
        </p:nvSpPr>
        <p:spPr>
          <a:xfrm>
            <a:off x="7774782" y="1481367"/>
            <a:ext cx="9258301" cy="7311567"/>
          </a:xfrm>
          <a:prstGeom prst="rect">
            <a:avLst/>
          </a:prstGeom>
        </p:spPr>
        <p:txBody>
          <a:bodyPr lIns="91439" rIns="91439">
            <a:noAutofit/>
          </a:bodyPr>
          <a:lstStyle/>
          <a:p>
            <a:pPr/>
          </a:p>
        </p:txBody>
      </p:sp>
      <p:sp>
        <p:nvSpPr>
          <p:cNvPr id="84" name="Nível de Corpo Um…"/>
          <p:cNvSpPr txBox="1"/>
          <p:nvPr>
            <p:ph type="body" sz="quarter" idx="1"/>
          </p:nvPr>
        </p:nvSpPr>
        <p:spPr>
          <a:xfrm>
            <a:off x="1259682" y="3086575"/>
            <a:ext cx="5898357" cy="5718266"/>
          </a:xfrm>
          <a:prstGeom prst="rect">
            <a:avLst/>
          </a:prstGeom>
        </p:spPr>
        <p:txBody>
          <a:bodyPr/>
          <a:lstStyle>
            <a:lvl1pPr marL="0" indent="0">
              <a:buSzTx/>
              <a:buFontTx/>
              <a:buNone/>
              <a:defRPr sz="2400"/>
            </a:lvl1pPr>
            <a:lvl2pPr marL="0" indent="685800">
              <a:buSzTx/>
              <a:buFontTx/>
              <a:buNone/>
              <a:defRPr sz="2400"/>
            </a:lvl2pPr>
            <a:lvl3pPr marL="0" indent="1371600">
              <a:buSzTx/>
              <a:buFontTx/>
              <a:buNone/>
              <a:defRPr sz="2400"/>
            </a:lvl3pPr>
            <a:lvl4pPr marL="0" indent="2057400">
              <a:buSzTx/>
              <a:buFontTx/>
              <a:buNone/>
              <a:defRPr sz="2400"/>
            </a:lvl4pPr>
            <a:lvl5pPr marL="0" indent="2743200">
              <a:buSzTx/>
              <a:buFontTx/>
              <a:buNone/>
              <a:defRPr sz="2400"/>
            </a:lvl5pPr>
          </a:lstStyle>
          <a:p>
            <a:pPr/>
            <a:r>
              <a:t>Nível de Corpo Um</a:t>
            </a:r>
          </a:p>
          <a:p>
            <a:pPr lvl="1"/>
            <a:r>
              <a:t>Nível de Corpo Dois</a:t>
            </a:r>
          </a:p>
          <a:p>
            <a:pPr lvl="2"/>
            <a:r>
              <a:t>Nível de Corpo Três</a:t>
            </a:r>
          </a:p>
          <a:p>
            <a:pPr lvl="3"/>
            <a:r>
              <a:t>Nível de Corpo Quatro</a:t>
            </a:r>
          </a:p>
          <a:p>
            <a:pPr lvl="4"/>
            <a:r>
              <a:t>Nível de Corpo Cinco</a:t>
            </a:r>
          </a:p>
        </p:txBody>
      </p:sp>
      <p:sp>
        <p:nvSpPr>
          <p:cNvPr id="85"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exto do Título"/>
          <p:cNvSpPr txBox="1"/>
          <p:nvPr>
            <p:ph type="title"/>
          </p:nvPr>
        </p:nvSpPr>
        <p:spPr>
          <a:xfrm>
            <a:off x="1257300" y="547773"/>
            <a:ext cx="15773400" cy="1988652"/>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Texto do Título</a:t>
            </a:r>
          </a:p>
        </p:txBody>
      </p:sp>
      <p:sp>
        <p:nvSpPr>
          <p:cNvPr id="3" name="Nível de Corpo Um…"/>
          <p:cNvSpPr txBox="1"/>
          <p:nvPr>
            <p:ph type="body" idx="1"/>
          </p:nvPr>
        </p:nvSpPr>
        <p:spPr>
          <a:xfrm>
            <a:off x="1257300" y="2738859"/>
            <a:ext cx="15773400" cy="6528016"/>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Nível de Corpo Um</a:t>
            </a:r>
          </a:p>
          <a:p>
            <a:pPr lvl="1"/>
            <a:r>
              <a:t>Nível de Corpo Dois</a:t>
            </a:r>
          </a:p>
          <a:p>
            <a:pPr lvl="2"/>
            <a:r>
              <a:t>Nível de Corpo Três</a:t>
            </a:r>
          </a:p>
          <a:p>
            <a:pPr lvl="3"/>
            <a:r>
              <a:t>Nível de Corpo Quatro</a:t>
            </a:r>
          </a:p>
          <a:p>
            <a:pPr lvl="4"/>
            <a:r>
              <a:t>Nível de Corpo Cinco</a:t>
            </a:r>
          </a:p>
        </p:txBody>
      </p:sp>
      <p:sp>
        <p:nvSpPr>
          <p:cNvPr id="4" name="Número do Slide"/>
          <p:cNvSpPr txBox="1"/>
          <p:nvPr>
            <p:ph type="sldNum" sz="quarter" idx="2"/>
          </p:nvPr>
        </p:nvSpPr>
        <p:spPr>
          <a:xfrm>
            <a:off x="16694834" y="9643339"/>
            <a:ext cx="335867" cy="333089"/>
          </a:xfrm>
          <a:prstGeom prst="rect">
            <a:avLst/>
          </a:prstGeom>
          <a:ln w="12700">
            <a:miter lim="400000"/>
          </a:ln>
        </p:spPr>
        <p:txBody>
          <a:bodyPr wrap="none" lIns="45719" rIns="45719" anchor="ctr">
            <a:spAutoFit/>
          </a:bodyPr>
          <a:lstStyle>
            <a:lvl1pPr algn="r">
              <a:defRPr sz="18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1371600" rtl="0" latinLnBrk="0">
        <a:lnSpc>
          <a:spcPct val="90000"/>
        </a:lnSpc>
        <a:spcBef>
          <a:spcPts val="0"/>
        </a:spcBef>
        <a:spcAft>
          <a:spcPts val="0"/>
        </a:spcAft>
        <a:buClrTx/>
        <a:buSzTx/>
        <a:buFontTx/>
        <a:buNone/>
        <a:tabLst/>
        <a:defRPr b="0" baseline="0" cap="none" i="0" spc="0" strike="noStrike" sz="6600" u="none">
          <a:solidFill>
            <a:srgbClr val="000000"/>
          </a:solidFill>
          <a:uFillTx/>
          <a:latin typeface="Calibri Light"/>
          <a:ea typeface="Calibri Light"/>
          <a:cs typeface="Calibri Light"/>
          <a:sym typeface="Calibri Light"/>
        </a:defRPr>
      </a:lvl1pPr>
      <a:lvl2pPr marL="0" marR="0" indent="0" algn="l" defTabSz="1371600" rtl="0" latinLnBrk="0">
        <a:lnSpc>
          <a:spcPct val="90000"/>
        </a:lnSpc>
        <a:spcBef>
          <a:spcPts val="0"/>
        </a:spcBef>
        <a:spcAft>
          <a:spcPts val="0"/>
        </a:spcAft>
        <a:buClrTx/>
        <a:buSzTx/>
        <a:buFontTx/>
        <a:buNone/>
        <a:tabLst/>
        <a:defRPr b="0" baseline="0" cap="none" i="0" spc="0" strike="noStrike" sz="6600" u="none">
          <a:solidFill>
            <a:srgbClr val="000000"/>
          </a:solidFill>
          <a:uFillTx/>
          <a:latin typeface="Calibri Light"/>
          <a:ea typeface="Calibri Light"/>
          <a:cs typeface="Calibri Light"/>
          <a:sym typeface="Calibri Light"/>
        </a:defRPr>
      </a:lvl2pPr>
      <a:lvl3pPr marL="0" marR="0" indent="0" algn="l" defTabSz="1371600" rtl="0" latinLnBrk="0">
        <a:lnSpc>
          <a:spcPct val="90000"/>
        </a:lnSpc>
        <a:spcBef>
          <a:spcPts val="0"/>
        </a:spcBef>
        <a:spcAft>
          <a:spcPts val="0"/>
        </a:spcAft>
        <a:buClrTx/>
        <a:buSzTx/>
        <a:buFontTx/>
        <a:buNone/>
        <a:tabLst/>
        <a:defRPr b="0" baseline="0" cap="none" i="0" spc="0" strike="noStrike" sz="6600" u="none">
          <a:solidFill>
            <a:srgbClr val="000000"/>
          </a:solidFill>
          <a:uFillTx/>
          <a:latin typeface="Calibri Light"/>
          <a:ea typeface="Calibri Light"/>
          <a:cs typeface="Calibri Light"/>
          <a:sym typeface="Calibri Light"/>
        </a:defRPr>
      </a:lvl3pPr>
      <a:lvl4pPr marL="0" marR="0" indent="0" algn="l" defTabSz="1371600" rtl="0" latinLnBrk="0">
        <a:lnSpc>
          <a:spcPct val="90000"/>
        </a:lnSpc>
        <a:spcBef>
          <a:spcPts val="0"/>
        </a:spcBef>
        <a:spcAft>
          <a:spcPts val="0"/>
        </a:spcAft>
        <a:buClrTx/>
        <a:buSzTx/>
        <a:buFontTx/>
        <a:buNone/>
        <a:tabLst/>
        <a:defRPr b="0" baseline="0" cap="none" i="0" spc="0" strike="noStrike" sz="6600" u="none">
          <a:solidFill>
            <a:srgbClr val="000000"/>
          </a:solidFill>
          <a:uFillTx/>
          <a:latin typeface="Calibri Light"/>
          <a:ea typeface="Calibri Light"/>
          <a:cs typeface="Calibri Light"/>
          <a:sym typeface="Calibri Light"/>
        </a:defRPr>
      </a:lvl4pPr>
      <a:lvl5pPr marL="0" marR="0" indent="0" algn="l" defTabSz="1371600" rtl="0" latinLnBrk="0">
        <a:lnSpc>
          <a:spcPct val="90000"/>
        </a:lnSpc>
        <a:spcBef>
          <a:spcPts val="0"/>
        </a:spcBef>
        <a:spcAft>
          <a:spcPts val="0"/>
        </a:spcAft>
        <a:buClrTx/>
        <a:buSzTx/>
        <a:buFontTx/>
        <a:buNone/>
        <a:tabLst/>
        <a:defRPr b="0" baseline="0" cap="none" i="0" spc="0" strike="noStrike" sz="6600" u="none">
          <a:solidFill>
            <a:srgbClr val="000000"/>
          </a:solidFill>
          <a:uFillTx/>
          <a:latin typeface="Calibri Light"/>
          <a:ea typeface="Calibri Light"/>
          <a:cs typeface="Calibri Light"/>
          <a:sym typeface="Calibri Light"/>
        </a:defRPr>
      </a:lvl5pPr>
      <a:lvl6pPr marL="0" marR="0" indent="0" algn="l" defTabSz="1371600" rtl="0" latinLnBrk="0">
        <a:lnSpc>
          <a:spcPct val="90000"/>
        </a:lnSpc>
        <a:spcBef>
          <a:spcPts val="0"/>
        </a:spcBef>
        <a:spcAft>
          <a:spcPts val="0"/>
        </a:spcAft>
        <a:buClrTx/>
        <a:buSzTx/>
        <a:buFontTx/>
        <a:buNone/>
        <a:tabLst/>
        <a:defRPr b="0" baseline="0" cap="none" i="0" spc="0" strike="noStrike" sz="6600" u="none">
          <a:solidFill>
            <a:srgbClr val="000000"/>
          </a:solidFill>
          <a:uFillTx/>
          <a:latin typeface="Calibri Light"/>
          <a:ea typeface="Calibri Light"/>
          <a:cs typeface="Calibri Light"/>
          <a:sym typeface="Calibri Light"/>
        </a:defRPr>
      </a:lvl6pPr>
      <a:lvl7pPr marL="0" marR="0" indent="0" algn="l" defTabSz="1371600" rtl="0" latinLnBrk="0">
        <a:lnSpc>
          <a:spcPct val="90000"/>
        </a:lnSpc>
        <a:spcBef>
          <a:spcPts val="0"/>
        </a:spcBef>
        <a:spcAft>
          <a:spcPts val="0"/>
        </a:spcAft>
        <a:buClrTx/>
        <a:buSzTx/>
        <a:buFontTx/>
        <a:buNone/>
        <a:tabLst/>
        <a:defRPr b="0" baseline="0" cap="none" i="0" spc="0" strike="noStrike" sz="6600" u="none">
          <a:solidFill>
            <a:srgbClr val="000000"/>
          </a:solidFill>
          <a:uFillTx/>
          <a:latin typeface="Calibri Light"/>
          <a:ea typeface="Calibri Light"/>
          <a:cs typeface="Calibri Light"/>
          <a:sym typeface="Calibri Light"/>
        </a:defRPr>
      </a:lvl7pPr>
      <a:lvl8pPr marL="0" marR="0" indent="0" algn="l" defTabSz="1371600" rtl="0" latinLnBrk="0">
        <a:lnSpc>
          <a:spcPct val="90000"/>
        </a:lnSpc>
        <a:spcBef>
          <a:spcPts val="0"/>
        </a:spcBef>
        <a:spcAft>
          <a:spcPts val="0"/>
        </a:spcAft>
        <a:buClrTx/>
        <a:buSzTx/>
        <a:buFontTx/>
        <a:buNone/>
        <a:tabLst/>
        <a:defRPr b="0" baseline="0" cap="none" i="0" spc="0" strike="noStrike" sz="6600" u="none">
          <a:solidFill>
            <a:srgbClr val="000000"/>
          </a:solidFill>
          <a:uFillTx/>
          <a:latin typeface="Calibri Light"/>
          <a:ea typeface="Calibri Light"/>
          <a:cs typeface="Calibri Light"/>
          <a:sym typeface="Calibri Light"/>
        </a:defRPr>
      </a:lvl8pPr>
      <a:lvl9pPr marL="0" marR="0" indent="0" algn="l" defTabSz="1371600" rtl="0" latinLnBrk="0">
        <a:lnSpc>
          <a:spcPct val="90000"/>
        </a:lnSpc>
        <a:spcBef>
          <a:spcPts val="0"/>
        </a:spcBef>
        <a:spcAft>
          <a:spcPts val="0"/>
        </a:spcAft>
        <a:buClrTx/>
        <a:buSzTx/>
        <a:buFontTx/>
        <a:buNone/>
        <a:tabLst/>
        <a:defRPr b="0" baseline="0" cap="none" i="0" spc="0" strike="noStrike" sz="6600" u="none">
          <a:solidFill>
            <a:srgbClr val="000000"/>
          </a:solidFill>
          <a:uFillTx/>
          <a:latin typeface="Calibri Light"/>
          <a:ea typeface="Calibri Light"/>
          <a:cs typeface="Calibri Light"/>
          <a:sym typeface="Calibri Light"/>
        </a:defRPr>
      </a:lvl9pPr>
    </p:titleStyle>
    <p:bodyStyle>
      <a:lvl1pPr marL="342900" marR="0" indent="-342900" algn="l" defTabSz="1371600" rtl="0" latinLnBrk="0">
        <a:lnSpc>
          <a:spcPct val="90000"/>
        </a:lnSpc>
        <a:spcBef>
          <a:spcPts val="1500"/>
        </a:spcBef>
        <a:spcAft>
          <a:spcPts val="0"/>
        </a:spcAft>
        <a:buClrTx/>
        <a:buSzPct val="100000"/>
        <a:buFont typeface="Arial"/>
        <a:buChar char="•"/>
        <a:tabLst/>
        <a:defRPr b="0" baseline="0" cap="none" i="0" spc="0" strike="noStrike" sz="4200" u="none">
          <a:solidFill>
            <a:srgbClr val="000000"/>
          </a:solidFill>
          <a:uFillTx/>
          <a:latin typeface="+mj-lt"/>
          <a:ea typeface="+mj-ea"/>
          <a:cs typeface="+mj-cs"/>
          <a:sym typeface="Calibri"/>
        </a:defRPr>
      </a:lvl1pPr>
      <a:lvl2pPr marL="1085850" marR="0" indent="-400050" algn="l" defTabSz="1371600" rtl="0" latinLnBrk="0">
        <a:lnSpc>
          <a:spcPct val="90000"/>
        </a:lnSpc>
        <a:spcBef>
          <a:spcPts val="1500"/>
        </a:spcBef>
        <a:spcAft>
          <a:spcPts val="0"/>
        </a:spcAft>
        <a:buClrTx/>
        <a:buSzPct val="100000"/>
        <a:buFont typeface="Arial"/>
        <a:buChar char="•"/>
        <a:tabLst/>
        <a:defRPr b="0" baseline="0" cap="none" i="0" spc="0" strike="noStrike" sz="4200" u="none">
          <a:solidFill>
            <a:srgbClr val="000000"/>
          </a:solidFill>
          <a:uFillTx/>
          <a:latin typeface="+mj-lt"/>
          <a:ea typeface="+mj-ea"/>
          <a:cs typeface="+mj-cs"/>
          <a:sym typeface="Calibri"/>
        </a:defRPr>
      </a:lvl2pPr>
      <a:lvl3pPr marL="1851660" marR="0" indent="-480060" algn="l" defTabSz="1371600" rtl="0" latinLnBrk="0">
        <a:lnSpc>
          <a:spcPct val="90000"/>
        </a:lnSpc>
        <a:spcBef>
          <a:spcPts val="1500"/>
        </a:spcBef>
        <a:spcAft>
          <a:spcPts val="0"/>
        </a:spcAft>
        <a:buClrTx/>
        <a:buSzPct val="100000"/>
        <a:buFont typeface="Arial"/>
        <a:buChar char="•"/>
        <a:tabLst/>
        <a:defRPr b="0" baseline="0" cap="none" i="0" spc="0" strike="noStrike" sz="4200" u="none">
          <a:solidFill>
            <a:srgbClr val="000000"/>
          </a:solidFill>
          <a:uFillTx/>
          <a:latin typeface="+mj-lt"/>
          <a:ea typeface="+mj-ea"/>
          <a:cs typeface="+mj-cs"/>
          <a:sym typeface="Calibri"/>
        </a:defRPr>
      </a:lvl3pPr>
      <a:lvl4pPr marL="2590800" marR="0" indent="-533400" algn="l" defTabSz="1371600" rtl="0" latinLnBrk="0">
        <a:lnSpc>
          <a:spcPct val="90000"/>
        </a:lnSpc>
        <a:spcBef>
          <a:spcPts val="1500"/>
        </a:spcBef>
        <a:spcAft>
          <a:spcPts val="0"/>
        </a:spcAft>
        <a:buClrTx/>
        <a:buSzPct val="100000"/>
        <a:buFont typeface="Arial"/>
        <a:buChar char="•"/>
        <a:tabLst/>
        <a:defRPr b="0" baseline="0" cap="none" i="0" spc="0" strike="noStrike" sz="4200" u="none">
          <a:solidFill>
            <a:srgbClr val="000000"/>
          </a:solidFill>
          <a:uFillTx/>
          <a:latin typeface="+mj-lt"/>
          <a:ea typeface="+mj-ea"/>
          <a:cs typeface="+mj-cs"/>
          <a:sym typeface="Calibri"/>
        </a:defRPr>
      </a:lvl4pPr>
      <a:lvl5pPr marL="3276600" marR="0" indent="-533400" algn="l" defTabSz="1371600" rtl="0" latinLnBrk="0">
        <a:lnSpc>
          <a:spcPct val="90000"/>
        </a:lnSpc>
        <a:spcBef>
          <a:spcPts val="1500"/>
        </a:spcBef>
        <a:spcAft>
          <a:spcPts val="0"/>
        </a:spcAft>
        <a:buClrTx/>
        <a:buSzPct val="100000"/>
        <a:buFont typeface="Arial"/>
        <a:buChar char="•"/>
        <a:tabLst/>
        <a:defRPr b="0" baseline="0" cap="none" i="0" spc="0" strike="noStrike" sz="4200" u="none">
          <a:solidFill>
            <a:srgbClr val="000000"/>
          </a:solidFill>
          <a:uFillTx/>
          <a:latin typeface="+mj-lt"/>
          <a:ea typeface="+mj-ea"/>
          <a:cs typeface="+mj-cs"/>
          <a:sym typeface="Calibri"/>
        </a:defRPr>
      </a:lvl5pPr>
      <a:lvl6pPr marL="3962400" marR="0" indent="-533400" algn="l" defTabSz="1371600" rtl="0" latinLnBrk="0">
        <a:lnSpc>
          <a:spcPct val="90000"/>
        </a:lnSpc>
        <a:spcBef>
          <a:spcPts val="1500"/>
        </a:spcBef>
        <a:spcAft>
          <a:spcPts val="0"/>
        </a:spcAft>
        <a:buClrTx/>
        <a:buSzPct val="100000"/>
        <a:buFont typeface="Arial"/>
        <a:buChar char="•"/>
        <a:tabLst/>
        <a:defRPr b="0" baseline="0" cap="none" i="0" spc="0" strike="noStrike" sz="4200" u="none">
          <a:solidFill>
            <a:srgbClr val="000000"/>
          </a:solidFill>
          <a:uFillTx/>
          <a:latin typeface="+mj-lt"/>
          <a:ea typeface="+mj-ea"/>
          <a:cs typeface="+mj-cs"/>
          <a:sym typeface="Calibri"/>
        </a:defRPr>
      </a:lvl6pPr>
      <a:lvl7pPr marL="4648200" marR="0" indent="-533400" algn="l" defTabSz="1371600" rtl="0" latinLnBrk="0">
        <a:lnSpc>
          <a:spcPct val="90000"/>
        </a:lnSpc>
        <a:spcBef>
          <a:spcPts val="1500"/>
        </a:spcBef>
        <a:spcAft>
          <a:spcPts val="0"/>
        </a:spcAft>
        <a:buClrTx/>
        <a:buSzPct val="100000"/>
        <a:buFont typeface="Arial"/>
        <a:buChar char="•"/>
        <a:tabLst/>
        <a:defRPr b="0" baseline="0" cap="none" i="0" spc="0" strike="noStrike" sz="4200" u="none">
          <a:solidFill>
            <a:srgbClr val="000000"/>
          </a:solidFill>
          <a:uFillTx/>
          <a:latin typeface="+mj-lt"/>
          <a:ea typeface="+mj-ea"/>
          <a:cs typeface="+mj-cs"/>
          <a:sym typeface="Calibri"/>
        </a:defRPr>
      </a:lvl7pPr>
      <a:lvl8pPr marL="5334000" marR="0" indent="-533400" algn="l" defTabSz="1371600" rtl="0" latinLnBrk="0">
        <a:lnSpc>
          <a:spcPct val="90000"/>
        </a:lnSpc>
        <a:spcBef>
          <a:spcPts val="1500"/>
        </a:spcBef>
        <a:spcAft>
          <a:spcPts val="0"/>
        </a:spcAft>
        <a:buClrTx/>
        <a:buSzPct val="100000"/>
        <a:buFont typeface="Arial"/>
        <a:buChar char="•"/>
        <a:tabLst/>
        <a:defRPr b="0" baseline="0" cap="none" i="0" spc="0" strike="noStrike" sz="4200" u="none">
          <a:solidFill>
            <a:srgbClr val="000000"/>
          </a:solidFill>
          <a:uFillTx/>
          <a:latin typeface="+mj-lt"/>
          <a:ea typeface="+mj-ea"/>
          <a:cs typeface="+mj-cs"/>
          <a:sym typeface="Calibri"/>
        </a:defRPr>
      </a:lvl8pPr>
      <a:lvl9pPr marL="6019800" marR="0" indent="-533400" algn="l" defTabSz="1371600" rtl="0" latinLnBrk="0">
        <a:lnSpc>
          <a:spcPct val="90000"/>
        </a:lnSpc>
        <a:spcBef>
          <a:spcPts val="1500"/>
        </a:spcBef>
        <a:spcAft>
          <a:spcPts val="0"/>
        </a:spcAft>
        <a:buClrTx/>
        <a:buSzPct val="100000"/>
        <a:buFont typeface="Arial"/>
        <a:buChar char="•"/>
        <a:tabLst/>
        <a:defRPr b="0" baseline="0" cap="none" i="0" spc="0" strike="noStrike" sz="4200" u="none">
          <a:solidFill>
            <a:srgbClr val="000000"/>
          </a:solidFill>
          <a:uFillTx/>
          <a:latin typeface="+mj-lt"/>
          <a:ea typeface="+mj-ea"/>
          <a:cs typeface="+mj-cs"/>
          <a:sym typeface="Calibri"/>
        </a:defRPr>
      </a:lvl9pPr>
    </p:bodyStyle>
    <p:otherStyle>
      <a:lvl1pPr marL="0" marR="0" indent="0" algn="r" defTabSz="13716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1pPr>
      <a:lvl2pPr marL="0" marR="0" indent="685800" algn="r" defTabSz="13716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2pPr>
      <a:lvl3pPr marL="0" marR="0" indent="1371600" algn="r" defTabSz="13716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3pPr>
      <a:lvl4pPr marL="0" marR="0" indent="2057400" algn="r" defTabSz="13716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4pPr>
      <a:lvl5pPr marL="0" marR="0" indent="2743200" algn="r" defTabSz="13716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5pPr>
      <a:lvl6pPr marL="0" marR="0" indent="3429000" algn="r" defTabSz="13716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6pPr>
      <a:lvl7pPr marL="0" marR="0" indent="4114800" algn="r" defTabSz="13716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7pPr>
      <a:lvl8pPr marL="0" marR="0" indent="4800600" algn="r" defTabSz="13716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8pPr>
      <a:lvl9pPr marL="0" marR="0" indent="5486400" algn="r" defTabSz="13716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Rectangle 54"/>
          <p:cNvSpPr/>
          <p:nvPr/>
        </p:nvSpPr>
        <p:spPr>
          <a:xfrm>
            <a:off x="12303173" y="4147454"/>
            <a:ext cx="5421917" cy="2252638"/>
          </a:xfrm>
          <a:prstGeom prst="rect">
            <a:avLst/>
          </a:prstGeom>
          <a:solidFill>
            <a:srgbClr val="FFFFFF"/>
          </a:solidFill>
          <a:ln w="12700">
            <a:miter lim="400000"/>
          </a:ln>
        </p:spPr>
        <p:txBody>
          <a:bodyPr lIns="45719" rIns="45719" anchor="ctr"/>
          <a:lstStyle/>
          <a:p>
            <a:pPr algn="ctr">
              <a:defRPr>
                <a:solidFill>
                  <a:srgbClr val="FFFFFF"/>
                </a:solidFill>
              </a:defRPr>
            </a:pPr>
          </a:p>
        </p:txBody>
      </p:sp>
      <p:sp>
        <p:nvSpPr>
          <p:cNvPr id="95" name="Rounded Rectangle 27"/>
          <p:cNvSpPr/>
          <p:nvPr/>
        </p:nvSpPr>
        <p:spPr>
          <a:xfrm>
            <a:off x="6529515" y="2056264"/>
            <a:ext cx="5265863" cy="483871"/>
          </a:xfrm>
          <a:prstGeom prst="roundRect">
            <a:avLst>
              <a:gd name="adj" fmla="val 16667"/>
            </a:avLst>
          </a:prstGeom>
          <a:solidFill>
            <a:srgbClr val="00B050"/>
          </a:solidFill>
          <a:ln w="41275">
            <a:solidFill>
              <a:srgbClr val="00B050"/>
            </a:solidFill>
            <a:miter/>
          </a:ln>
        </p:spPr>
        <p:txBody>
          <a:bodyPr lIns="45719" rIns="45719" anchor="ctr"/>
          <a:lstStyle/>
          <a:p>
            <a:pPr algn="ctr">
              <a:defRPr>
                <a:solidFill>
                  <a:srgbClr val="FFFFFF"/>
                </a:solidFill>
              </a:defRPr>
            </a:pPr>
          </a:p>
        </p:txBody>
      </p:sp>
      <p:sp>
        <p:nvSpPr>
          <p:cNvPr id="96" name="Rounded Rectangle 33"/>
          <p:cNvSpPr/>
          <p:nvPr/>
        </p:nvSpPr>
        <p:spPr>
          <a:xfrm>
            <a:off x="6572026" y="5938902"/>
            <a:ext cx="5189669" cy="483871"/>
          </a:xfrm>
          <a:prstGeom prst="roundRect">
            <a:avLst>
              <a:gd name="adj" fmla="val 16667"/>
            </a:avLst>
          </a:prstGeom>
          <a:solidFill>
            <a:srgbClr val="00B050"/>
          </a:solidFill>
          <a:ln w="41275">
            <a:solidFill>
              <a:srgbClr val="00B050"/>
            </a:solidFill>
            <a:miter/>
          </a:ln>
        </p:spPr>
        <p:txBody>
          <a:bodyPr lIns="45719" rIns="45719" anchor="ctr"/>
          <a:lstStyle/>
          <a:p>
            <a:pPr algn="ctr">
              <a:defRPr>
                <a:solidFill>
                  <a:srgbClr val="FFFFFF"/>
                </a:solidFill>
              </a:defRPr>
            </a:pPr>
          </a:p>
        </p:txBody>
      </p:sp>
      <p:sp>
        <p:nvSpPr>
          <p:cNvPr id="97" name="Rounded Rectangle 26"/>
          <p:cNvSpPr/>
          <p:nvPr/>
        </p:nvSpPr>
        <p:spPr>
          <a:xfrm>
            <a:off x="689500" y="8721229"/>
            <a:ext cx="5265862" cy="483871"/>
          </a:xfrm>
          <a:prstGeom prst="roundRect">
            <a:avLst>
              <a:gd name="adj" fmla="val 16667"/>
            </a:avLst>
          </a:prstGeom>
          <a:solidFill>
            <a:srgbClr val="00B050"/>
          </a:solidFill>
          <a:ln w="41275">
            <a:solidFill>
              <a:srgbClr val="00B050"/>
            </a:solidFill>
            <a:miter/>
          </a:ln>
        </p:spPr>
        <p:txBody>
          <a:bodyPr lIns="45719" rIns="45719" anchor="ctr"/>
          <a:lstStyle/>
          <a:p>
            <a:pPr algn="ctr">
              <a:defRPr>
                <a:solidFill>
                  <a:srgbClr val="FFFFFF"/>
                </a:solidFill>
              </a:defRPr>
            </a:pPr>
          </a:p>
        </p:txBody>
      </p:sp>
      <p:sp>
        <p:nvSpPr>
          <p:cNvPr id="98" name="Rounded Rectangle 25"/>
          <p:cNvSpPr/>
          <p:nvPr/>
        </p:nvSpPr>
        <p:spPr>
          <a:xfrm>
            <a:off x="689500" y="2056264"/>
            <a:ext cx="5265862" cy="483871"/>
          </a:xfrm>
          <a:prstGeom prst="roundRect">
            <a:avLst>
              <a:gd name="adj" fmla="val 16667"/>
            </a:avLst>
          </a:prstGeom>
          <a:solidFill>
            <a:srgbClr val="00B050"/>
          </a:solidFill>
          <a:ln w="41275">
            <a:solidFill>
              <a:srgbClr val="00B050"/>
            </a:solidFill>
            <a:miter/>
          </a:ln>
        </p:spPr>
        <p:txBody>
          <a:bodyPr lIns="45719" rIns="45719" anchor="ctr"/>
          <a:lstStyle/>
          <a:p>
            <a:pPr algn="ctr">
              <a:defRPr>
                <a:solidFill>
                  <a:srgbClr val="FFFFFF"/>
                </a:solidFill>
              </a:defRPr>
            </a:pPr>
          </a:p>
        </p:txBody>
      </p:sp>
      <p:sp>
        <p:nvSpPr>
          <p:cNvPr id="99" name="Rectangle 28"/>
          <p:cNvSpPr/>
          <p:nvPr/>
        </p:nvSpPr>
        <p:spPr>
          <a:xfrm>
            <a:off x="0" y="800990"/>
            <a:ext cx="18288000" cy="1004951"/>
          </a:xfrm>
          <a:prstGeom prst="rect">
            <a:avLst/>
          </a:prstGeom>
          <a:solidFill>
            <a:srgbClr val="00B050"/>
          </a:solidFill>
          <a:ln w="12700">
            <a:miter lim="400000"/>
          </a:ln>
        </p:spPr>
        <p:txBody>
          <a:bodyPr lIns="45719" rIns="45719" anchor="ctr"/>
          <a:lstStyle/>
          <a:p>
            <a:pPr algn="ctr">
              <a:defRPr>
                <a:solidFill>
                  <a:srgbClr val="FFFFFF"/>
                </a:solidFill>
              </a:defRPr>
            </a:pPr>
          </a:p>
        </p:txBody>
      </p:sp>
      <p:sp>
        <p:nvSpPr>
          <p:cNvPr id="100" name="TextBox 11"/>
          <p:cNvSpPr txBox="1"/>
          <p:nvPr/>
        </p:nvSpPr>
        <p:spPr>
          <a:xfrm>
            <a:off x="685800" y="871101"/>
            <a:ext cx="14804050" cy="64498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2000">
                <a:solidFill>
                  <a:srgbClr val="FFFFFF"/>
                </a:solidFill>
              </a:defRPr>
            </a:pPr>
            <a:r>
              <a:t>ASSOCIA</a:t>
            </a:r>
            <a:r>
              <a:t>ÇÃ</a:t>
            </a:r>
            <a:r>
              <a:t>O ENTRE PADR</a:t>
            </a:r>
            <a:r>
              <a:t>Õ</a:t>
            </a:r>
            <a:r>
              <a:t>ES RADIOL</a:t>
            </a:r>
            <a:r>
              <a:t>Ó</a:t>
            </a:r>
            <a:r>
              <a:t>GICOS DE MET</a:t>
            </a:r>
            <a:r>
              <a:t>Á</a:t>
            </a:r>
            <a:r>
              <a:t>STASES CEREBRAIS AVALIADOS POR RADI</a:t>
            </a:r>
            <a:r>
              <a:t>ÔMICA E PRESENÇ</a:t>
            </a:r>
            <a:r>
              <a:t>A DE MUTA</a:t>
            </a:r>
            <a:r>
              <a:t>ÇÃ</a:t>
            </a:r>
            <a:r>
              <a:t>O NO GENE </a:t>
            </a:r>
            <a:r>
              <a:rPr i="1"/>
              <a:t>EGFR</a:t>
            </a:r>
            <a:r>
              <a:t> EM CPNPC METAST</a:t>
            </a:r>
            <a:r>
              <a:t>Á</a:t>
            </a:r>
            <a:r>
              <a:t>TICO</a:t>
            </a:r>
          </a:p>
        </p:txBody>
      </p:sp>
      <p:sp>
        <p:nvSpPr>
          <p:cNvPr id="101" name="TextBox 12"/>
          <p:cNvSpPr txBox="1"/>
          <p:nvPr/>
        </p:nvSpPr>
        <p:spPr>
          <a:xfrm>
            <a:off x="592740" y="1502538"/>
            <a:ext cx="4273815" cy="31049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1700"/>
            </a:lvl1pPr>
          </a:lstStyle>
          <a:p>
            <a:pPr/>
            <a:r>
              <a:t>A. Galloro Netto; B.A. de C. Aranha; J. E. Rosado</a:t>
            </a:r>
          </a:p>
        </p:txBody>
      </p:sp>
      <p:sp>
        <p:nvSpPr>
          <p:cNvPr id="102" name="Rectangle 29"/>
          <p:cNvSpPr/>
          <p:nvPr/>
        </p:nvSpPr>
        <p:spPr>
          <a:xfrm>
            <a:off x="16962119" y="800990"/>
            <a:ext cx="1325881" cy="1004951"/>
          </a:xfrm>
          <a:prstGeom prst="rect">
            <a:avLst/>
          </a:prstGeom>
          <a:solidFill>
            <a:srgbClr val="385724"/>
          </a:solidFill>
          <a:ln w="12700">
            <a:miter lim="400000"/>
          </a:ln>
        </p:spPr>
        <p:txBody>
          <a:bodyPr lIns="45719" rIns="45719" anchor="ctr"/>
          <a:lstStyle/>
          <a:p>
            <a:pPr algn="ctr">
              <a:defRPr>
                <a:solidFill>
                  <a:srgbClr val="FFFFFF"/>
                </a:solidFill>
              </a:defRPr>
            </a:pPr>
          </a:p>
        </p:txBody>
      </p:sp>
      <p:sp>
        <p:nvSpPr>
          <p:cNvPr id="103" name="Rectangle 30"/>
          <p:cNvSpPr/>
          <p:nvPr/>
        </p:nvSpPr>
        <p:spPr>
          <a:xfrm>
            <a:off x="16497300" y="800990"/>
            <a:ext cx="464820" cy="1004951"/>
          </a:xfrm>
          <a:prstGeom prst="rect">
            <a:avLst/>
          </a:prstGeom>
          <a:solidFill>
            <a:srgbClr val="92D050"/>
          </a:solidFill>
          <a:ln w="12700">
            <a:miter lim="400000"/>
          </a:ln>
        </p:spPr>
        <p:txBody>
          <a:bodyPr lIns="45719" rIns="45719" anchor="ctr"/>
          <a:lstStyle/>
          <a:p>
            <a:pPr algn="ctr">
              <a:defRPr>
                <a:solidFill>
                  <a:srgbClr val="FFFFFF"/>
                </a:solidFill>
              </a:defRPr>
            </a:pPr>
          </a:p>
        </p:txBody>
      </p:sp>
      <p:sp>
        <p:nvSpPr>
          <p:cNvPr id="104" name="TextBox 13"/>
          <p:cNvSpPr txBox="1"/>
          <p:nvPr/>
        </p:nvSpPr>
        <p:spPr>
          <a:xfrm>
            <a:off x="685799" y="2078469"/>
            <a:ext cx="5344748" cy="3924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2400">
                <a:solidFill>
                  <a:srgbClr val="FFFFFF"/>
                </a:solidFill>
              </a:defRPr>
            </a:pPr>
            <a:r>
              <a:t>INTRODUÇ</a:t>
            </a:r>
            <a:r>
              <a:t>ÃO</a:t>
            </a:r>
          </a:p>
        </p:txBody>
      </p:sp>
      <p:sp>
        <p:nvSpPr>
          <p:cNvPr id="105" name="TextBox 14"/>
          <p:cNvSpPr txBox="1"/>
          <p:nvPr/>
        </p:nvSpPr>
        <p:spPr>
          <a:xfrm>
            <a:off x="685799" y="2601689"/>
            <a:ext cx="5344748" cy="596815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457200" algn="just" defTabSz="457200">
              <a:lnSpc>
                <a:spcPct val="115000"/>
              </a:lnSpc>
              <a:defRPr sz="1100">
                <a:uFill>
                  <a:solidFill>
                    <a:srgbClr val="000000"/>
                  </a:solidFill>
                </a:uFill>
                <a:latin typeface="Arial"/>
                <a:ea typeface="Arial"/>
                <a:cs typeface="Arial"/>
                <a:sym typeface="Arial"/>
              </a:defRPr>
            </a:pPr>
            <a:r>
              <a:rPr>
                <a:latin typeface="+mj-lt"/>
                <a:ea typeface="+mj-ea"/>
                <a:cs typeface="+mj-cs"/>
                <a:sym typeface="Calibri"/>
              </a:rPr>
              <a:t>O câ</a:t>
            </a:r>
            <a:r>
              <a:rPr>
                <a:latin typeface="+mj-lt"/>
                <a:ea typeface="+mj-ea"/>
                <a:cs typeface="+mj-cs"/>
                <a:sym typeface="Calibri"/>
              </a:rPr>
              <a:t>ncer de pulm</a:t>
            </a:r>
            <a:r>
              <a:rPr>
                <a:latin typeface="+mj-lt"/>
                <a:ea typeface="+mj-ea"/>
                <a:cs typeface="+mj-cs"/>
                <a:sym typeface="Calibri"/>
              </a:rPr>
              <a:t>ã</a:t>
            </a:r>
            <a:r>
              <a:rPr>
                <a:latin typeface="+mj-lt"/>
                <a:ea typeface="+mj-ea"/>
                <a:cs typeface="+mj-cs"/>
                <a:sym typeface="Calibri"/>
              </a:rPr>
              <a:t>o </a:t>
            </a:r>
            <a:r>
              <a:rPr>
                <a:latin typeface="+mj-lt"/>
                <a:ea typeface="+mj-ea"/>
                <a:cs typeface="+mj-cs"/>
                <a:sym typeface="Calibri"/>
              </a:rPr>
              <a:t>é um dos tumores malignos mais comuns e é a principal causa de morte relacionada a câncer em todo o mundo. A Organização Mundial da Saúde (OMS) divide o câ</a:t>
            </a:r>
            <a:r>
              <a:rPr>
                <a:latin typeface="+mj-lt"/>
                <a:ea typeface="+mj-ea"/>
                <a:cs typeface="+mj-cs"/>
                <a:sym typeface="Calibri"/>
              </a:rPr>
              <a:t>ncer de pulm</a:t>
            </a:r>
            <a:r>
              <a:rPr>
                <a:latin typeface="+mj-lt"/>
                <a:ea typeface="+mj-ea"/>
                <a:cs typeface="+mj-cs"/>
                <a:sym typeface="Calibri"/>
              </a:rPr>
              <a:t>ão em duas grandes categorias: câ</a:t>
            </a:r>
            <a:r>
              <a:rPr>
                <a:latin typeface="+mj-lt"/>
                <a:ea typeface="+mj-ea"/>
                <a:cs typeface="+mj-cs"/>
                <a:sym typeface="Calibri"/>
              </a:rPr>
              <a:t>ncer de pulm</a:t>
            </a:r>
            <a:r>
              <a:rPr>
                <a:latin typeface="+mj-lt"/>
                <a:ea typeface="+mj-ea"/>
                <a:cs typeface="+mj-cs"/>
                <a:sym typeface="Calibri"/>
              </a:rPr>
              <a:t>ão de cé</a:t>
            </a:r>
            <a:r>
              <a:rPr>
                <a:latin typeface="+mj-lt"/>
                <a:ea typeface="+mj-ea"/>
                <a:cs typeface="+mj-cs"/>
                <a:sym typeface="Calibri"/>
              </a:rPr>
              <a:t>lulas n</a:t>
            </a:r>
            <a:r>
              <a:rPr>
                <a:latin typeface="+mj-lt"/>
                <a:ea typeface="+mj-ea"/>
                <a:cs typeface="+mj-cs"/>
                <a:sym typeface="Calibri"/>
              </a:rPr>
              <a:t>ão pequenas  (CPCNP), que representa mais de 85% de todos os casos, e câ</a:t>
            </a:r>
            <a:r>
              <a:rPr>
                <a:latin typeface="+mj-lt"/>
                <a:ea typeface="+mj-ea"/>
                <a:cs typeface="+mj-cs"/>
                <a:sym typeface="Calibri"/>
              </a:rPr>
              <a:t>ncer de pulm</a:t>
            </a:r>
            <a:r>
              <a:rPr>
                <a:latin typeface="+mj-lt"/>
                <a:ea typeface="+mj-ea"/>
                <a:cs typeface="+mj-cs"/>
                <a:sym typeface="Calibri"/>
              </a:rPr>
              <a:t>ão de pequenas células (CPPC). Entre os CPCNP, o adenocarcinoma é o principal subtipo histológico, representando quase metade de todos os casos de câ</a:t>
            </a:r>
            <a:r>
              <a:rPr>
                <a:latin typeface="+mj-lt"/>
                <a:ea typeface="+mj-ea"/>
                <a:cs typeface="+mj-cs"/>
                <a:sym typeface="Calibri"/>
              </a:rPr>
              <a:t>ncer de pulm</a:t>
            </a:r>
            <a:r>
              <a:rPr>
                <a:latin typeface="+mj-lt"/>
                <a:ea typeface="+mj-ea"/>
                <a:cs typeface="+mj-cs"/>
                <a:sym typeface="Calibri"/>
              </a:rPr>
              <a:t>ão.</a:t>
            </a:r>
            <a:endParaRPr>
              <a:latin typeface="+mj-lt"/>
              <a:ea typeface="+mj-ea"/>
              <a:cs typeface="+mj-cs"/>
              <a:sym typeface="Calibri"/>
            </a:endParaRPr>
          </a:p>
          <a:p>
            <a:pPr indent="457200" algn="just" defTabSz="457200">
              <a:lnSpc>
                <a:spcPct val="115000"/>
              </a:lnSpc>
              <a:defRPr sz="1100">
                <a:uFill>
                  <a:solidFill>
                    <a:srgbClr val="000000"/>
                  </a:solidFill>
                </a:uFill>
                <a:latin typeface="Arial"/>
                <a:ea typeface="Arial"/>
                <a:cs typeface="Arial"/>
                <a:sym typeface="Arial"/>
              </a:defRPr>
            </a:pPr>
            <a:r>
              <a:rPr>
                <a:latin typeface="+mj-lt"/>
                <a:ea typeface="+mj-ea"/>
                <a:cs typeface="+mj-cs"/>
                <a:sym typeface="Calibri"/>
              </a:rPr>
              <a:t>A identificação dos subtipos moleculares de tumores usando testes para determinar o perfil de mutaçõ</a:t>
            </a:r>
            <a:r>
              <a:rPr>
                <a:latin typeface="+mj-lt"/>
                <a:ea typeface="+mj-ea"/>
                <a:cs typeface="+mj-cs"/>
                <a:sym typeface="Calibri"/>
              </a:rPr>
              <a:t>es som</a:t>
            </a:r>
            <a:r>
              <a:rPr>
                <a:latin typeface="+mj-lt"/>
                <a:ea typeface="+mj-ea"/>
                <a:cs typeface="+mj-cs"/>
                <a:sym typeface="Calibri"/>
              </a:rPr>
              <a:t>áticas permite um melhor entendimento da  biologia do CPCNP e a determinação do tratamento específico do paciente. No caso do câ</a:t>
            </a:r>
            <a:r>
              <a:rPr>
                <a:latin typeface="+mj-lt"/>
                <a:ea typeface="+mj-ea"/>
                <a:cs typeface="+mj-cs"/>
                <a:sym typeface="Calibri"/>
              </a:rPr>
              <a:t>ncer de pulm</a:t>
            </a:r>
            <a:r>
              <a:rPr>
                <a:latin typeface="+mj-lt"/>
                <a:ea typeface="+mj-ea"/>
                <a:cs typeface="+mj-cs"/>
                <a:sym typeface="Calibri"/>
              </a:rPr>
              <a:t>ão, a identificação de mutações no gene do receptor do fator de crescimento epidé</a:t>
            </a:r>
            <a:r>
              <a:rPr>
                <a:latin typeface="+mj-lt"/>
                <a:ea typeface="+mj-ea"/>
                <a:cs typeface="+mj-cs"/>
                <a:sym typeface="Calibri"/>
              </a:rPr>
              <a:t>rmico (</a:t>
            </a:r>
            <a:r>
              <a:rPr i="1">
                <a:latin typeface="+mj-lt"/>
                <a:ea typeface="+mj-ea"/>
                <a:cs typeface="+mj-cs"/>
                <a:sym typeface="Calibri"/>
              </a:rPr>
              <a:t>EGFR</a:t>
            </a:r>
            <a:r>
              <a:rPr>
                <a:latin typeface="+mj-lt"/>
                <a:ea typeface="+mj-ea"/>
                <a:cs typeface="+mj-cs"/>
                <a:sym typeface="Calibri"/>
              </a:rPr>
              <a:t>) tornou-se fundamental no planejamento do tratamento da doenç</a:t>
            </a:r>
            <a:r>
              <a:rPr>
                <a:latin typeface="+mj-lt"/>
                <a:ea typeface="+mj-ea"/>
                <a:cs typeface="+mj-cs"/>
                <a:sym typeface="Calibri"/>
              </a:rPr>
              <a:t>a avan</a:t>
            </a:r>
            <a:r>
              <a:rPr>
                <a:latin typeface="+mj-lt"/>
                <a:ea typeface="+mj-ea"/>
                <a:cs typeface="+mj-cs"/>
                <a:sym typeface="Calibri"/>
              </a:rPr>
              <a:t>çada. Estudos recentes demonstraram que pacientes com metástases cerebrais de câ</a:t>
            </a:r>
            <a:r>
              <a:rPr>
                <a:latin typeface="+mj-lt"/>
                <a:ea typeface="+mj-ea"/>
                <a:cs typeface="+mj-cs"/>
                <a:sym typeface="Calibri"/>
              </a:rPr>
              <a:t>ncer de pulm</a:t>
            </a:r>
            <a:r>
              <a:rPr>
                <a:latin typeface="+mj-lt"/>
                <a:ea typeface="+mj-ea"/>
                <a:cs typeface="+mj-cs"/>
                <a:sym typeface="Calibri"/>
              </a:rPr>
              <a:t>ão com mutaçõ</a:t>
            </a:r>
            <a:r>
              <a:rPr>
                <a:latin typeface="+mj-lt"/>
                <a:ea typeface="+mj-ea"/>
                <a:cs typeface="+mj-cs"/>
                <a:sym typeface="Calibri"/>
              </a:rPr>
              <a:t>es de </a:t>
            </a:r>
            <a:r>
              <a:rPr i="1">
                <a:latin typeface="+mj-lt"/>
                <a:ea typeface="+mj-ea"/>
                <a:cs typeface="+mj-cs"/>
                <a:sym typeface="Calibri"/>
              </a:rPr>
              <a:t>EGFR</a:t>
            </a:r>
            <a:r>
              <a:rPr>
                <a:latin typeface="+mj-lt"/>
                <a:ea typeface="+mj-ea"/>
                <a:cs typeface="+mj-cs"/>
                <a:sym typeface="Calibri"/>
              </a:rPr>
              <a:t> apresentam melhor sobrevida em relação aos pacientes sem tais mutações, devido a taxas de resposta mais altas à radioterapia e terapias específicas (terapias-alvo).</a:t>
            </a:r>
            <a:endParaRPr>
              <a:latin typeface="+mj-lt"/>
              <a:ea typeface="+mj-ea"/>
              <a:cs typeface="+mj-cs"/>
              <a:sym typeface="Calibri"/>
            </a:endParaRPr>
          </a:p>
          <a:p>
            <a:pPr indent="457200" algn="just" defTabSz="457200">
              <a:lnSpc>
                <a:spcPct val="115000"/>
              </a:lnSpc>
              <a:defRPr sz="1100">
                <a:uFill>
                  <a:solidFill>
                    <a:srgbClr val="000000"/>
                  </a:solidFill>
                </a:uFill>
                <a:latin typeface="Arial"/>
                <a:ea typeface="Arial"/>
                <a:cs typeface="Arial"/>
                <a:sym typeface="Arial"/>
              </a:defRPr>
            </a:pPr>
            <a:r>
              <a:rPr>
                <a:latin typeface="+mj-lt"/>
                <a:ea typeface="+mj-ea"/>
                <a:cs typeface="+mj-cs"/>
                <a:sym typeface="Calibri"/>
              </a:rPr>
              <a:t>A biópsia do tumor é o meio mais amplamente utilizado para obter material biológico para identificação de mutações do gene </a:t>
            </a:r>
            <a:r>
              <a:rPr i="1">
                <a:latin typeface="+mj-lt"/>
                <a:ea typeface="+mj-ea"/>
                <a:cs typeface="+mj-cs"/>
                <a:sym typeface="Calibri"/>
              </a:rPr>
              <a:t>EGFR</a:t>
            </a:r>
            <a:r>
              <a:rPr>
                <a:latin typeface="+mj-lt"/>
                <a:ea typeface="+mj-ea"/>
                <a:cs typeface="+mj-cs"/>
                <a:sym typeface="Calibri"/>
              </a:rPr>
              <a:t> em CPCNP,  porém esse procedimento nã</a:t>
            </a:r>
            <a:r>
              <a:rPr>
                <a:latin typeface="+mj-lt"/>
                <a:ea typeface="+mj-ea"/>
                <a:cs typeface="+mj-cs"/>
                <a:sym typeface="Calibri"/>
              </a:rPr>
              <a:t>o </a:t>
            </a:r>
            <a:r>
              <a:rPr>
                <a:latin typeface="+mj-lt"/>
                <a:ea typeface="+mj-ea"/>
                <a:cs typeface="+mj-cs"/>
                <a:sym typeface="Calibri"/>
              </a:rPr>
              <a:t>é isento de riscos, além disso, por vezes é </a:t>
            </a:r>
            <a:r>
              <a:rPr>
                <a:latin typeface="+mj-lt"/>
                <a:ea typeface="+mj-ea"/>
                <a:cs typeface="+mj-cs"/>
                <a:sym typeface="Calibri"/>
              </a:rPr>
              <a:t>dif</a:t>
            </a:r>
            <a:r>
              <a:rPr>
                <a:latin typeface="+mj-lt"/>
                <a:ea typeface="+mj-ea"/>
                <a:cs typeface="+mj-cs"/>
                <a:sym typeface="Calibri"/>
              </a:rPr>
              <a:t>ícil obter amostras de topografias pouco acessíveis (cérebro, por exemplo). Logo, alternativas automatizadas, não invasivas e de baixo custo são desejadas.</a:t>
            </a:r>
            <a:endParaRPr>
              <a:latin typeface="+mj-lt"/>
              <a:ea typeface="+mj-ea"/>
              <a:cs typeface="+mj-cs"/>
              <a:sym typeface="Calibri"/>
            </a:endParaRPr>
          </a:p>
          <a:p>
            <a:pPr indent="457200" algn="just" defTabSz="457200">
              <a:lnSpc>
                <a:spcPct val="115000"/>
              </a:lnSpc>
              <a:defRPr sz="1100">
                <a:uFill>
                  <a:solidFill>
                    <a:srgbClr val="000000"/>
                  </a:solidFill>
                </a:uFill>
                <a:latin typeface="Arial"/>
                <a:ea typeface="Arial"/>
                <a:cs typeface="Arial"/>
                <a:sym typeface="Arial"/>
              </a:defRPr>
            </a:pPr>
            <a:r>
              <a:rPr>
                <a:latin typeface="+mj-lt"/>
                <a:ea typeface="+mj-ea"/>
                <a:cs typeface="+mj-cs"/>
                <a:sym typeface="Calibri"/>
              </a:rPr>
              <a:t>O crescente nú</a:t>
            </a:r>
            <a:r>
              <a:rPr>
                <a:latin typeface="+mj-lt"/>
                <a:ea typeface="+mj-ea"/>
                <a:cs typeface="+mj-cs"/>
                <a:sym typeface="Calibri"/>
              </a:rPr>
              <a:t>mero de informa</a:t>
            </a:r>
            <a:r>
              <a:rPr>
                <a:latin typeface="+mj-lt"/>
                <a:ea typeface="+mj-ea"/>
                <a:cs typeface="+mj-cs"/>
                <a:sym typeface="Calibri"/>
              </a:rPr>
              <a:t>ções produzidas pelas imagens digitais gerou uma necessidade da incorporação de métodos computacionais que possam auxiliar o médico radiologista a extrair o máximo de dados disponíveis do exame. Deste modo, surgiu a radiômica, que consiste na conversão de imagens em dados quantitativos mensuráveis. Estes dados </a:t>
            </a:r>
            <a:r>
              <a:rPr>
                <a:latin typeface="+mj-lt"/>
                <a:ea typeface="+mj-ea"/>
                <a:cs typeface="+mj-cs"/>
                <a:sym typeface="Calibri"/>
              </a:rPr>
              <a:t>s</a:t>
            </a:r>
            <a:r>
              <a:rPr>
                <a:latin typeface="+mj-lt"/>
                <a:ea typeface="+mj-ea"/>
                <a:cs typeface="+mj-cs"/>
                <a:sym typeface="Calibri"/>
              </a:rPr>
              <a:t>ão avaliados por tecnologias que empregam inteligência artificial (</a:t>
            </a:r>
            <a:r>
              <a:rPr i="1">
                <a:latin typeface="+mj-lt"/>
                <a:ea typeface="+mj-ea"/>
                <a:cs typeface="+mj-cs"/>
                <a:sym typeface="Calibri"/>
              </a:rPr>
              <a:t>machine learning</a:t>
            </a:r>
            <a:r>
              <a:rPr>
                <a:latin typeface="+mj-lt"/>
                <a:ea typeface="+mj-ea"/>
                <a:cs typeface="+mj-cs"/>
                <a:sym typeface="Calibri"/>
              </a:rPr>
              <a:t> e redes neurais) para reconhecer padrões e interaçõ</a:t>
            </a:r>
            <a:r>
              <a:rPr>
                <a:latin typeface="+mj-lt"/>
                <a:ea typeface="+mj-ea"/>
                <a:cs typeface="+mj-cs"/>
                <a:sym typeface="Calibri"/>
              </a:rPr>
              <a:t>es como vari</a:t>
            </a:r>
            <a:r>
              <a:rPr>
                <a:latin typeface="+mj-lt"/>
                <a:ea typeface="+mj-ea"/>
                <a:cs typeface="+mj-cs"/>
                <a:sym typeface="Calibri"/>
              </a:rPr>
              <a:t>áveis multidimensionais não facilmente observáveis com aná</a:t>
            </a:r>
            <a:r>
              <a:rPr>
                <a:latin typeface="+mj-lt"/>
                <a:ea typeface="+mj-ea"/>
                <a:cs typeface="+mj-cs"/>
                <a:sym typeface="Calibri"/>
              </a:rPr>
              <a:t>lises estat</a:t>
            </a:r>
            <a:r>
              <a:rPr>
                <a:latin typeface="+mj-lt"/>
                <a:ea typeface="+mj-ea"/>
                <a:cs typeface="+mj-cs"/>
                <a:sym typeface="Calibri"/>
              </a:rPr>
              <a:t>ísticas convencionais.</a:t>
            </a:r>
            <a:endParaRPr>
              <a:latin typeface="+mj-lt"/>
              <a:ea typeface="+mj-ea"/>
              <a:cs typeface="+mj-cs"/>
              <a:sym typeface="Calibri"/>
            </a:endParaRPr>
          </a:p>
          <a:p>
            <a:pPr indent="457200" algn="just" defTabSz="457200">
              <a:lnSpc>
                <a:spcPct val="115000"/>
              </a:lnSpc>
              <a:defRPr sz="1100">
                <a:uFill>
                  <a:solidFill>
                    <a:srgbClr val="000000"/>
                  </a:solidFill>
                </a:uFill>
                <a:latin typeface="Arial"/>
                <a:ea typeface="Arial"/>
                <a:cs typeface="Arial"/>
                <a:sym typeface="Arial"/>
              </a:defRPr>
            </a:pPr>
            <a:r>
              <a:rPr>
                <a:latin typeface="+mj-lt"/>
                <a:ea typeface="+mj-ea"/>
                <a:cs typeface="+mj-cs"/>
                <a:sym typeface="Calibri"/>
              </a:rPr>
              <a:t>Esses recursos podem ser utilizados em imagens de qualquer área, no entanto, é na Oncologia que estes dados têm maior potencial para causar impacto clí</a:t>
            </a:r>
            <a:r>
              <a:rPr>
                <a:latin typeface="+mj-lt"/>
                <a:ea typeface="+mj-ea"/>
                <a:cs typeface="+mj-cs"/>
                <a:sym typeface="Calibri"/>
              </a:rPr>
              <a:t>nico, possibilitando a identifica</a:t>
            </a:r>
            <a:r>
              <a:rPr>
                <a:latin typeface="+mj-lt"/>
                <a:ea typeface="+mj-ea"/>
                <a:cs typeface="+mj-cs"/>
                <a:sym typeface="Calibri"/>
              </a:rPr>
              <a:t>ção de fenótipos tumorais baseados em imagem, que podem ter relação direta com agressividade tumoral, prognóstico e até </a:t>
            </a:r>
            <a:r>
              <a:rPr>
                <a:latin typeface="+mj-lt"/>
                <a:ea typeface="+mj-ea"/>
                <a:cs typeface="+mj-cs"/>
                <a:sym typeface="Calibri"/>
              </a:rPr>
              <a:t>perfil  gen</a:t>
            </a:r>
            <a:r>
              <a:rPr>
                <a:latin typeface="+mj-lt"/>
                <a:ea typeface="+mj-ea"/>
                <a:cs typeface="+mj-cs"/>
                <a:sym typeface="Calibri"/>
              </a:rPr>
              <a:t>ômico, dando origem a uma nova á</a:t>
            </a:r>
            <a:r>
              <a:rPr>
                <a:latin typeface="+mj-lt"/>
                <a:ea typeface="+mj-ea"/>
                <a:cs typeface="+mj-cs"/>
                <a:sym typeface="Calibri"/>
              </a:rPr>
              <a:t>rea de pesquisa denominada radiogen</a:t>
            </a:r>
            <a:r>
              <a:rPr>
                <a:latin typeface="+mj-lt"/>
                <a:ea typeface="+mj-ea"/>
                <a:cs typeface="+mj-cs"/>
                <a:sym typeface="Calibri"/>
              </a:rPr>
              <a:t>ômica.</a:t>
            </a:r>
          </a:p>
        </p:txBody>
      </p:sp>
      <p:sp>
        <p:nvSpPr>
          <p:cNvPr id="106" name="TextBox 17"/>
          <p:cNvSpPr txBox="1"/>
          <p:nvPr/>
        </p:nvSpPr>
        <p:spPr>
          <a:xfrm>
            <a:off x="481050" y="8766929"/>
            <a:ext cx="5344748" cy="39247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2400">
                <a:solidFill>
                  <a:srgbClr val="FFFFFF"/>
                </a:solidFill>
              </a:defRPr>
            </a:lvl1pPr>
          </a:lstStyle>
          <a:p>
            <a:pPr/>
            <a:r>
              <a:t>OBJETIVO</a:t>
            </a:r>
          </a:p>
        </p:txBody>
      </p:sp>
      <p:sp>
        <p:nvSpPr>
          <p:cNvPr id="107" name="TextBox 18"/>
          <p:cNvSpPr txBox="1"/>
          <p:nvPr/>
        </p:nvSpPr>
        <p:spPr>
          <a:xfrm>
            <a:off x="650057" y="9365591"/>
            <a:ext cx="5344748" cy="39080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1100"/>
            </a:pPr>
            <a:r>
              <a:t>Analisar a associaçã</a:t>
            </a:r>
            <a:r>
              <a:t>o entre padr</a:t>
            </a:r>
            <a:r>
              <a:t>õ</a:t>
            </a:r>
            <a:r>
              <a:t>es radiol</a:t>
            </a:r>
            <a:r>
              <a:t>ógicos de metástases cerebrais e a presença ou ausência de mutaçã</a:t>
            </a:r>
            <a:r>
              <a:t>o no gene </a:t>
            </a:r>
            <a:r>
              <a:rPr i="1"/>
              <a:t>EGFR</a:t>
            </a:r>
            <a:r>
              <a:t> em pacientes com CPCNP metastá</a:t>
            </a:r>
            <a:r>
              <a:t>tico.</a:t>
            </a:r>
          </a:p>
        </p:txBody>
      </p:sp>
      <p:sp>
        <p:nvSpPr>
          <p:cNvPr id="108" name="TextBox 19"/>
          <p:cNvSpPr txBox="1"/>
          <p:nvPr/>
        </p:nvSpPr>
        <p:spPr>
          <a:xfrm>
            <a:off x="6471626" y="2101965"/>
            <a:ext cx="5344748" cy="3924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2400">
                <a:solidFill>
                  <a:srgbClr val="FFFFFF"/>
                </a:solidFill>
              </a:defRPr>
            </a:lvl1pPr>
          </a:lstStyle>
          <a:p>
            <a:pPr/>
            <a:r>
              <a:t>MÉTODOS</a:t>
            </a:r>
          </a:p>
        </p:txBody>
      </p:sp>
      <p:sp>
        <p:nvSpPr>
          <p:cNvPr id="109" name="TextBox 20"/>
          <p:cNvSpPr txBox="1"/>
          <p:nvPr/>
        </p:nvSpPr>
        <p:spPr>
          <a:xfrm>
            <a:off x="6437584" y="2460410"/>
            <a:ext cx="5344748" cy="364481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defTabSz="457200">
              <a:lnSpc>
                <a:spcPct val="115000"/>
              </a:lnSpc>
              <a:defRPr b="1" sz="1100">
                <a:uFill>
                  <a:solidFill>
                    <a:srgbClr val="000000"/>
                  </a:solidFill>
                </a:uFill>
              </a:defRPr>
            </a:pPr>
          </a:p>
          <a:p>
            <a:pPr marL="457200" indent="-228600" algn="just" defTabSz="457200">
              <a:lnSpc>
                <a:spcPct val="115000"/>
              </a:lnSpc>
              <a:buSzPct val="100000"/>
              <a:buFont typeface="Calibri"/>
              <a:buChar char="●"/>
              <a:defRPr b="1" sz="1100">
                <a:uFill>
                  <a:solidFill>
                    <a:srgbClr val="000000"/>
                  </a:solidFill>
                </a:uFill>
              </a:defRPr>
            </a:pPr>
            <a:r>
              <a:t>Crit</a:t>
            </a:r>
            <a:r>
              <a:t>é</a:t>
            </a:r>
            <a:r>
              <a:t>rios de inclus</a:t>
            </a:r>
            <a:r>
              <a:t>ã</a:t>
            </a:r>
            <a:r>
              <a:t>o</a:t>
            </a:r>
            <a:r>
              <a:t>: </a:t>
            </a:r>
            <a:r>
              <a:rPr b="0"/>
              <a:t>Paciente com diagnóstico confirmado histologicamente de CPCNP; com metá</a:t>
            </a:r>
            <a:r>
              <a:rPr b="0"/>
              <a:t>stase para SNC e </a:t>
            </a:r>
            <a:r>
              <a:rPr b="0"/>
              <a:t>avaliados para mutações no gene </a:t>
            </a:r>
            <a:r>
              <a:rPr b="0" i="1"/>
              <a:t>EGFR</a:t>
            </a:r>
            <a:r>
              <a:rPr b="0"/>
              <a:t>, com ressonância de crânio realizada antes do uso de TKIs e cuja maior lesão seja de no mínimo 0,9 cm.</a:t>
            </a:r>
          </a:p>
          <a:p>
            <a:pPr marL="457200" indent="-228600" algn="just" defTabSz="457200">
              <a:lnSpc>
                <a:spcPct val="115000"/>
              </a:lnSpc>
              <a:buSzPct val="100000"/>
              <a:buFont typeface="Calibri"/>
              <a:buChar char="●"/>
              <a:defRPr b="1" sz="1100">
                <a:uFill>
                  <a:solidFill>
                    <a:srgbClr val="000000"/>
                  </a:solidFill>
                </a:uFill>
              </a:defRPr>
            </a:pPr>
            <a:r>
              <a:t>Crit</a:t>
            </a:r>
            <a:r>
              <a:t>érios de exclusã</a:t>
            </a:r>
            <a:r>
              <a:t>o</a:t>
            </a:r>
            <a:r>
              <a:t>: </a:t>
            </a:r>
            <a:r>
              <a:rPr b="0"/>
              <a:t>Pacientes cujas imagens de ressonâ</a:t>
            </a:r>
            <a:r>
              <a:rPr b="0"/>
              <a:t>ncia magn</a:t>
            </a:r>
            <a:r>
              <a:rPr b="0"/>
              <a:t>é</a:t>
            </a:r>
            <a:r>
              <a:rPr b="0"/>
              <a:t>tica n</a:t>
            </a:r>
            <a:r>
              <a:rPr b="0"/>
              <a:t>ão estavam disponíveis em nosso acervo digital ou estavam inadequadas para análise (imagem incompleta, espessura de corte elevada ou presença de artefatos).</a:t>
            </a:r>
            <a:endParaRPr b="0"/>
          </a:p>
          <a:p>
            <a:pPr marL="457200" indent="-228600" algn="just" defTabSz="457200">
              <a:lnSpc>
                <a:spcPct val="115000"/>
              </a:lnSpc>
              <a:buSzPct val="100000"/>
              <a:buFont typeface="Calibri"/>
              <a:buChar char="●"/>
              <a:defRPr b="1" sz="1100">
                <a:uFill>
                  <a:solidFill>
                    <a:srgbClr val="000000"/>
                  </a:solidFill>
                </a:uFill>
              </a:defRPr>
            </a:pPr>
            <a:r>
              <a:t>An</a:t>
            </a:r>
            <a:r>
              <a:t>álise de imagens</a:t>
            </a:r>
            <a:r>
              <a:t>: </a:t>
            </a:r>
            <a:r>
              <a:t>S</a:t>
            </a:r>
            <a:r>
              <a:rPr b="0"/>
              <a:t>egmentaçã</a:t>
            </a:r>
            <a:r>
              <a:rPr b="0"/>
              <a:t>o semiautom</a:t>
            </a:r>
            <a:r>
              <a:rPr b="0"/>
              <a:t>ática tridimensional das lesões do sistema nervoso central a partir de imagens de ressonâ</a:t>
            </a:r>
            <a:r>
              <a:rPr b="0"/>
              <a:t>ncia magn</a:t>
            </a:r>
            <a:r>
              <a:rPr b="0"/>
              <a:t>ética ponderadas em T1 pós-contraste com aquisiçã</a:t>
            </a:r>
            <a:r>
              <a:rPr b="0"/>
              <a:t>o volum</a:t>
            </a:r>
            <a:r>
              <a:rPr b="0"/>
              <a:t>étrica (VIBE). </a:t>
            </a:r>
          </a:p>
          <a:p>
            <a:pPr marL="457200" indent="-228600" algn="just" defTabSz="457200">
              <a:lnSpc>
                <a:spcPct val="115000"/>
              </a:lnSpc>
              <a:buSzPct val="100000"/>
              <a:buFont typeface="Calibri"/>
              <a:buChar char="●"/>
              <a:defRPr b="1" sz="1100">
                <a:uFill>
                  <a:solidFill>
                    <a:srgbClr val="000000"/>
                  </a:solidFill>
                </a:uFill>
              </a:defRPr>
            </a:pPr>
            <a:r>
              <a:t>An</a:t>
            </a:r>
            <a:r>
              <a:t>á</a:t>
            </a:r>
            <a:r>
              <a:t>lise de radi</a:t>
            </a:r>
            <a:r>
              <a:t>ô</a:t>
            </a:r>
            <a:r>
              <a:t>mica</a:t>
            </a:r>
            <a:r>
              <a:t>: </a:t>
            </a:r>
            <a:r>
              <a:rPr b="0"/>
              <a:t>foi realizada a</a:t>
            </a:r>
            <a:r>
              <a:t> </a:t>
            </a:r>
            <a:r>
              <a:rPr b="0"/>
              <a:t>extração e normalização das características radiômicas pelo PyRadiomics.  Em seguida, tais características foram categorizadas como 78 recursos de textura multidimensionais - Gray Level. Ao final, utilizamos 9 </a:t>
            </a:r>
            <a:r>
              <a:rPr b="0" i="1"/>
              <a:t>features</a:t>
            </a:r>
            <a:r>
              <a:rPr b="0"/>
              <a:t> para dois modelos de machine learning conhecidos como árvore de decisã</a:t>
            </a:r>
            <a:r>
              <a:rPr b="0"/>
              <a:t>o (</a:t>
            </a:r>
            <a:r>
              <a:rPr b="0" i="1"/>
              <a:t>Decision Tree</a:t>
            </a:r>
            <a:r>
              <a:rPr b="0"/>
              <a:t>) e </a:t>
            </a:r>
            <a:r>
              <a:rPr b="0" i="1"/>
              <a:t>Random Forest</a:t>
            </a:r>
            <a:r>
              <a:rPr b="0"/>
              <a:t>. A performance de ambos os modelos foi avaliada por meio de uma matriz de confusão.</a:t>
            </a:r>
            <a:endParaRPr b="0"/>
          </a:p>
          <a:p>
            <a:pPr marL="457200" indent="-228600" algn="just" defTabSz="457200">
              <a:lnSpc>
                <a:spcPct val="115000"/>
              </a:lnSpc>
              <a:buSzPct val="100000"/>
              <a:buFont typeface="Calibri"/>
              <a:buChar char="●"/>
              <a:defRPr b="1" sz="1100">
                <a:uFill>
                  <a:solidFill>
                    <a:srgbClr val="000000"/>
                  </a:solidFill>
                </a:uFill>
              </a:defRPr>
            </a:pPr>
          </a:p>
        </p:txBody>
      </p:sp>
      <p:sp>
        <p:nvSpPr>
          <p:cNvPr id="110" name="TextBox 31"/>
          <p:cNvSpPr txBox="1"/>
          <p:nvPr/>
        </p:nvSpPr>
        <p:spPr>
          <a:xfrm>
            <a:off x="6392111" y="7589218"/>
            <a:ext cx="5344748" cy="39247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sz="2400">
                <a:solidFill>
                  <a:srgbClr val="FFFFFF"/>
                </a:solidFill>
              </a:defRPr>
            </a:pPr>
            <a:r>
              <a:t>RESULTADOS E CONCLUS</a:t>
            </a:r>
            <a:r>
              <a:t>ÃO</a:t>
            </a:r>
          </a:p>
        </p:txBody>
      </p:sp>
      <p:sp>
        <p:nvSpPr>
          <p:cNvPr id="111" name="TextBox 32"/>
          <p:cNvSpPr txBox="1"/>
          <p:nvPr/>
        </p:nvSpPr>
        <p:spPr>
          <a:xfrm>
            <a:off x="12341757" y="4860536"/>
            <a:ext cx="5344748" cy="189287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indent="457200" algn="just" defTabSz="457200">
              <a:lnSpc>
                <a:spcPct val="115000"/>
              </a:lnSpc>
              <a:defRPr sz="1100">
                <a:uFill>
                  <a:solidFill>
                    <a:srgbClr val="000000"/>
                  </a:solidFill>
                </a:uFill>
                <a:latin typeface="Arial"/>
                <a:ea typeface="Arial"/>
                <a:cs typeface="Arial"/>
                <a:sym typeface="Arial"/>
              </a:defRPr>
            </a:pPr>
            <a:r>
              <a:rPr>
                <a:latin typeface="+mj-lt"/>
                <a:ea typeface="+mj-ea"/>
                <a:cs typeface="+mj-cs"/>
                <a:sym typeface="Calibri"/>
              </a:rPr>
              <a:t>A aná</a:t>
            </a:r>
            <a:r>
              <a:rPr>
                <a:latin typeface="+mj-lt"/>
                <a:ea typeface="+mj-ea"/>
                <a:cs typeface="+mj-cs"/>
                <a:sym typeface="Calibri"/>
              </a:rPr>
              <a:t>lise de par</a:t>
            </a:r>
            <a:r>
              <a:rPr>
                <a:latin typeface="+mj-lt"/>
                <a:ea typeface="+mj-ea"/>
                <a:cs typeface="+mj-cs"/>
                <a:sym typeface="Calibri"/>
              </a:rPr>
              <a:t>âmetros qualitativos das imagens de SNC não permitiu de forma isolada a distinção dos casos associados ou nã</a:t>
            </a:r>
            <a:r>
              <a:rPr>
                <a:latin typeface="+mj-lt"/>
                <a:ea typeface="+mj-ea"/>
                <a:cs typeface="+mj-cs"/>
                <a:sym typeface="Calibri"/>
              </a:rPr>
              <a:t>o </a:t>
            </a:r>
            <a:r>
              <a:rPr>
                <a:latin typeface="+mj-lt"/>
                <a:ea typeface="+mj-ea"/>
                <a:cs typeface="+mj-cs"/>
                <a:sym typeface="Calibri"/>
              </a:rPr>
              <a:t>à </a:t>
            </a:r>
            <a:r>
              <a:rPr>
                <a:latin typeface="+mj-lt"/>
                <a:ea typeface="+mj-ea"/>
                <a:cs typeface="+mj-cs"/>
                <a:sym typeface="Calibri"/>
              </a:rPr>
              <a:t>muta</a:t>
            </a:r>
            <a:r>
              <a:rPr>
                <a:latin typeface="+mj-lt"/>
                <a:ea typeface="+mj-ea"/>
                <a:cs typeface="+mj-cs"/>
                <a:sym typeface="Calibri"/>
              </a:rPr>
              <a:t>çã</a:t>
            </a:r>
            <a:r>
              <a:rPr>
                <a:latin typeface="+mj-lt"/>
                <a:ea typeface="+mj-ea"/>
                <a:cs typeface="+mj-cs"/>
                <a:sym typeface="Calibri"/>
              </a:rPr>
              <a:t>o no gene </a:t>
            </a:r>
            <a:r>
              <a:rPr i="1">
                <a:latin typeface="+mj-lt"/>
                <a:ea typeface="+mj-ea"/>
                <a:cs typeface="+mj-cs"/>
                <a:sym typeface="Calibri"/>
              </a:rPr>
              <a:t>EGFR</a:t>
            </a:r>
            <a:r>
              <a:rPr>
                <a:latin typeface="+mj-lt"/>
                <a:ea typeface="+mj-ea"/>
                <a:cs typeface="+mj-cs"/>
                <a:sym typeface="Calibri"/>
              </a:rPr>
              <a:t>.</a:t>
            </a:r>
            <a:endParaRPr>
              <a:latin typeface="+mj-lt"/>
              <a:ea typeface="+mj-ea"/>
              <a:cs typeface="+mj-cs"/>
              <a:sym typeface="Calibri"/>
            </a:endParaRPr>
          </a:p>
          <a:p>
            <a:pPr indent="457200" algn="just" defTabSz="457200">
              <a:lnSpc>
                <a:spcPct val="115000"/>
              </a:lnSpc>
              <a:defRPr sz="1100">
                <a:uFill>
                  <a:solidFill>
                    <a:srgbClr val="000000"/>
                  </a:solidFill>
                </a:uFill>
                <a:latin typeface="Arial"/>
                <a:ea typeface="Arial"/>
                <a:cs typeface="Arial"/>
                <a:sym typeface="Arial"/>
              </a:defRPr>
            </a:pPr>
            <a:r>
              <a:rPr>
                <a:latin typeface="+mj-lt"/>
                <a:ea typeface="+mj-ea"/>
                <a:cs typeface="+mj-cs"/>
                <a:sym typeface="Calibri"/>
              </a:rPr>
              <a:t>Adicionalmente,  em vista do número limitado de amostras e de termos utilizado somente 9 </a:t>
            </a:r>
            <a:r>
              <a:rPr i="1">
                <a:latin typeface="+mj-lt"/>
                <a:ea typeface="+mj-ea"/>
                <a:cs typeface="+mj-cs"/>
                <a:sym typeface="Calibri"/>
              </a:rPr>
              <a:t>features </a:t>
            </a:r>
            <a:r>
              <a:rPr>
                <a:latin typeface="+mj-lt"/>
                <a:ea typeface="+mj-ea"/>
                <a:cs typeface="+mj-cs"/>
                <a:sym typeface="Calibri"/>
              </a:rPr>
              <a:t>de</a:t>
            </a:r>
            <a:r>
              <a:rPr i="1">
                <a:latin typeface="+mj-lt"/>
                <a:ea typeface="+mj-ea"/>
                <a:cs typeface="+mj-cs"/>
                <a:sym typeface="Calibri"/>
              </a:rPr>
              <a:t> Gray Level</a:t>
            </a:r>
            <a:r>
              <a:rPr>
                <a:latin typeface="+mj-lt"/>
                <a:ea typeface="+mj-ea"/>
                <a:cs typeface="+mj-cs"/>
                <a:sym typeface="Calibri"/>
              </a:rPr>
              <a:t> para modelos simples de </a:t>
            </a:r>
            <a:r>
              <a:rPr i="1">
                <a:latin typeface="+mj-lt"/>
                <a:ea typeface="+mj-ea"/>
                <a:cs typeface="+mj-cs"/>
                <a:sym typeface="Calibri"/>
              </a:rPr>
              <a:t>Machine Learning</a:t>
            </a:r>
            <a:r>
              <a:rPr>
                <a:latin typeface="+mj-lt"/>
                <a:ea typeface="+mj-ea"/>
                <a:cs typeface="+mj-cs"/>
                <a:sym typeface="Calibri"/>
              </a:rPr>
              <a:t>, os modelos aqui avaliados não permitiram distinguir indivíduos com ou sem mutação do gene </a:t>
            </a:r>
            <a:r>
              <a:rPr i="1">
                <a:latin typeface="+mj-lt"/>
                <a:ea typeface="+mj-ea"/>
                <a:cs typeface="+mj-cs"/>
                <a:sym typeface="Calibri"/>
              </a:rPr>
              <a:t>EGFR</a:t>
            </a:r>
            <a:r>
              <a:rPr>
                <a:latin typeface="+mj-lt"/>
                <a:ea typeface="+mj-ea"/>
                <a:cs typeface="+mj-cs"/>
                <a:sym typeface="Calibri"/>
              </a:rPr>
              <a:t> a partir da análise das imagens de metástases para SNC. </a:t>
            </a:r>
            <a:endParaRPr>
              <a:latin typeface="+mj-lt"/>
              <a:ea typeface="+mj-ea"/>
              <a:cs typeface="+mj-cs"/>
              <a:sym typeface="Calibri"/>
            </a:endParaRPr>
          </a:p>
          <a:p>
            <a:pPr indent="457200" algn="just" defTabSz="457200">
              <a:lnSpc>
                <a:spcPct val="115000"/>
              </a:lnSpc>
              <a:defRPr sz="1100">
                <a:uFill>
                  <a:solidFill>
                    <a:srgbClr val="000000"/>
                  </a:solidFill>
                </a:uFill>
                <a:latin typeface="Arial"/>
                <a:ea typeface="Arial"/>
                <a:cs typeface="Arial"/>
                <a:sym typeface="Arial"/>
              </a:defRPr>
            </a:pPr>
            <a:r>
              <a:rPr>
                <a:latin typeface="+mj-lt"/>
                <a:ea typeface="+mj-ea"/>
                <a:cs typeface="+mj-cs"/>
                <a:sym typeface="Calibri"/>
              </a:rPr>
              <a:t>Acreditamos que a inclusão de maior número de pacientes esperamos poder obter resultados melhores e desenvolver um modelo adequado e com capacidade de generalizaçã</a:t>
            </a:r>
            <a:r>
              <a:rPr>
                <a:latin typeface="+mj-lt"/>
                <a:ea typeface="+mj-ea"/>
                <a:cs typeface="+mj-cs"/>
                <a:sym typeface="Calibri"/>
              </a:rPr>
              <a:t>o. Al</a:t>
            </a:r>
            <a:r>
              <a:rPr>
                <a:latin typeface="+mj-lt"/>
                <a:ea typeface="+mj-ea"/>
                <a:cs typeface="+mj-cs"/>
                <a:sym typeface="Calibri"/>
              </a:rPr>
              <a:t>ém disso, a inclusão de características qualitativas da imagem nos modelos  pode contribuir para a distinção de paciente com CPCNP metastá</a:t>
            </a:r>
            <a:r>
              <a:rPr>
                <a:latin typeface="+mj-lt"/>
                <a:ea typeface="+mj-ea"/>
                <a:cs typeface="+mj-cs"/>
                <a:sym typeface="Calibri"/>
              </a:rPr>
              <a:t>tico e muta</a:t>
            </a:r>
            <a:r>
              <a:rPr>
                <a:latin typeface="+mj-lt"/>
                <a:ea typeface="+mj-ea"/>
                <a:cs typeface="+mj-cs"/>
                <a:sym typeface="Calibri"/>
              </a:rPr>
              <a:t>ção de </a:t>
            </a:r>
            <a:r>
              <a:rPr i="1">
                <a:latin typeface="+mj-lt"/>
                <a:ea typeface="+mj-ea"/>
                <a:cs typeface="+mj-cs"/>
                <a:sym typeface="Calibri"/>
              </a:rPr>
              <a:t>EGFR</a:t>
            </a:r>
            <a:r>
              <a:rPr>
                <a:latin typeface="+mj-lt"/>
                <a:ea typeface="+mj-ea"/>
                <a:cs typeface="+mj-cs"/>
                <a:sym typeface="Calibri"/>
              </a:rPr>
              <a:t>.</a:t>
            </a:r>
          </a:p>
        </p:txBody>
      </p:sp>
      <p:sp>
        <p:nvSpPr>
          <p:cNvPr id="112" name="Rounded Rectangle 43"/>
          <p:cNvSpPr/>
          <p:nvPr/>
        </p:nvSpPr>
        <p:spPr>
          <a:xfrm>
            <a:off x="12314982" y="6929682"/>
            <a:ext cx="5526874" cy="3024223"/>
          </a:xfrm>
          <a:prstGeom prst="roundRect">
            <a:avLst>
              <a:gd name="adj" fmla="val 6562"/>
            </a:avLst>
          </a:prstGeom>
          <a:ln w="41275">
            <a:solidFill>
              <a:srgbClr val="00B050"/>
            </a:solidFill>
            <a:miter/>
          </a:ln>
        </p:spPr>
        <p:txBody>
          <a:bodyPr lIns="45719" rIns="45719" anchor="ctr"/>
          <a:lstStyle/>
          <a:p>
            <a:pPr algn="ctr">
              <a:defRPr>
                <a:solidFill>
                  <a:srgbClr val="FFFFFF"/>
                </a:solidFill>
              </a:defRPr>
            </a:pPr>
          </a:p>
        </p:txBody>
      </p:sp>
      <p:sp>
        <p:nvSpPr>
          <p:cNvPr id="113" name="TextBox 44"/>
          <p:cNvSpPr txBox="1"/>
          <p:nvPr/>
        </p:nvSpPr>
        <p:spPr>
          <a:xfrm>
            <a:off x="12505150" y="7027005"/>
            <a:ext cx="5146539" cy="282957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1400"/>
            </a:pPr>
            <a:r>
              <a:t>Referências:  </a:t>
            </a:r>
          </a:p>
          <a:p>
            <a:pPr>
              <a:defRPr sz="1000"/>
            </a:pPr>
            <a:r>
              <a:t>1 - Siegel, RL, Miller, KD, Fuchs, HE, Jemal, A. Cancer statistics, 2022. CA Cancer J Clin. 2022. https://doi.org/10.3322/caac.21708</a:t>
            </a:r>
          </a:p>
          <a:p>
            <a:pPr algn="just" defTabSz="457200">
              <a:lnSpc>
                <a:spcPct val="115000"/>
              </a:lnSpc>
              <a:defRPr sz="1000">
                <a:uFill>
                  <a:solidFill>
                    <a:srgbClr val="000000"/>
                  </a:solidFill>
                </a:uFill>
                <a:latin typeface="Arial"/>
                <a:ea typeface="Arial"/>
                <a:cs typeface="Arial"/>
                <a:sym typeface="Arial"/>
              </a:defRPr>
            </a:pPr>
            <a:r>
              <a:rPr>
                <a:latin typeface="+mj-lt"/>
                <a:ea typeface="+mj-ea"/>
                <a:cs typeface="+mj-cs"/>
                <a:sym typeface="Calibri"/>
              </a:rPr>
              <a:t>2 -  Hong D, Xu K, Zhang L, Wan X and Guo Y (2020) Radiomics Signature as a Predictive Factor for EGFR Mutations in Advanced Lung Adenocarcinoma. Front. Oncol. 10:28. doi: 10.3389/fonc.2020.00028</a:t>
            </a:r>
          </a:p>
          <a:p>
            <a:pPr algn="just" defTabSz="457200">
              <a:lnSpc>
                <a:spcPct val="115000"/>
              </a:lnSpc>
              <a:defRPr sz="1000">
                <a:uFill>
                  <a:solidFill>
                    <a:srgbClr val="000000"/>
                  </a:solidFill>
                </a:uFill>
                <a:latin typeface="Arial"/>
                <a:ea typeface="Arial"/>
                <a:cs typeface="Arial"/>
                <a:sym typeface="Arial"/>
              </a:defRPr>
            </a:pPr>
            <a:r>
              <a:rPr>
                <a:latin typeface="+mj-lt"/>
                <a:ea typeface="+mj-ea"/>
                <a:cs typeface="+mj-cs"/>
                <a:sym typeface="Calibri"/>
              </a:rPr>
              <a:t>3 - Rossi G, Barabino E, Fedeli A, Ficarra G, Coco S, Russo A, Adamo V, Buemi F, Zullo L, Dono M, De Luca G, Longo L, Dal Bello MG, Tagliamento M, Alama A, Cittadini G, Pronzato P, Genova C. Radiomic Detection of EGFR Mutations in NSCLC. Cancer Res. 2021 Feb 1;81(3):724-731. doi: 10.1158/0008-5472.CAN-20-0999. Epub 2020 Nov 4. PMID: 33148663.</a:t>
            </a:r>
          </a:p>
          <a:p>
            <a:pPr algn="just" defTabSz="457200">
              <a:lnSpc>
                <a:spcPct val="115000"/>
              </a:lnSpc>
              <a:defRPr sz="1000">
                <a:uFill>
                  <a:solidFill>
                    <a:srgbClr val="000000"/>
                  </a:solidFill>
                </a:uFill>
                <a:latin typeface="Arial"/>
                <a:ea typeface="Arial"/>
                <a:cs typeface="Arial"/>
                <a:sym typeface="Arial"/>
              </a:defRPr>
            </a:pPr>
            <a:r>
              <a:rPr>
                <a:latin typeface="+mj-lt"/>
                <a:ea typeface="+mj-ea"/>
                <a:cs typeface="+mj-cs"/>
                <a:sym typeface="Calibri"/>
              </a:rPr>
              <a:t>4 - </a:t>
            </a:r>
            <a:r>
              <a:rPr>
                <a:latin typeface="+mj-lt"/>
                <a:ea typeface="+mj-ea"/>
                <a:cs typeface="+mj-cs"/>
                <a:sym typeface="Calibri"/>
              </a:rPr>
              <a:t>Yousefi B, LaRiviere MJ, Cohen EA, Buckingham TH, Yee SS, Black TA, Chien AL, No</a:t>
            </a:r>
            <a:r>
              <a:rPr>
                <a:latin typeface="+mj-lt"/>
                <a:ea typeface="+mj-ea"/>
                <a:cs typeface="+mj-cs"/>
                <a:sym typeface="Calibri"/>
              </a:rPr>
              <a:t>ë</a:t>
            </a:r>
            <a:r>
              <a:rPr>
                <a:latin typeface="+mj-lt"/>
                <a:ea typeface="+mj-ea"/>
                <a:cs typeface="+mj-cs"/>
                <a:sym typeface="Calibri"/>
              </a:rPr>
              <a:t>l P, Hwang WT, Katz SI, Aggarwal C, Thompson JC, Carpenter EL, Kontos D. Combining radiomic phenotypes of non-small cell lung cancer with liquid biopsy data may improve prediction of response to EGFR inhibitors. Sci Rep. 2021 May 11;11(1):9984. doi: 10.1038/s41598-021-88239-y. PMID: 33976268; PMCID: PMC8113313.</a:t>
            </a:r>
          </a:p>
        </p:txBody>
      </p:sp>
      <p:sp>
        <p:nvSpPr>
          <p:cNvPr id="114" name="Retângulo 48"/>
          <p:cNvSpPr/>
          <p:nvPr/>
        </p:nvSpPr>
        <p:spPr>
          <a:xfrm>
            <a:off x="15227439" y="112498"/>
            <a:ext cx="3004542" cy="577191"/>
          </a:xfrm>
          <a:prstGeom prst="rect">
            <a:avLst/>
          </a:prstGeom>
          <a:solidFill>
            <a:srgbClr val="00B050"/>
          </a:solidFill>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1700">
                <a:solidFill>
                  <a:srgbClr val="FFFFFF"/>
                </a:solidFill>
                <a:effectLst>
                  <a:outerShdw sx="100000" sy="100000" kx="0" ky="0" algn="b" rotWithShape="0" blurRad="38100" dist="38100" dir="2700000">
                    <a:srgbClr val="000000">
                      <a:alpha val="43137"/>
                    </a:srgbClr>
                  </a:outerShdw>
                </a:effectLst>
              </a:defRPr>
            </a:lvl1pPr>
          </a:lstStyle>
          <a:p>
            <a:pPr/>
            <a:r>
              <a:t>Encontro de Ciência e Inovação 2023</a:t>
            </a:r>
          </a:p>
        </p:txBody>
      </p:sp>
      <p:pic>
        <p:nvPicPr>
          <p:cNvPr id="115" name="Imagem 36" descr="Imagem 36"/>
          <p:cNvPicPr>
            <a:picLocks noChangeAspect="1"/>
          </p:cNvPicPr>
          <p:nvPr/>
        </p:nvPicPr>
        <p:blipFill>
          <a:blip r:embed="rId2">
            <a:extLst/>
          </a:blip>
          <a:stretch>
            <a:fillRect/>
          </a:stretch>
        </p:blipFill>
        <p:spPr>
          <a:xfrm>
            <a:off x="0" y="72310"/>
            <a:ext cx="5416063" cy="641568"/>
          </a:xfrm>
          <a:prstGeom prst="rect">
            <a:avLst/>
          </a:prstGeom>
          <a:ln w="12700">
            <a:miter lim="400000"/>
          </a:ln>
        </p:spPr>
      </p:pic>
      <p:sp>
        <p:nvSpPr>
          <p:cNvPr id="116" name="TextBox 19"/>
          <p:cNvSpPr txBox="1"/>
          <p:nvPr/>
        </p:nvSpPr>
        <p:spPr>
          <a:xfrm>
            <a:off x="6490072" y="5984602"/>
            <a:ext cx="5344748" cy="39247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2400">
                <a:solidFill>
                  <a:srgbClr val="FFFFFF"/>
                </a:solidFill>
              </a:defRPr>
            </a:lvl1pPr>
          </a:lstStyle>
          <a:p>
            <a:pPr/>
            <a:r>
              <a:t>RESULTADOS E CONCLUSÃO</a:t>
            </a:r>
          </a:p>
        </p:txBody>
      </p:sp>
      <p:grpSp>
        <p:nvGrpSpPr>
          <p:cNvPr id="119" name="Agrupar"/>
          <p:cNvGrpSpPr/>
          <p:nvPr/>
        </p:nvGrpSpPr>
        <p:grpSpPr>
          <a:xfrm>
            <a:off x="12027466" y="2100858"/>
            <a:ext cx="6242130" cy="2758756"/>
            <a:chOff x="0" y="0"/>
            <a:chExt cx="6242129" cy="2758755"/>
          </a:xfrm>
        </p:grpSpPr>
        <p:pic>
          <p:nvPicPr>
            <p:cNvPr id="117" name="image8.png" descr="image8.png"/>
            <p:cNvPicPr>
              <a:picLocks noChangeAspect="1"/>
            </p:cNvPicPr>
            <p:nvPr/>
          </p:nvPicPr>
          <p:blipFill>
            <a:blip r:embed="rId3">
              <a:extLst/>
            </a:blip>
            <a:stretch>
              <a:fillRect/>
            </a:stretch>
          </p:blipFill>
          <p:spPr>
            <a:xfrm>
              <a:off x="0" y="0"/>
              <a:ext cx="6242130" cy="2047164"/>
            </a:xfrm>
            <a:prstGeom prst="rect">
              <a:avLst/>
            </a:prstGeom>
            <a:ln w="12700" cap="flat">
              <a:noFill/>
              <a:miter lim="400000"/>
            </a:ln>
            <a:effectLst/>
          </p:spPr>
        </p:pic>
        <p:sp>
          <p:nvSpPr>
            <p:cNvPr id="118" name="Caption"/>
            <p:cNvSpPr/>
            <p:nvPr/>
          </p:nvSpPr>
          <p:spPr>
            <a:xfrm>
              <a:off x="0" y="2148763"/>
              <a:ext cx="6242130" cy="609993"/>
            </a:xfrm>
            <a:prstGeom prst="roundRect">
              <a:avLst>
                <a:gd name="adj" fmla="val 0"/>
              </a:avLst>
            </a:prstGeom>
            <a:solidFill>
              <a:srgbClr val="000000">
                <a:alpha val="0"/>
              </a:srgbClr>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p>
              <a:pPr algn="just" defTabSz="457200">
                <a:lnSpc>
                  <a:spcPct val="115000"/>
                </a:lnSpc>
                <a:defRPr sz="1000">
                  <a:uFill>
                    <a:solidFill>
                      <a:srgbClr val="000000"/>
                    </a:solidFill>
                  </a:uFill>
                  <a:latin typeface="Arial"/>
                  <a:ea typeface="Arial"/>
                  <a:cs typeface="Arial"/>
                  <a:sym typeface="Arial"/>
                </a:defRPr>
              </a:pPr>
              <a:r>
                <a:rPr>
                  <a:latin typeface="+mj-lt"/>
                  <a:ea typeface="+mj-ea"/>
                  <a:cs typeface="+mj-cs"/>
                  <a:sym typeface="Calibri"/>
                </a:rPr>
                <a:t>Figura 2 - A. Curva de aprendizado do modelo </a:t>
              </a:r>
              <a:r>
                <a:rPr i="1">
                  <a:latin typeface="+mj-lt"/>
                  <a:ea typeface="+mj-ea"/>
                  <a:cs typeface="+mj-cs"/>
                  <a:sym typeface="Calibri"/>
                </a:rPr>
                <a:t>Random Forest</a:t>
              </a:r>
              <a:r>
                <a:rPr>
                  <a:latin typeface="+mj-lt"/>
                  <a:ea typeface="+mj-ea"/>
                  <a:cs typeface="+mj-cs"/>
                  <a:sym typeface="Calibri"/>
                </a:rPr>
                <a:t> com score e acurácia.;B. Matriz de confusão do modelo </a:t>
              </a:r>
              <a:r>
                <a:rPr i="1">
                  <a:latin typeface="+mj-lt"/>
                  <a:ea typeface="+mj-ea"/>
                  <a:cs typeface="+mj-cs"/>
                  <a:sym typeface="Calibri"/>
                </a:rPr>
                <a:t>Random Forest</a:t>
              </a:r>
              <a:r>
                <a:rPr>
                  <a:latin typeface="+mj-lt"/>
                  <a:ea typeface="+mj-ea"/>
                  <a:cs typeface="+mj-cs"/>
                  <a:sym typeface="Calibri"/>
                </a:rPr>
                <a:t>. Dos 6 pacientes mutados, nenhum era falsamente mutado, porém, dos 7 pacientes não mutados, 4 eram falsamente mutados.</a:t>
              </a:r>
            </a:p>
          </p:txBody>
        </p:sp>
      </p:grpSp>
      <p:grpSp>
        <p:nvGrpSpPr>
          <p:cNvPr id="122" name="Agrupar"/>
          <p:cNvGrpSpPr/>
          <p:nvPr/>
        </p:nvGrpSpPr>
        <p:grpSpPr>
          <a:xfrm>
            <a:off x="6135029" y="6759693"/>
            <a:ext cx="6054835" cy="2909827"/>
            <a:chOff x="0" y="0"/>
            <a:chExt cx="6054833" cy="2909825"/>
          </a:xfrm>
        </p:grpSpPr>
        <p:pic>
          <p:nvPicPr>
            <p:cNvPr id="120" name="image10.png" descr="image10.png"/>
            <p:cNvPicPr>
              <a:picLocks noChangeAspect="1"/>
            </p:cNvPicPr>
            <p:nvPr/>
          </p:nvPicPr>
          <p:blipFill>
            <a:blip r:embed="rId4">
              <a:extLst/>
            </a:blip>
            <a:stretch>
              <a:fillRect/>
            </a:stretch>
          </p:blipFill>
          <p:spPr>
            <a:xfrm>
              <a:off x="0" y="0"/>
              <a:ext cx="6054834" cy="2012573"/>
            </a:xfrm>
            <a:prstGeom prst="rect">
              <a:avLst/>
            </a:prstGeom>
            <a:ln w="12700" cap="flat">
              <a:noFill/>
              <a:miter lim="400000"/>
            </a:ln>
            <a:effectLst/>
          </p:spPr>
        </p:pic>
        <p:sp>
          <p:nvSpPr>
            <p:cNvPr id="121" name="Caption"/>
            <p:cNvSpPr/>
            <p:nvPr/>
          </p:nvSpPr>
          <p:spPr>
            <a:xfrm>
              <a:off x="0" y="2114172"/>
              <a:ext cx="6054834" cy="795654"/>
            </a:xfrm>
            <a:prstGeom prst="roundRect">
              <a:avLst>
                <a:gd name="adj" fmla="val 0"/>
              </a:avLst>
            </a:prstGeom>
            <a:solidFill>
              <a:srgbClr val="000000">
                <a:alpha val="0"/>
              </a:srgbClr>
            </a:solid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t">
              <a:noAutofit/>
            </a:bodyPr>
            <a:lstStyle/>
            <a:p>
              <a:pPr algn="just" defTabSz="457200">
                <a:lnSpc>
                  <a:spcPct val="115000"/>
                </a:lnSpc>
                <a:defRPr sz="1000">
                  <a:uFill>
                    <a:solidFill>
                      <a:srgbClr val="000000"/>
                    </a:solidFill>
                  </a:uFill>
                  <a:latin typeface="Arial"/>
                  <a:ea typeface="Arial"/>
                  <a:cs typeface="Arial"/>
                  <a:sym typeface="Arial"/>
                </a:defRPr>
              </a:pPr>
              <a:r>
                <a:rPr>
                  <a:latin typeface="+mj-lt"/>
                  <a:ea typeface="+mj-ea"/>
                  <a:cs typeface="+mj-cs"/>
                  <a:sym typeface="Calibri"/>
                </a:rPr>
                <a:t>Figura 1 - Informações obtidas com o modelo </a:t>
              </a:r>
              <a:r>
                <a:rPr i="1">
                  <a:latin typeface="+mj-lt"/>
                  <a:ea typeface="+mj-ea"/>
                  <a:cs typeface="+mj-cs"/>
                  <a:sym typeface="Calibri"/>
                </a:rPr>
                <a:t>Decision Tree. </a:t>
              </a:r>
              <a:r>
                <a:rPr>
                  <a:latin typeface="+mj-lt"/>
                  <a:ea typeface="+mj-ea"/>
                  <a:cs typeface="+mj-cs"/>
                  <a:sym typeface="Calibri"/>
                </a:rPr>
                <a:t>A. Curva de aprendizado do modelo</a:t>
              </a:r>
              <a:r>
                <a:rPr i="1">
                  <a:latin typeface="+mj-lt"/>
                  <a:ea typeface="+mj-ea"/>
                  <a:cs typeface="+mj-cs"/>
                  <a:sym typeface="Calibri"/>
                </a:rPr>
                <a:t> Decision Tree</a:t>
              </a:r>
              <a:r>
                <a:rPr>
                  <a:latin typeface="+mj-lt"/>
                  <a:ea typeface="+mj-ea"/>
                  <a:cs typeface="+mj-cs"/>
                  <a:sym typeface="Calibri"/>
                </a:rPr>
                <a:t> com score acurácia. B. Matriz de confusão do modelo </a:t>
              </a:r>
              <a:r>
                <a:rPr i="1">
                  <a:latin typeface="+mj-lt"/>
                  <a:ea typeface="+mj-ea"/>
                  <a:cs typeface="+mj-cs"/>
                  <a:sym typeface="Calibri"/>
                </a:rPr>
                <a:t>Decision Tree</a:t>
              </a:r>
              <a:r>
                <a:rPr i="1">
                  <a:latin typeface="+mj-lt"/>
                  <a:ea typeface="+mj-ea"/>
                  <a:cs typeface="+mj-cs"/>
                  <a:sym typeface="Calibri"/>
                </a:rPr>
                <a:t>. </a:t>
              </a:r>
              <a:r>
                <a:rPr>
                  <a:latin typeface="+mj-lt"/>
                  <a:ea typeface="+mj-ea"/>
                  <a:cs typeface="+mj-cs"/>
                  <a:sym typeface="Calibri"/>
                </a:rPr>
                <a:t>Como esper</a:t>
              </a:r>
              <a:r>
                <a:rPr>
                  <a:latin typeface="+mj-lt"/>
                  <a:ea typeface="+mj-ea"/>
                  <a:cs typeface="+mj-cs"/>
                  <a:sym typeface="Calibri"/>
                </a:rPr>
                <a:t>ávamos, o resultado nã</a:t>
              </a:r>
              <a:r>
                <a:rPr>
                  <a:latin typeface="+mj-lt"/>
                  <a:ea typeface="+mj-ea"/>
                  <a:cs typeface="+mj-cs"/>
                  <a:sym typeface="Calibri"/>
                </a:rPr>
                <a:t>o </a:t>
              </a:r>
              <a:r>
                <a:rPr>
                  <a:latin typeface="+mj-lt"/>
                  <a:ea typeface="+mj-ea"/>
                  <a:cs typeface="+mj-cs"/>
                  <a:sym typeface="Calibri"/>
                </a:rPr>
                <a:t>é </a:t>
              </a:r>
              <a:r>
                <a:rPr>
                  <a:latin typeface="+mj-lt"/>
                  <a:ea typeface="+mj-ea"/>
                  <a:cs typeface="+mj-cs"/>
                  <a:sym typeface="Calibri"/>
                </a:rPr>
                <a:t>t</a:t>
              </a:r>
              <a:r>
                <a:rPr>
                  <a:latin typeface="+mj-lt"/>
                  <a:ea typeface="+mj-ea"/>
                  <a:cs typeface="+mj-cs"/>
                  <a:sym typeface="Calibri"/>
                </a:rPr>
                <a:t>ão atraente como o apresentado na Figura 9(B). Nesta matriz de confusão dos 7 pacientes </a:t>
              </a:r>
              <a:r>
                <a:rPr i="1">
                  <a:latin typeface="+mj-lt"/>
                  <a:ea typeface="+mj-ea"/>
                  <a:cs typeface="+mj-cs"/>
                  <a:sym typeface="Calibri"/>
                </a:rPr>
                <a:t>EGFR</a:t>
              </a:r>
              <a:r>
                <a:rPr>
                  <a:latin typeface="+mj-lt"/>
                  <a:ea typeface="+mj-ea"/>
                  <a:cs typeface="+mj-cs"/>
                  <a:sym typeface="Calibri"/>
                </a:rPr>
                <a:t> n</a:t>
              </a:r>
              <a:r>
                <a:rPr>
                  <a:latin typeface="+mj-lt"/>
                  <a:ea typeface="+mj-ea"/>
                  <a:cs typeface="+mj-cs"/>
                  <a:sym typeface="Calibri"/>
                </a:rPr>
                <a:t>ão mutados, apenas 4 foram identificados corretamente, e dos 6 pacientes </a:t>
              </a:r>
              <a:r>
                <a:rPr i="1">
                  <a:latin typeface="+mj-lt"/>
                  <a:ea typeface="+mj-ea"/>
                  <a:cs typeface="+mj-cs"/>
                  <a:sym typeface="Calibri"/>
                </a:rPr>
                <a:t>EGFR</a:t>
              </a:r>
              <a:r>
                <a:rPr>
                  <a:latin typeface="+mj-lt"/>
                  <a:ea typeface="+mj-ea"/>
                  <a:cs typeface="+mj-cs"/>
                  <a:sym typeface="Calibri"/>
                </a:rPr>
                <a:t> mutados, 2 foram classificados de forma incorreta.</a:t>
              </a:r>
            </a:p>
          </p:txBody>
        </p:sp>
      </p:gr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1371600" rtl="0" fontAlgn="auto" latinLnBrk="0" hangingPunct="0">
          <a:lnSpc>
            <a:spcPct val="100000"/>
          </a:lnSpc>
          <a:spcBef>
            <a:spcPts val="0"/>
          </a:spcBef>
          <a:spcAft>
            <a:spcPts val="0"/>
          </a:spcAft>
          <a:buClrTx/>
          <a:buSzTx/>
          <a:buFontTx/>
          <a:buNone/>
          <a:tabLst/>
          <a:defRPr b="0" baseline="0" cap="none" i="0" spc="0" strike="noStrike" sz="27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