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18922" y="1994153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20" h="483235">
                <a:moveTo>
                  <a:pt x="5184902" y="0"/>
                </a:moveTo>
                <a:lnTo>
                  <a:pt x="80518" y="0"/>
                </a:lnTo>
                <a:lnTo>
                  <a:pt x="49179" y="6330"/>
                </a:lnTo>
                <a:lnTo>
                  <a:pt x="23585" y="23590"/>
                </a:lnTo>
                <a:lnTo>
                  <a:pt x="6328" y="49184"/>
                </a:lnTo>
                <a:lnTo>
                  <a:pt x="0" y="80518"/>
                </a:lnTo>
                <a:lnTo>
                  <a:pt x="0" y="402590"/>
                </a:lnTo>
                <a:lnTo>
                  <a:pt x="6328" y="433923"/>
                </a:lnTo>
                <a:lnTo>
                  <a:pt x="23585" y="459517"/>
                </a:lnTo>
                <a:lnTo>
                  <a:pt x="49179" y="476777"/>
                </a:lnTo>
                <a:lnTo>
                  <a:pt x="80518" y="483108"/>
                </a:lnTo>
                <a:lnTo>
                  <a:pt x="5184902" y="483108"/>
                </a:lnTo>
                <a:lnTo>
                  <a:pt x="5216235" y="476777"/>
                </a:lnTo>
                <a:lnTo>
                  <a:pt x="5241829" y="459517"/>
                </a:lnTo>
                <a:lnTo>
                  <a:pt x="5259089" y="433923"/>
                </a:lnTo>
                <a:lnTo>
                  <a:pt x="5265420" y="402590"/>
                </a:lnTo>
                <a:lnTo>
                  <a:pt x="5265420" y="80518"/>
                </a:lnTo>
                <a:lnTo>
                  <a:pt x="5259089" y="49184"/>
                </a:lnTo>
                <a:lnTo>
                  <a:pt x="5241829" y="23590"/>
                </a:lnTo>
                <a:lnTo>
                  <a:pt x="5216235" y="6330"/>
                </a:lnTo>
                <a:lnTo>
                  <a:pt x="518490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518922" y="1994153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20" h="483235">
                <a:moveTo>
                  <a:pt x="0" y="80518"/>
                </a:moveTo>
                <a:lnTo>
                  <a:pt x="6328" y="49184"/>
                </a:lnTo>
                <a:lnTo>
                  <a:pt x="23585" y="23590"/>
                </a:lnTo>
                <a:lnTo>
                  <a:pt x="49179" y="6330"/>
                </a:lnTo>
                <a:lnTo>
                  <a:pt x="80518" y="0"/>
                </a:lnTo>
                <a:lnTo>
                  <a:pt x="5184902" y="0"/>
                </a:lnTo>
                <a:lnTo>
                  <a:pt x="5216235" y="6330"/>
                </a:lnTo>
                <a:lnTo>
                  <a:pt x="5241829" y="23590"/>
                </a:lnTo>
                <a:lnTo>
                  <a:pt x="5259089" y="49184"/>
                </a:lnTo>
                <a:lnTo>
                  <a:pt x="5265420" y="80518"/>
                </a:lnTo>
                <a:lnTo>
                  <a:pt x="5265420" y="402590"/>
                </a:lnTo>
                <a:lnTo>
                  <a:pt x="5259089" y="433923"/>
                </a:lnTo>
                <a:lnTo>
                  <a:pt x="5241829" y="459517"/>
                </a:lnTo>
                <a:lnTo>
                  <a:pt x="5216235" y="476777"/>
                </a:lnTo>
                <a:lnTo>
                  <a:pt x="5184902" y="483108"/>
                </a:lnTo>
                <a:lnTo>
                  <a:pt x="80518" y="483108"/>
                </a:lnTo>
                <a:lnTo>
                  <a:pt x="49179" y="476777"/>
                </a:lnTo>
                <a:lnTo>
                  <a:pt x="23585" y="459517"/>
                </a:lnTo>
                <a:lnTo>
                  <a:pt x="6328" y="433923"/>
                </a:lnTo>
                <a:lnTo>
                  <a:pt x="0" y="402590"/>
                </a:lnTo>
                <a:lnTo>
                  <a:pt x="0" y="80518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801623"/>
            <a:ext cx="16497300" cy="1004569"/>
          </a:xfrm>
          <a:custGeom>
            <a:avLst/>
            <a:gdLst/>
            <a:ahLst/>
            <a:cxnLst/>
            <a:rect l="l" t="t" r="r" b="b"/>
            <a:pathLst>
              <a:path w="16497300" h="1004569">
                <a:moveTo>
                  <a:pt x="0" y="1004316"/>
                </a:moveTo>
                <a:lnTo>
                  <a:pt x="16497300" y="1004316"/>
                </a:lnTo>
                <a:lnTo>
                  <a:pt x="16497300" y="0"/>
                </a:lnTo>
                <a:lnTo>
                  <a:pt x="0" y="0"/>
                </a:lnTo>
                <a:lnTo>
                  <a:pt x="0" y="100431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6962119" y="801623"/>
            <a:ext cx="1325880" cy="1004569"/>
          </a:xfrm>
          <a:custGeom>
            <a:avLst/>
            <a:gdLst/>
            <a:ahLst/>
            <a:cxnLst/>
            <a:rect l="l" t="t" r="r" b="b"/>
            <a:pathLst>
              <a:path w="1325880" h="1004569">
                <a:moveTo>
                  <a:pt x="1325880" y="0"/>
                </a:moveTo>
                <a:lnTo>
                  <a:pt x="0" y="0"/>
                </a:lnTo>
                <a:lnTo>
                  <a:pt x="0" y="1004316"/>
                </a:lnTo>
                <a:lnTo>
                  <a:pt x="1325880" y="1004316"/>
                </a:lnTo>
                <a:lnTo>
                  <a:pt x="132588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6497300" y="801623"/>
            <a:ext cx="464820" cy="1004569"/>
          </a:xfrm>
          <a:custGeom>
            <a:avLst/>
            <a:gdLst/>
            <a:ahLst/>
            <a:cxnLst/>
            <a:rect l="l" t="t" r="r" b="b"/>
            <a:pathLst>
              <a:path w="464819" h="1004569">
                <a:moveTo>
                  <a:pt x="464819" y="0"/>
                </a:moveTo>
                <a:lnTo>
                  <a:pt x="0" y="0"/>
                </a:lnTo>
                <a:lnTo>
                  <a:pt x="0" y="1004316"/>
                </a:lnTo>
                <a:lnTo>
                  <a:pt x="464819" y="1004316"/>
                </a:lnTo>
                <a:lnTo>
                  <a:pt x="464819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15227808" y="112775"/>
            <a:ext cx="3004185" cy="615950"/>
          </a:xfrm>
          <a:custGeom>
            <a:avLst/>
            <a:gdLst/>
            <a:ahLst/>
            <a:cxnLst/>
            <a:rect l="l" t="t" r="r" b="b"/>
            <a:pathLst>
              <a:path w="3004184" h="615950">
                <a:moveTo>
                  <a:pt x="3003804" y="0"/>
                </a:moveTo>
                <a:lnTo>
                  <a:pt x="0" y="0"/>
                </a:lnTo>
                <a:lnTo>
                  <a:pt x="0" y="615696"/>
                </a:lnTo>
                <a:lnTo>
                  <a:pt x="3003804" y="615696"/>
                </a:lnTo>
                <a:lnTo>
                  <a:pt x="3003804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2" name="bg 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204947" y="88379"/>
            <a:ext cx="3083048" cy="480834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373856" y="347459"/>
            <a:ext cx="726186" cy="480834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0684" y="177034"/>
            <a:ext cx="4370630" cy="46745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734"/>
            <a:ext cx="16459200" cy="1646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image" Target="../media/image5.png"/><Relationship Id="rId4" Type="http://schemas.openxmlformats.org/officeDocument/2006/relationships/image" Target="../media/image6.jpg"/><Relationship Id="rId5" Type="http://schemas.openxmlformats.org/officeDocument/2006/relationships/image" Target="../media/image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7827" y="2558034"/>
            <a:ext cx="5280660" cy="1840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-10">
                <a:latin typeface="Calibri"/>
                <a:cs typeface="Calibri"/>
              </a:rPr>
              <a:t>Linfoma Folicular </a:t>
            </a:r>
            <a:r>
              <a:rPr dirty="0" sz="1700" spc="-5">
                <a:latin typeface="Calibri"/>
                <a:cs typeface="Calibri"/>
              </a:rPr>
              <a:t>Duodenal </a:t>
            </a:r>
            <a:r>
              <a:rPr dirty="0" sz="1700">
                <a:latin typeface="Calibri"/>
                <a:cs typeface="Calibri"/>
              </a:rPr>
              <a:t>é </a:t>
            </a:r>
            <a:r>
              <a:rPr dirty="0" sz="1700" spc="-5">
                <a:latin typeface="Calibri"/>
                <a:cs typeface="Calibri"/>
              </a:rPr>
              <a:t>uma </a:t>
            </a:r>
            <a:r>
              <a:rPr dirty="0" sz="1700" spc="-10">
                <a:latin typeface="Calibri"/>
                <a:cs typeface="Calibri"/>
              </a:rPr>
              <a:t>variante </a:t>
            </a:r>
            <a:r>
              <a:rPr dirty="0" sz="1700" spc="-20">
                <a:latin typeface="Calibri"/>
                <a:cs typeface="Calibri"/>
              </a:rPr>
              <a:t>rara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15">
                <a:latin typeface="Calibri"/>
                <a:cs typeface="Calibri"/>
              </a:rPr>
              <a:t>Linfo- 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 </a:t>
            </a:r>
            <a:r>
              <a:rPr dirty="0" sz="1700" spc="-10">
                <a:latin typeface="Calibri"/>
                <a:cs typeface="Calibri"/>
              </a:rPr>
              <a:t>Folicular </a:t>
            </a:r>
            <a:r>
              <a:rPr dirty="0" sz="1700" spc="-5">
                <a:latin typeface="Calibri"/>
                <a:cs typeface="Calibri"/>
              </a:rPr>
              <a:t>com </a:t>
            </a:r>
            <a:r>
              <a:rPr dirty="0" sz="1700" spc="-10">
                <a:latin typeface="Calibri"/>
                <a:cs typeface="Calibri"/>
              </a:rPr>
              <a:t>envolvimento </a:t>
            </a:r>
            <a:r>
              <a:rPr dirty="0" sz="1700" spc="-5">
                <a:latin typeface="Calibri"/>
                <a:cs typeface="Calibri"/>
              </a:rPr>
              <a:t>primário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10">
                <a:latin typeface="Calibri"/>
                <a:cs typeface="Calibri"/>
              </a:rPr>
              <a:t>duodeno, </a:t>
            </a:r>
            <a:r>
              <a:rPr dirty="0" sz="1700" spc="-5">
                <a:latin typeface="Calibri"/>
                <a:cs typeface="Calibri"/>
              </a:rPr>
              <a:t>que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possui </a:t>
            </a:r>
            <a:r>
              <a:rPr dirty="0" sz="1700">
                <a:latin typeface="Calibri"/>
                <a:cs typeface="Calibri"/>
              </a:rPr>
              <a:t>uma </a:t>
            </a:r>
            <a:r>
              <a:rPr dirty="0" sz="1700" spc="-10">
                <a:latin typeface="Calibri"/>
                <a:cs typeface="Calibri"/>
              </a:rPr>
              <a:t>evolução </a:t>
            </a:r>
            <a:r>
              <a:rPr dirty="0" sz="1700" spc="-5">
                <a:latin typeface="Calibri"/>
                <a:cs typeface="Calibri"/>
              </a:rPr>
              <a:t>benigna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características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5">
                <a:latin typeface="Calibri"/>
                <a:cs typeface="Calibri"/>
              </a:rPr>
              <a:t>baixo </a:t>
            </a:r>
            <a:r>
              <a:rPr dirty="0" sz="1700" spc="-10">
                <a:latin typeface="Calibri"/>
                <a:cs typeface="Calibri"/>
              </a:rPr>
              <a:t> grau. </a:t>
            </a: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-10">
                <a:latin typeface="Calibri"/>
                <a:cs typeface="Calibri"/>
              </a:rPr>
              <a:t>diagnóstico </a:t>
            </a:r>
            <a:r>
              <a:rPr dirty="0" sz="1700" spc="-5">
                <a:latin typeface="Calibri"/>
                <a:cs typeface="Calibri"/>
              </a:rPr>
              <a:t>costuma </a:t>
            </a:r>
            <a:r>
              <a:rPr dirty="0" sz="1700">
                <a:latin typeface="Calibri"/>
                <a:cs typeface="Calibri"/>
              </a:rPr>
              <a:t>ser </a:t>
            </a:r>
            <a:r>
              <a:rPr dirty="0" sz="1700" spc="-15">
                <a:latin typeface="Calibri"/>
                <a:cs typeface="Calibri"/>
              </a:rPr>
              <a:t>feito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forma </a:t>
            </a:r>
            <a:r>
              <a:rPr dirty="0" sz="1700" spc="-5">
                <a:latin typeface="Calibri"/>
                <a:cs typeface="Calibri"/>
              </a:rPr>
              <a:t>incidental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por endoscopia, </a:t>
            </a:r>
            <a:r>
              <a:rPr dirty="0" sz="1700" spc="-10">
                <a:latin typeface="Calibri"/>
                <a:cs typeface="Calibri"/>
              </a:rPr>
              <a:t>apresentando </a:t>
            </a:r>
            <a:r>
              <a:rPr dirty="0" sz="1700" spc="-5">
                <a:latin typeface="Calibri"/>
                <a:cs typeface="Calibri"/>
              </a:rPr>
              <a:t>lesões </a:t>
            </a:r>
            <a:r>
              <a:rPr dirty="0" sz="1700" spc="-10">
                <a:latin typeface="Calibri"/>
                <a:cs typeface="Calibri"/>
              </a:rPr>
              <a:t>nodulares esbranqui- </a:t>
            </a:r>
            <a:r>
              <a:rPr dirty="0" sz="1700" spc="-5">
                <a:latin typeface="Calibri"/>
                <a:cs typeface="Calibri"/>
              </a:rPr>
              <a:t> çadas </a:t>
            </a:r>
            <a:r>
              <a:rPr dirty="0" sz="1700">
                <a:latin typeface="Calibri"/>
                <a:cs typeface="Calibri"/>
              </a:rPr>
              <a:t>na </a:t>
            </a:r>
            <a:r>
              <a:rPr dirty="0" sz="1700" spc="-5">
                <a:latin typeface="Calibri"/>
                <a:cs typeface="Calibri"/>
              </a:rPr>
              <a:t>segunda </a:t>
            </a:r>
            <a:r>
              <a:rPr dirty="0" sz="1700" spc="-10">
                <a:latin typeface="Calibri"/>
                <a:cs typeface="Calibri"/>
              </a:rPr>
              <a:t>parte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5">
                <a:latin typeface="Calibri"/>
                <a:cs typeface="Calibri"/>
              </a:rPr>
              <a:t>duodeno </a:t>
            </a:r>
            <a:r>
              <a:rPr dirty="0" sz="1700" spc="-10" b="1">
                <a:latin typeface="Calibri"/>
                <a:cs typeface="Calibri"/>
              </a:rPr>
              <a:t>(Figura </a:t>
            </a:r>
            <a:r>
              <a:rPr dirty="0" sz="1700" spc="-5" b="1">
                <a:latin typeface="Calibri"/>
                <a:cs typeface="Calibri"/>
              </a:rPr>
              <a:t>1)</a:t>
            </a:r>
            <a:r>
              <a:rPr dirty="0" sz="1700" spc="-5">
                <a:latin typeface="Calibri"/>
                <a:cs typeface="Calibri"/>
              </a:rPr>
              <a:t>.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10">
                <a:latin typeface="Calibri"/>
                <a:cs typeface="Calibri"/>
              </a:rPr>
              <a:t>estratégia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mais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comum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tratamento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é de</a:t>
            </a:r>
            <a:r>
              <a:rPr dirty="0" sz="1700" spc="-10">
                <a:latin typeface="Calibri"/>
                <a:cs typeface="Calibri"/>
              </a:rPr>
              <a:t> watch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and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wait.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5193" y="2597658"/>
            <a:ext cx="5281930" cy="1581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As </a:t>
            </a:r>
            <a:r>
              <a:rPr dirty="0" sz="1700" spc="-10">
                <a:latin typeface="Calibri"/>
                <a:cs typeface="Calibri"/>
              </a:rPr>
              <a:t>características </a:t>
            </a:r>
            <a:r>
              <a:rPr dirty="0" sz="1700" spc="-5">
                <a:latin typeface="Calibri"/>
                <a:cs typeface="Calibri"/>
              </a:rPr>
              <a:t>clínicas </a:t>
            </a:r>
            <a:r>
              <a:rPr dirty="0" sz="1700" spc="-15">
                <a:latin typeface="Calibri"/>
                <a:cs typeface="Calibri"/>
              </a:rPr>
              <a:t>foram </a:t>
            </a:r>
            <a:r>
              <a:rPr dirty="0" sz="1700" spc="-5">
                <a:latin typeface="Calibri"/>
                <a:cs typeface="Calibri"/>
              </a:rPr>
              <a:t>descritas na </a:t>
            </a:r>
            <a:r>
              <a:rPr dirty="0" sz="1700" spc="-30" b="1">
                <a:latin typeface="Calibri"/>
                <a:cs typeface="Calibri"/>
              </a:rPr>
              <a:t>Tabela </a:t>
            </a:r>
            <a:r>
              <a:rPr dirty="0" sz="1700" b="1">
                <a:latin typeface="Calibri"/>
                <a:cs typeface="Calibri"/>
              </a:rPr>
              <a:t>1</a:t>
            </a:r>
            <a:r>
              <a:rPr dirty="0" sz="1700">
                <a:latin typeface="Calibri"/>
                <a:cs typeface="Calibri"/>
              </a:rPr>
              <a:t>. </a:t>
            </a:r>
            <a:r>
              <a:rPr dirty="0" sz="1700" spc="-5">
                <a:latin typeface="Calibri"/>
                <a:cs typeface="Calibri"/>
              </a:rPr>
              <a:t>Ape-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nas </a:t>
            </a:r>
            <a:r>
              <a:rPr dirty="0" sz="1700">
                <a:latin typeface="Calibri"/>
                <a:cs typeface="Calibri"/>
              </a:rPr>
              <a:t>2 </a:t>
            </a:r>
            <a:r>
              <a:rPr dirty="0" sz="1700" spc="-15">
                <a:latin typeface="Calibri"/>
                <a:cs typeface="Calibri"/>
              </a:rPr>
              <a:t>foram </a:t>
            </a:r>
            <a:r>
              <a:rPr dirty="0" sz="1700" spc="-5">
                <a:latin typeface="Calibri"/>
                <a:cs typeface="Calibri"/>
              </a:rPr>
              <a:t>submetidos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algum </a:t>
            </a:r>
            <a:r>
              <a:rPr dirty="0" sz="1700">
                <a:latin typeface="Calibri"/>
                <a:cs typeface="Calibri"/>
              </a:rPr>
              <a:t>tipo de </a:t>
            </a:r>
            <a:r>
              <a:rPr dirty="0" sz="1700" spc="-10">
                <a:latin typeface="Calibri"/>
                <a:cs typeface="Calibri"/>
              </a:rPr>
              <a:t>terapia: </a:t>
            </a:r>
            <a:r>
              <a:rPr dirty="0" sz="1700">
                <a:latin typeface="Calibri"/>
                <a:cs typeface="Calibri"/>
              </a:rPr>
              <a:t>um </a:t>
            </a:r>
            <a:r>
              <a:rPr dirty="0" sz="1700" spc="-5">
                <a:latin typeface="Calibri"/>
                <a:cs typeface="Calibri"/>
              </a:rPr>
              <a:t>re- </a:t>
            </a:r>
            <a:r>
              <a:rPr dirty="0" sz="1700">
                <a:latin typeface="Calibri"/>
                <a:cs typeface="Calibri"/>
              </a:rPr>
              <a:t> cebeu </a:t>
            </a:r>
            <a:r>
              <a:rPr dirty="0" sz="1700" spc="-15">
                <a:latin typeface="Calibri"/>
                <a:cs typeface="Calibri"/>
              </a:rPr>
              <a:t>radioterapia </a:t>
            </a:r>
            <a:r>
              <a:rPr dirty="0" sz="1700" spc="-5">
                <a:latin typeface="Calibri"/>
                <a:cs typeface="Calibri"/>
              </a:rPr>
              <a:t>ao diagnóstico </a:t>
            </a:r>
            <a:r>
              <a:rPr dirty="0" sz="1700" spc="-10">
                <a:latin typeface="Calibri"/>
                <a:cs typeface="Calibri"/>
              </a:rPr>
              <a:t>evoluindo</a:t>
            </a:r>
            <a:r>
              <a:rPr dirty="0" sz="1700" spc="36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 remissão </a:t>
            </a:r>
            <a:r>
              <a:rPr dirty="0" sz="1700">
                <a:latin typeface="Calibri"/>
                <a:cs typeface="Calibri"/>
              </a:rPr>
              <a:t> e </a:t>
            </a:r>
            <a:r>
              <a:rPr dirty="0" sz="1700" spc="-10">
                <a:latin typeface="Calibri"/>
                <a:cs typeface="Calibri"/>
              </a:rPr>
              <a:t>outro</a:t>
            </a:r>
            <a:r>
              <a:rPr dirty="0" sz="1700" spc="-5">
                <a:latin typeface="Calibri"/>
                <a:cs typeface="Calibri"/>
              </a:rPr>
              <a:t> recebeu rituximabe</a:t>
            </a:r>
            <a:r>
              <a:rPr dirty="0" sz="1700">
                <a:latin typeface="Calibri"/>
                <a:cs typeface="Calibri"/>
              </a:rPr>
              <a:t> 8 meses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após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-10">
                <a:latin typeface="Calibri"/>
                <a:cs typeface="Calibri"/>
              </a:rPr>
              <a:t>diagnóstico,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apresentando resposta parcial </a:t>
            </a:r>
            <a:r>
              <a:rPr dirty="0" sz="1700" spc="-15" b="1">
                <a:latin typeface="Calibri"/>
                <a:cs typeface="Calibri"/>
              </a:rPr>
              <a:t>(Gráfico </a:t>
            </a:r>
            <a:r>
              <a:rPr dirty="0" sz="1700" spc="-5" b="1">
                <a:latin typeface="Calibri"/>
                <a:cs typeface="Calibri"/>
              </a:rPr>
              <a:t>1)</a:t>
            </a:r>
            <a:r>
              <a:rPr dirty="0" sz="1700" spc="-5">
                <a:latin typeface="Calibri"/>
                <a:cs typeface="Calibri"/>
              </a:rPr>
              <a:t>. </a:t>
            </a:r>
            <a:r>
              <a:rPr dirty="0" sz="1700" spc="-10">
                <a:latin typeface="Calibri"/>
                <a:cs typeface="Calibri"/>
              </a:rPr>
              <a:t>Vinte </a:t>
            </a:r>
            <a:r>
              <a:rPr dirty="0" sz="1700">
                <a:latin typeface="Calibri"/>
                <a:cs typeface="Calibri"/>
              </a:rPr>
              <a:t>e um pa-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cientes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(91%)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foram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mantidos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watch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and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wait.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425933" y="8707373"/>
            <a:ext cx="5265420" cy="1190625"/>
          </a:xfrm>
          <a:custGeom>
            <a:avLst/>
            <a:gdLst/>
            <a:ahLst/>
            <a:cxnLst/>
            <a:rect l="l" t="t" r="r" b="b"/>
            <a:pathLst>
              <a:path w="5265419" h="1190625">
                <a:moveTo>
                  <a:pt x="0" y="198374"/>
                </a:moveTo>
                <a:lnTo>
                  <a:pt x="5236" y="152875"/>
                </a:lnTo>
                <a:lnTo>
                  <a:pt x="20155" y="111115"/>
                </a:lnTo>
                <a:lnTo>
                  <a:pt x="43567" y="74283"/>
                </a:lnTo>
                <a:lnTo>
                  <a:pt x="74283" y="43567"/>
                </a:lnTo>
                <a:lnTo>
                  <a:pt x="111115" y="20155"/>
                </a:lnTo>
                <a:lnTo>
                  <a:pt x="152875" y="5236"/>
                </a:lnTo>
                <a:lnTo>
                  <a:pt x="198374" y="0"/>
                </a:lnTo>
                <a:lnTo>
                  <a:pt x="5067046" y="0"/>
                </a:lnTo>
                <a:lnTo>
                  <a:pt x="5112544" y="5236"/>
                </a:lnTo>
                <a:lnTo>
                  <a:pt x="5154304" y="20155"/>
                </a:lnTo>
                <a:lnTo>
                  <a:pt x="5191136" y="43567"/>
                </a:lnTo>
                <a:lnTo>
                  <a:pt x="5221852" y="74283"/>
                </a:lnTo>
                <a:lnTo>
                  <a:pt x="5245264" y="111115"/>
                </a:lnTo>
                <a:lnTo>
                  <a:pt x="5260183" y="152875"/>
                </a:lnTo>
                <a:lnTo>
                  <a:pt x="5265420" y="198374"/>
                </a:lnTo>
                <a:lnTo>
                  <a:pt x="5265420" y="991857"/>
                </a:lnTo>
                <a:lnTo>
                  <a:pt x="5260183" y="1037344"/>
                </a:lnTo>
                <a:lnTo>
                  <a:pt x="5245264" y="1079101"/>
                </a:lnTo>
                <a:lnTo>
                  <a:pt x="5221852" y="1115936"/>
                </a:lnTo>
                <a:lnTo>
                  <a:pt x="5191136" y="1146659"/>
                </a:lnTo>
                <a:lnTo>
                  <a:pt x="5154304" y="1170079"/>
                </a:lnTo>
                <a:lnTo>
                  <a:pt x="5112544" y="1185004"/>
                </a:lnTo>
                <a:lnTo>
                  <a:pt x="5067046" y="1190244"/>
                </a:lnTo>
                <a:lnTo>
                  <a:pt x="198374" y="1190244"/>
                </a:lnTo>
                <a:lnTo>
                  <a:pt x="152875" y="1185004"/>
                </a:lnTo>
                <a:lnTo>
                  <a:pt x="111115" y="1170079"/>
                </a:lnTo>
                <a:lnTo>
                  <a:pt x="74283" y="1146659"/>
                </a:lnTo>
                <a:lnTo>
                  <a:pt x="43567" y="1115936"/>
                </a:lnTo>
                <a:lnTo>
                  <a:pt x="20155" y="1079101"/>
                </a:lnTo>
                <a:lnTo>
                  <a:pt x="5236" y="1037344"/>
                </a:lnTo>
                <a:lnTo>
                  <a:pt x="0" y="991857"/>
                </a:lnTo>
                <a:lnTo>
                  <a:pt x="0" y="198374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630404" y="9035897"/>
            <a:ext cx="311467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Referências: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Acesso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às</a:t>
            </a:r>
            <a:r>
              <a:rPr dirty="0" sz="1400" spc="-10">
                <a:latin typeface="Calibri"/>
                <a:cs typeface="Calibri"/>
              </a:rPr>
              <a:t> referências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através </a:t>
            </a:r>
            <a:r>
              <a:rPr dirty="0" sz="1400" spc="-5">
                <a:latin typeface="Calibri"/>
                <a:cs typeface="Calibri"/>
              </a:rPr>
              <a:t>do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QR-CODE.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8159" y="4527803"/>
            <a:ext cx="5265420" cy="192481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97204" y="6540500"/>
            <a:ext cx="45154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Figura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1.</a:t>
            </a:r>
            <a:r>
              <a:rPr dirty="0" sz="1400" spc="-5" b="1">
                <a:latin typeface="Calibri"/>
                <a:cs typeface="Calibri"/>
              </a:rPr>
              <a:t> Lesões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nodulares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duodenais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por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endoscopia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(A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e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B).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99808" y="6946328"/>
            <a:ext cx="5308600" cy="524510"/>
            <a:chOff x="499808" y="6946328"/>
            <a:chExt cx="5308600" cy="524510"/>
          </a:xfrm>
        </p:grpSpPr>
        <p:sp>
          <p:nvSpPr>
            <p:cNvPr id="9" name="object 9"/>
            <p:cNvSpPr/>
            <p:nvPr/>
          </p:nvSpPr>
          <p:spPr>
            <a:xfrm>
              <a:off x="520445" y="6966966"/>
              <a:ext cx="5267325" cy="483234"/>
            </a:xfrm>
            <a:custGeom>
              <a:avLst/>
              <a:gdLst/>
              <a:ahLst/>
              <a:cxnLst/>
              <a:rect l="l" t="t" r="r" b="b"/>
              <a:pathLst>
                <a:path w="5267325" h="483234">
                  <a:moveTo>
                    <a:pt x="5186426" y="0"/>
                  </a:moveTo>
                  <a:lnTo>
                    <a:pt x="80518" y="0"/>
                  </a:lnTo>
                  <a:lnTo>
                    <a:pt x="49179" y="6330"/>
                  </a:lnTo>
                  <a:lnTo>
                    <a:pt x="23585" y="23590"/>
                  </a:lnTo>
                  <a:lnTo>
                    <a:pt x="6328" y="49184"/>
                  </a:lnTo>
                  <a:lnTo>
                    <a:pt x="0" y="80517"/>
                  </a:lnTo>
                  <a:lnTo>
                    <a:pt x="0" y="402589"/>
                  </a:lnTo>
                  <a:lnTo>
                    <a:pt x="6328" y="433923"/>
                  </a:lnTo>
                  <a:lnTo>
                    <a:pt x="23585" y="459517"/>
                  </a:lnTo>
                  <a:lnTo>
                    <a:pt x="49179" y="476777"/>
                  </a:lnTo>
                  <a:lnTo>
                    <a:pt x="80518" y="483107"/>
                  </a:lnTo>
                  <a:lnTo>
                    <a:pt x="5186426" y="483107"/>
                  </a:lnTo>
                  <a:lnTo>
                    <a:pt x="5217759" y="476777"/>
                  </a:lnTo>
                  <a:lnTo>
                    <a:pt x="5243353" y="459517"/>
                  </a:lnTo>
                  <a:lnTo>
                    <a:pt x="5260613" y="433923"/>
                  </a:lnTo>
                  <a:lnTo>
                    <a:pt x="5266944" y="402589"/>
                  </a:lnTo>
                  <a:lnTo>
                    <a:pt x="5266944" y="80517"/>
                  </a:lnTo>
                  <a:lnTo>
                    <a:pt x="5260613" y="49184"/>
                  </a:lnTo>
                  <a:lnTo>
                    <a:pt x="5243353" y="23590"/>
                  </a:lnTo>
                  <a:lnTo>
                    <a:pt x="5217759" y="6330"/>
                  </a:lnTo>
                  <a:lnTo>
                    <a:pt x="518642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520445" y="6966966"/>
              <a:ext cx="5267325" cy="483234"/>
            </a:xfrm>
            <a:custGeom>
              <a:avLst/>
              <a:gdLst/>
              <a:ahLst/>
              <a:cxnLst/>
              <a:rect l="l" t="t" r="r" b="b"/>
              <a:pathLst>
                <a:path w="5267325" h="483234">
                  <a:moveTo>
                    <a:pt x="0" y="80517"/>
                  </a:moveTo>
                  <a:lnTo>
                    <a:pt x="6328" y="49184"/>
                  </a:lnTo>
                  <a:lnTo>
                    <a:pt x="23585" y="23590"/>
                  </a:lnTo>
                  <a:lnTo>
                    <a:pt x="49179" y="6330"/>
                  </a:lnTo>
                  <a:lnTo>
                    <a:pt x="80518" y="0"/>
                  </a:lnTo>
                  <a:lnTo>
                    <a:pt x="5186426" y="0"/>
                  </a:lnTo>
                  <a:lnTo>
                    <a:pt x="5217759" y="6330"/>
                  </a:lnTo>
                  <a:lnTo>
                    <a:pt x="5243353" y="23590"/>
                  </a:lnTo>
                  <a:lnTo>
                    <a:pt x="5260613" y="49184"/>
                  </a:lnTo>
                  <a:lnTo>
                    <a:pt x="5266944" y="80517"/>
                  </a:lnTo>
                  <a:lnTo>
                    <a:pt x="5266944" y="402589"/>
                  </a:lnTo>
                  <a:lnTo>
                    <a:pt x="5260613" y="433923"/>
                  </a:lnTo>
                  <a:lnTo>
                    <a:pt x="5243353" y="459517"/>
                  </a:lnTo>
                  <a:lnTo>
                    <a:pt x="5217759" y="476777"/>
                  </a:lnTo>
                  <a:lnTo>
                    <a:pt x="5186426" y="483107"/>
                  </a:lnTo>
                  <a:lnTo>
                    <a:pt x="80518" y="483107"/>
                  </a:lnTo>
                  <a:lnTo>
                    <a:pt x="49179" y="476777"/>
                  </a:lnTo>
                  <a:lnTo>
                    <a:pt x="23585" y="459517"/>
                  </a:lnTo>
                  <a:lnTo>
                    <a:pt x="6328" y="433923"/>
                  </a:lnTo>
                  <a:lnTo>
                    <a:pt x="0" y="402589"/>
                  </a:lnTo>
                  <a:lnTo>
                    <a:pt x="0" y="80517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2608579" y="7005269"/>
            <a:ext cx="1160780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OB</a:t>
            </a:r>
            <a:r>
              <a:rPr dirty="0" sz="2200" b="1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ETI</a:t>
            </a:r>
            <a:r>
              <a:rPr dirty="0" sz="2200" spc="-60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9351" y="7531989"/>
            <a:ext cx="5280660" cy="803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10">
                <a:latin typeface="Calibri"/>
                <a:cs typeface="Calibri"/>
              </a:rPr>
              <a:t>Estudo </a:t>
            </a:r>
            <a:r>
              <a:rPr dirty="0" sz="1700" spc="-5">
                <a:latin typeface="Calibri"/>
                <a:cs typeface="Calibri"/>
              </a:rPr>
              <a:t>epidemiológico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pacientes com </a:t>
            </a:r>
            <a:r>
              <a:rPr dirty="0" sz="1700" spc="-10">
                <a:latin typeface="Calibri"/>
                <a:cs typeface="Calibri"/>
              </a:rPr>
              <a:t>Linfoma Folicular </a:t>
            </a:r>
            <a:r>
              <a:rPr dirty="0" sz="1700" spc="-5">
                <a:latin typeface="Calibri"/>
                <a:cs typeface="Calibri"/>
              </a:rPr>
              <a:t> Duodenal </a:t>
            </a:r>
            <a:r>
              <a:rPr dirty="0" sz="1700" spc="5">
                <a:latin typeface="Calibri"/>
                <a:cs typeface="Calibri"/>
              </a:rPr>
              <a:t>em </a:t>
            </a:r>
            <a:r>
              <a:rPr dirty="0" sz="1700" spc="-5">
                <a:latin typeface="Calibri"/>
                <a:cs typeface="Calibri"/>
              </a:rPr>
              <a:t>seguimento </a:t>
            </a:r>
            <a:r>
              <a:rPr dirty="0" sz="1700">
                <a:latin typeface="Calibri"/>
                <a:cs typeface="Calibri"/>
              </a:rPr>
              <a:t>de um </a:t>
            </a:r>
            <a:r>
              <a:rPr dirty="0" sz="1700" spc="-5">
                <a:latin typeface="Calibri"/>
                <a:cs typeface="Calibri"/>
              </a:rPr>
              <a:t>centro especializado </a:t>
            </a:r>
            <a:r>
              <a:rPr dirty="0" sz="1700" spc="-10">
                <a:latin typeface="Calibri"/>
                <a:cs typeface="Calibri"/>
              </a:rPr>
              <a:t>entre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os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anos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2012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2022.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99808" y="8480996"/>
            <a:ext cx="5308600" cy="524510"/>
            <a:chOff x="499808" y="8480996"/>
            <a:chExt cx="5308600" cy="524510"/>
          </a:xfrm>
        </p:grpSpPr>
        <p:sp>
          <p:nvSpPr>
            <p:cNvPr id="14" name="object 14"/>
            <p:cNvSpPr/>
            <p:nvPr/>
          </p:nvSpPr>
          <p:spPr>
            <a:xfrm>
              <a:off x="520445" y="8501633"/>
              <a:ext cx="5267325" cy="483234"/>
            </a:xfrm>
            <a:custGeom>
              <a:avLst/>
              <a:gdLst/>
              <a:ahLst/>
              <a:cxnLst/>
              <a:rect l="l" t="t" r="r" b="b"/>
              <a:pathLst>
                <a:path w="5267325" h="483234">
                  <a:moveTo>
                    <a:pt x="5186426" y="0"/>
                  </a:moveTo>
                  <a:lnTo>
                    <a:pt x="80518" y="0"/>
                  </a:lnTo>
                  <a:lnTo>
                    <a:pt x="49179" y="6330"/>
                  </a:lnTo>
                  <a:lnTo>
                    <a:pt x="23585" y="23590"/>
                  </a:lnTo>
                  <a:lnTo>
                    <a:pt x="6328" y="49184"/>
                  </a:lnTo>
                  <a:lnTo>
                    <a:pt x="0" y="80518"/>
                  </a:lnTo>
                  <a:lnTo>
                    <a:pt x="0" y="402590"/>
                  </a:lnTo>
                  <a:lnTo>
                    <a:pt x="6328" y="433923"/>
                  </a:lnTo>
                  <a:lnTo>
                    <a:pt x="23585" y="459517"/>
                  </a:lnTo>
                  <a:lnTo>
                    <a:pt x="49179" y="476777"/>
                  </a:lnTo>
                  <a:lnTo>
                    <a:pt x="80518" y="483108"/>
                  </a:lnTo>
                  <a:lnTo>
                    <a:pt x="5186426" y="483108"/>
                  </a:lnTo>
                  <a:lnTo>
                    <a:pt x="5217759" y="476777"/>
                  </a:lnTo>
                  <a:lnTo>
                    <a:pt x="5243353" y="459517"/>
                  </a:lnTo>
                  <a:lnTo>
                    <a:pt x="5260613" y="433923"/>
                  </a:lnTo>
                  <a:lnTo>
                    <a:pt x="5266944" y="402590"/>
                  </a:lnTo>
                  <a:lnTo>
                    <a:pt x="5266944" y="80518"/>
                  </a:lnTo>
                  <a:lnTo>
                    <a:pt x="5260613" y="49184"/>
                  </a:lnTo>
                  <a:lnTo>
                    <a:pt x="5243353" y="23590"/>
                  </a:lnTo>
                  <a:lnTo>
                    <a:pt x="5217759" y="6330"/>
                  </a:lnTo>
                  <a:lnTo>
                    <a:pt x="518642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520445" y="8501633"/>
              <a:ext cx="5267325" cy="483234"/>
            </a:xfrm>
            <a:custGeom>
              <a:avLst/>
              <a:gdLst/>
              <a:ahLst/>
              <a:cxnLst/>
              <a:rect l="l" t="t" r="r" b="b"/>
              <a:pathLst>
                <a:path w="5267325" h="483234">
                  <a:moveTo>
                    <a:pt x="0" y="80518"/>
                  </a:moveTo>
                  <a:lnTo>
                    <a:pt x="6328" y="49184"/>
                  </a:lnTo>
                  <a:lnTo>
                    <a:pt x="23585" y="23590"/>
                  </a:lnTo>
                  <a:lnTo>
                    <a:pt x="49179" y="6330"/>
                  </a:lnTo>
                  <a:lnTo>
                    <a:pt x="80518" y="0"/>
                  </a:lnTo>
                  <a:lnTo>
                    <a:pt x="5186426" y="0"/>
                  </a:lnTo>
                  <a:lnTo>
                    <a:pt x="5217759" y="6330"/>
                  </a:lnTo>
                  <a:lnTo>
                    <a:pt x="5243353" y="23590"/>
                  </a:lnTo>
                  <a:lnTo>
                    <a:pt x="5260613" y="49184"/>
                  </a:lnTo>
                  <a:lnTo>
                    <a:pt x="5266944" y="80518"/>
                  </a:lnTo>
                  <a:lnTo>
                    <a:pt x="5266944" y="402590"/>
                  </a:lnTo>
                  <a:lnTo>
                    <a:pt x="5260613" y="433923"/>
                  </a:lnTo>
                  <a:lnTo>
                    <a:pt x="5243353" y="459517"/>
                  </a:lnTo>
                  <a:lnTo>
                    <a:pt x="5217759" y="476777"/>
                  </a:lnTo>
                  <a:lnTo>
                    <a:pt x="5186426" y="483108"/>
                  </a:lnTo>
                  <a:lnTo>
                    <a:pt x="80518" y="483108"/>
                  </a:lnTo>
                  <a:lnTo>
                    <a:pt x="49179" y="476777"/>
                  </a:lnTo>
                  <a:lnTo>
                    <a:pt x="23585" y="459517"/>
                  </a:lnTo>
                  <a:lnTo>
                    <a:pt x="6328" y="433923"/>
                  </a:lnTo>
                  <a:lnTo>
                    <a:pt x="0" y="402590"/>
                  </a:lnTo>
                  <a:lnTo>
                    <a:pt x="0" y="80518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/>
          <p:nvPr/>
        </p:nvSpPr>
        <p:spPr>
          <a:xfrm>
            <a:off x="2578100" y="8539683"/>
            <a:ext cx="1221740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MÉ</a:t>
            </a:r>
            <a:r>
              <a:rPr dirty="0" sz="2200" spc="-7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ODOS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9351" y="9066377"/>
            <a:ext cx="5280660" cy="1062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15">
                <a:latin typeface="Calibri"/>
                <a:cs typeface="Calibri"/>
              </a:rPr>
              <a:t>Encontrados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23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casos</a:t>
            </a:r>
            <a:r>
              <a:rPr dirty="0" sz="1700">
                <a:latin typeface="Calibri"/>
                <a:cs typeface="Calibri"/>
              </a:rPr>
              <a:t> em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10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anos.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Feita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análise</a:t>
            </a:r>
            <a:r>
              <a:rPr dirty="0" sz="1700">
                <a:latin typeface="Calibri"/>
                <a:cs typeface="Calibri"/>
              </a:rPr>
              <a:t> de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prontuário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forma restrospectiva </a:t>
            </a:r>
            <a:r>
              <a:rPr dirty="0" sz="1700" spc="-5">
                <a:latin typeface="Calibri"/>
                <a:cs typeface="Calibri"/>
              </a:rPr>
              <a:t>com </a:t>
            </a:r>
            <a:r>
              <a:rPr dirty="0" sz="1700" spc="-10">
                <a:latin typeface="Calibri"/>
                <a:cs typeface="Calibri"/>
              </a:rPr>
              <a:t>levantamento de </a:t>
            </a:r>
            <a:r>
              <a:rPr dirty="0" sz="1700" spc="-5">
                <a:latin typeface="Calibri"/>
                <a:cs typeface="Calibri"/>
              </a:rPr>
              <a:t> dados epidemiológicos, clínicos, endoscópicos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evolutivos.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Analisada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sobrevida</a:t>
            </a:r>
            <a:r>
              <a:rPr dirty="0" sz="1700" spc="-10">
                <a:latin typeface="Calibri"/>
                <a:cs typeface="Calibri"/>
              </a:rPr>
              <a:t> livre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tratamento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dos </a:t>
            </a:r>
            <a:r>
              <a:rPr dirty="0" sz="1700" spc="-5">
                <a:latin typeface="Calibri"/>
                <a:cs typeface="Calibri"/>
              </a:rPr>
              <a:t>pacientes.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6490652" y="1973516"/>
            <a:ext cx="5308600" cy="524510"/>
            <a:chOff x="6490652" y="1973516"/>
            <a:chExt cx="5308600" cy="524510"/>
          </a:xfrm>
        </p:grpSpPr>
        <p:sp>
          <p:nvSpPr>
            <p:cNvPr id="19" name="object 19"/>
            <p:cNvSpPr/>
            <p:nvPr/>
          </p:nvSpPr>
          <p:spPr>
            <a:xfrm>
              <a:off x="6511290" y="1994153"/>
              <a:ext cx="5267325" cy="483234"/>
            </a:xfrm>
            <a:custGeom>
              <a:avLst/>
              <a:gdLst/>
              <a:ahLst/>
              <a:cxnLst/>
              <a:rect l="l" t="t" r="r" b="b"/>
              <a:pathLst>
                <a:path w="5267325" h="483235">
                  <a:moveTo>
                    <a:pt x="5186426" y="0"/>
                  </a:moveTo>
                  <a:lnTo>
                    <a:pt x="80517" y="0"/>
                  </a:lnTo>
                  <a:lnTo>
                    <a:pt x="49184" y="6330"/>
                  </a:lnTo>
                  <a:lnTo>
                    <a:pt x="23590" y="23590"/>
                  </a:lnTo>
                  <a:lnTo>
                    <a:pt x="6330" y="49184"/>
                  </a:lnTo>
                  <a:lnTo>
                    <a:pt x="0" y="80518"/>
                  </a:lnTo>
                  <a:lnTo>
                    <a:pt x="0" y="402590"/>
                  </a:lnTo>
                  <a:lnTo>
                    <a:pt x="6330" y="433923"/>
                  </a:lnTo>
                  <a:lnTo>
                    <a:pt x="23590" y="459517"/>
                  </a:lnTo>
                  <a:lnTo>
                    <a:pt x="49184" y="476777"/>
                  </a:lnTo>
                  <a:lnTo>
                    <a:pt x="80517" y="483108"/>
                  </a:lnTo>
                  <a:lnTo>
                    <a:pt x="5186426" y="483108"/>
                  </a:lnTo>
                  <a:lnTo>
                    <a:pt x="5217759" y="476777"/>
                  </a:lnTo>
                  <a:lnTo>
                    <a:pt x="5243353" y="459517"/>
                  </a:lnTo>
                  <a:lnTo>
                    <a:pt x="5260613" y="433923"/>
                  </a:lnTo>
                  <a:lnTo>
                    <a:pt x="5266943" y="402590"/>
                  </a:lnTo>
                  <a:lnTo>
                    <a:pt x="5266943" y="80518"/>
                  </a:lnTo>
                  <a:lnTo>
                    <a:pt x="5260613" y="49184"/>
                  </a:lnTo>
                  <a:lnTo>
                    <a:pt x="5243353" y="23590"/>
                  </a:lnTo>
                  <a:lnTo>
                    <a:pt x="5217759" y="6330"/>
                  </a:lnTo>
                  <a:lnTo>
                    <a:pt x="518642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6511290" y="1994153"/>
              <a:ext cx="5267325" cy="483234"/>
            </a:xfrm>
            <a:custGeom>
              <a:avLst/>
              <a:gdLst/>
              <a:ahLst/>
              <a:cxnLst/>
              <a:rect l="l" t="t" r="r" b="b"/>
              <a:pathLst>
                <a:path w="5267325" h="483235">
                  <a:moveTo>
                    <a:pt x="0" y="80518"/>
                  </a:moveTo>
                  <a:lnTo>
                    <a:pt x="6330" y="49184"/>
                  </a:lnTo>
                  <a:lnTo>
                    <a:pt x="23590" y="23590"/>
                  </a:lnTo>
                  <a:lnTo>
                    <a:pt x="49184" y="6330"/>
                  </a:lnTo>
                  <a:lnTo>
                    <a:pt x="80517" y="0"/>
                  </a:lnTo>
                  <a:lnTo>
                    <a:pt x="5186426" y="0"/>
                  </a:lnTo>
                  <a:lnTo>
                    <a:pt x="5217759" y="6330"/>
                  </a:lnTo>
                  <a:lnTo>
                    <a:pt x="5243353" y="23590"/>
                  </a:lnTo>
                  <a:lnTo>
                    <a:pt x="5260613" y="49184"/>
                  </a:lnTo>
                  <a:lnTo>
                    <a:pt x="5266943" y="80518"/>
                  </a:lnTo>
                  <a:lnTo>
                    <a:pt x="5266943" y="402590"/>
                  </a:lnTo>
                  <a:lnTo>
                    <a:pt x="5260613" y="433923"/>
                  </a:lnTo>
                  <a:lnTo>
                    <a:pt x="5243353" y="459517"/>
                  </a:lnTo>
                  <a:lnTo>
                    <a:pt x="5217759" y="476777"/>
                  </a:lnTo>
                  <a:lnTo>
                    <a:pt x="5186426" y="483108"/>
                  </a:lnTo>
                  <a:lnTo>
                    <a:pt x="80517" y="483108"/>
                  </a:lnTo>
                  <a:lnTo>
                    <a:pt x="49184" y="476777"/>
                  </a:lnTo>
                  <a:lnTo>
                    <a:pt x="23590" y="459517"/>
                  </a:lnTo>
                  <a:lnTo>
                    <a:pt x="6330" y="433923"/>
                  </a:lnTo>
                  <a:lnTo>
                    <a:pt x="0" y="402590"/>
                  </a:lnTo>
                  <a:lnTo>
                    <a:pt x="0" y="80518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/>
          <p:cNvSpPr txBox="1"/>
          <p:nvPr/>
        </p:nvSpPr>
        <p:spPr>
          <a:xfrm>
            <a:off x="0" y="131825"/>
            <a:ext cx="18232120" cy="22599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5231110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17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 Inovação</a:t>
            </a:r>
            <a:endParaRPr sz="1700">
              <a:latin typeface="Calibri"/>
              <a:cs typeface="Calibri"/>
            </a:endParaRPr>
          </a:p>
          <a:p>
            <a:pPr algn="ctr" marL="15229205">
              <a:lnSpc>
                <a:spcPct val="100000"/>
              </a:lnSpc>
              <a:spcBef>
                <a:spcPts val="5"/>
              </a:spcBef>
            </a:pP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50">
              <a:latin typeface="Calibri"/>
              <a:cs typeface="Calibri"/>
            </a:endParaRPr>
          </a:p>
          <a:p>
            <a:pPr marL="220345">
              <a:lnSpc>
                <a:spcPct val="100000"/>
              </a:lnSpc>
              <a:spcBef>
                <a:spcPts val="5"/>
              </a:spcBef>
            </a:pP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CARACTERÍSTICAS</a:t>
            </a:r>
            <a:r>
              <a:rPr dirty="0" sz="22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CLÍNICAS</a:t>
            </a:r>
            <a:r>
              <a:rPr dirty="0" sz="22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2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30" b="1">
                <a:solidFill>
                  <a:srgbClr val="FFFFFF"/>
                </a:solidFill>
                <a:latin typeface="Calibri"/>
                <a:cs typeface="Calibri"/>
              </a:rPr>
              <a:t>EVOLUTIVAS</a:t>
            </a:r>
            <a:r>
              <a:rPr dirty="0" sz="2200" spc="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dirty="0" sz="220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LINFOMA</a:t>
            </a:r>
            <a:r>
              <a:rPr dirty="0" sz="22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FOLICULAR</a:t>
            </a:r>
            <a:r>
              <a:rPr dirty="0" sz="220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DUODENAL:</a:t>
            </a:r>
            <a:r>
              <a:rPr dirty="0" sz="2200" spc="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EXPERIÊNCIA</a:t>
            </a:r>
            <a:r>
              <a:rPr dirty="0" sz="2200" spc="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2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r>
              <a:rPr dirty="0" sz="22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ANOS</a:t>
            </a:r>
            <a:r>
              <a:rPr dirty="0" sz="22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2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UM</a:t>
            </a:r>
            <a:r>
              <a:rPr dirty="0" sz="22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CENTRO</a:t>
            </a:r>
            <a:r>
              <a:rPr dirty="0" sz="22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ESPECIALIZADO</a:t>
            </a:r>
            <a:endParaRPr sz="2200">
              <a:latin typeface="Calibri"/>
              <a:cs typeface="Calibri"/>
            </a:endParaRPr>
          </a:p>
          <a:p>
            <a:pPr marL="5170805">
              <a:lnSpc>
                <a:spcPct val="100000"/>
              </a:lnSpc>
              <a:spcBef>
                <a:spcPts val="620"/>
              </a:spcBef>
            </a:pPr>
            <a:r>
              <a:rPr dirty="0" sz="2200" spc="-20" i="1">
                <a:latin typeface="Calibri"/>
                <a:cs typeface="Calibri"/>
              </a:rPr>
              <a:t>A.G.O.</a:t>
            </a:r>
            <a:r>
              <a:rPr dirty="0" sz="2200" spc="-5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Braga;</a:t>
            </a:r>
            <a:r>
              <a:rPr dirty="0" sz="2200" spc="-15" i="1">
                <a:latin typeface="Calibri"/>
                <a:cs typeface="Calibri"/>
              </a:rPr>
              <a:t> </a:t>
            </a:r>
            <a:r>
              <a:rPr dirty="0" sz="2200" spc="-10" i="1">
                <a:latin typeface="Calibri"/>
                <a:cs typeface="Calibri"/>
              </a:rPr>
              <a:t>A.C.</a:t>
            </a:r>
            <a:r>
              <a:rPr dirty="0" sz="2200" spc="-5" i="1">
                <a:latin typeface="Calibri"/>
                <a:cs typeface="Calibri"/>
              </a:rPr>
              <a:t> </a:t>
            </a:r>
            <a:r>
              <a:rPr dirty="0" sz="2200" spc="-15" i="1">
                <a:latin typeface="Calibri"/>
                <a:cs typeface="Calibri"/>
              </a:rPr>
              <a:t>Cortez;</a:t>
            </a:r>
            <a:r>
              <a:rPr dirty="0" sz="2200" spc="15" i="1">
                <a:latin typeface="Calibri"/>
                <a:cs typeface="Calibri"/>
              </a:rPr>
              <a:t> </a:t>
            </a:r>
            <a:r>
              <a:rPr dirty="0" sz="2200" spc="-45" i="1">
                <a:latin typeface="Calibri"/>
                <a:cs typeface="Calibri"/>
              </a:rPr>
              <a:t>T.R.C.</a:t>
            </a:r>
            <a:r>
              <a:rPr dirty="0" sz="2200" spc="-5" i="1">
                <a:latin typeface="Calibri"/>
                <a:cs typeface="Calibri"/>
              </a:rPr>
              <a:t> Fischer;</a:t>
            </a:r>
            <a:r>
              <a:rPr dirty="0" sz="2200" spc="5" i="1">
                <a:latin typeface="Calibri"/>
                <a:cs typeface="Calibri"/>
              </a:rPr>
              <a:t> </a:t>
            </a:r>
            <a:r>
              <a:rPr dirty="0" sz="2200" spc="-45" i="1">
                <a:latin typeface="Calibri"/>
                <a:cs typeface="Calibri"/>
              </a:rPr>
              <a:t>T.M.B.</a:t>
            </a:r>
            <a:r>
              <a:rPr dirty="0" sz="2200" i="1">
                <a:latin typeface="Calibri"/>
                <a:cs typeface="Calibri"/>
              </a:rPr>
              <a:t> </a:t>
            </a:r>
            <a:r>
              <a:rPr dirty="0" sz="2200" spc="-5" i="1">
                <a:latin typeface="Calibri"/>
                <a:cs typeface="Calibri"/>
              </a:rPr>
              <a:t>Silveira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Calibri"/>
              <a:cs typeface="Calibri"/>
            </a:endParaRPr>
          </a:p>
          <a:p>
            <a:pPr marL="2386330">
              <a:lnSpc>
                <a:spcPct val="100000"/>
              </a:lnSpc>
              <a:tabLst>
                <a:tab pos="8391525" algn="l"/>
              </a:tabLst>
            </a:pP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INTRODUÇÃO	</a:t>
            </a:r>
            <a:r>
              <a:rPr dirty="0" sz="2200" spc="-4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endParaRPr sz="2200">
              <a:latin typeface="Calibri"/>
              <a:cs typeface="Calibri"/>
            </a:endParaRPr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6296405" y="4255008"/>
          <a:ext cx="2578735" cy="5669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6050"/>
                <a:gridCol w="748030"/>
                <a:gridCol w="394335"/>
              </a:tblGrid>
              <a:tr h="166115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Características</a:t>
                      </a:r>
                      <a:r>
                        <a:rPr dirty="0" sz="900" spc="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Clínicas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N=23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</a:tr>
              <a:tr h="513461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Gênero: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923925" marR="43180" indent="-47625">
                        <a:lnSpc>
                          <a:spcPct val="106700"/>
                        </a:lnSpc>
                        <a:spcBef>
                          <a:spcPts val="1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Mas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culin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  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nin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10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13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44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56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  <a:tr h="339851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Idade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ao</a:t>
                      </a:r>
                      <a:r>
                        <a:rPr dirty="0" sz="9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diagnóstico: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5308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Média</a:t>
                      </a:r>
                      <a:r>
                        <a:rPr dirty="0" sz="9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(Min-Máx)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60.19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(33-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85)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667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NA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  <a:tr h="860933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Naturalidade: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r" marR="444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ão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deste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r" marR="444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eg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ão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ud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este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r" marL="821690" marR="43180" indent="51435">
                        <a:lnSpc>
                          <a:spcPct val="106700"/>
                        </a:lnSpc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eg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ão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  Estra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ge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19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4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83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4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  <a:tr h="513461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Sintomas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gástricos: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927100" marR="43815" indent="-30480">
                        <a:lnSpc>
                          <a:spcPct val="106700"/>
                        </a:lnSpc>
                        <a:spcBef>
                          <a:spcPts val="10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rese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tes  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7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16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30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70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  <a:tr h="861059">
                <a:tc>
                  <a:txBody>
                    <a:bodyPr/>
                    <a:lstStyle/>
                    <a:p>
                      <a:pPr algn="just" marL="52069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Sítio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biópsia</a:t>
                      </a:r>
                      <a:r>
                        <a:rPr dirty="0" sz="900" spc="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(duodeno):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just" marL="599440" marR="43180" indent="4445">
                        <a:lnSpc>
                          <a:spcPct val="106700"/>
                        </a:lnSpc>
                        <a:spcBef>
                          <a:spcPts val="15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Primeira</a:t>
                      </a:r>
                      <a:r>
                        <a:rPr dirty="0" sz="90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Porção </a:t>
                      </a:r>
                      <a:r>
                        <a:rPr dirty="0" sz="900" spc="-19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Segunda Porção </a:t>
                      </a:r>
                      <a:r>
                        <a:rPr dirty="0" sz="900" spc="-19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Terceira Porção </a:t>
                      </a:r>
                      <a:r>
                        <a:rPr dirty="0" sz="900" spc="-19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Papil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00" spc="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duod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2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18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8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80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4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  <a:tr h="513460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Medula</a:t>
                      </a:r>
                      <a:r>
                        <a:rPr dirty="0" sz="9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òssea: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715010" marR="43180" indent="-62865">
                        <a:lnSpc>
                          <a:spcPct val="106700"/>
                        </a:lnSpc>
                        <a:spcBef>
                          <a:spcPts val="10"/>
                        </a:spcBef>
                      </a:pP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em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in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il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tra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ç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ão  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ão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rea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izada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19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84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16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  <a:tr h="513461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PET-CT: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710565" marR="43180" indent="196215">
                        <a:lnSpc>
                          <a:spcPct val="106700"/>
                        </a:lnSpc>
                        <a:spcBef>
                          <a:spcPts val="15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ea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izado  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ão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rea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izado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21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92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  <a:tr h="513549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Tabagismo: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r" marL="1172210" marR="43180" indent="17780">
                        <a:lnSpc>
                          <a:spcPct val="106700"/>
                        </a:lnSpc>
                        <a:spcBef>
                          <a:spcPts val="15"/>
                        </a:spcBef>
                      </a:pP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Sim  N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ão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5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18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20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80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  <a:tr h="860958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FLIPI: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r" marR="438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r" marR="438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r" marR="4381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r" marR="438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10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10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44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44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4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</a:tbl>
          </a:graphicData>
        </a:graphic>
      </p:graphicFrame>
      <p:sp>
        <p:nvSpPr>
          <p:cNvPr id="23" name="object 23"/>
          <p:cNvSpPr txBox="1"/>
          <p:nvPr/>
        </p:nvSpPr>
        <p:spPr>
          <a:xfrm>
            <a:off x="6247891" y="9936276"/>
            <a:ext cx="2408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 b="1">
                <a:latin typeface="Calibri"/>
                <a:cs typeface="Calibri"/>
              </a:rPr>
              <a:t>Tabela</a:t>
            </a:r>
            <a:r>
              <a:rPr dirty="0" sz="1400" spc="-6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1.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Caracteristicas</a:t>
            </a:r>
            <a:r>
              <a:rPr dirty="0" sz="1400" spc="-5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clínicas</a:t>
            </a:r>
            <a:r>
              <a:rPr dirty="0" sz="140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468225" y="5544769"/>
            <a:ext cx="5280660" cy="8039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>
                <a:latin typeface="Calibri"/>
                <a:cs typeface="Calibri"/>
              </a:rPr>
              <a:t>A mediana de </a:t>
            </a:r>
            <a:r>
              <a:rPr dirty="0" sz="1700" spc="-10">
                <a:latin typeface="Calibri"/>
                <a:cs typeface="Calibri"/>
              </a:rPr>
              <a:t>follow-up </a:t>
            </a:r>
            <a:r>
              <a:rPr dirty="0" sz="1700">
                <a:latin typeface="Calibri"/>
                <a:cs typeface="Calibri"/>
              </a:rPr>
              <a:t>global </a:t>
            </a:r>
            <a:r>
              <a:rPr dirty="0" sz="1700" spc="-15">
                <a:latin typeface="Calibri"/>
                <a:cs typeface="Calibri"/>
              </a:rPr>
              <a:t>foi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36.93 </a:t>
            </a:r>
            <a:r>
              <a:rPr dirty="0" sz="1700">
                <a:latin typeface="Calibri"/>
                <a:cs typeface="Calibri"/>
              </a:rPr>
              <a:t>meses. A análise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da </a:t>
            </a:r>
            <a:r>
              <a:rPr dirty="0" sz="1700" spc="-10">
                <a:latin typeface="Calibri"/>
                <a:cs typeface="Calibri"/>
              </a:rPr>
              <a:t>sobrevida livre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5">
                <a:latin typeface="Calibri"/>
                <a:cs typeface="Calibri"/>
              </a:rPr>
              <a:t>tratamento </a:t>
            </a:r>
            <a:r>
              <a:rPr dirty="0" sz="1700" spc="-10">
                <a:latin typeface="Calibri"/>
                <a:cs typeface="Calibri"/>
              </a:rPr>
              <a:t>demonstrou </a:t>
            </a:r>
            <a:r>
              <a:rPr dirty="0" sz="1700" spc="-5">
                <a:latin typeface="Calibri"/>
                <a:cs typeface="Calibri"/>
              </a:rPr>
              <a:t>91.95% </a:t>
            </a:r>
            <a:r>
              <a:rPr dirty="0" sz="1700">
                <a:latin typeface="Calibri"/>
                <a:cs typeface="Calibri"/>
              </a:rPr>
              <a:t>em 5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anos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(</a:t>
            </a:r>
            <a:r>
              <a:rPr dirty="0" sz="1700" spc="-15" b="1">
                <a:latin typeface="Calibri"/>
                <a:cs typeface="Calibri"/>
              </a:rPr>
              <a:t>Gráfico</a:t>
            </a:r>
            <a:r>
              <a:rPr dirty="0" sz="1700" spc="5" b="1">
                <a:latin typeface="Calibri"/>
                <a:cs typeface="Calibri"/>
              </a:rPr>
              <a:t> </a:t>
            </a:r>
            <a:r>
              <a:rPr dirty="0" sz="1700" spc="-5" b="1">
                <a:latin typeface="Calibri"/>
                <a:cs typeface="Calibri"/>
              </a:rPr>
              <a:t>2).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25" name="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482608" y="2141979"/>
            <a:ext cx="5086063" cy="2816926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12539218" y="5138369"/>
            <a:ext cx="379857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latin typeface="Calibri"/>
                <a:cs typeface="Calibri"/>
              </a:rPr>
              <a:t>Gráfico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2.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Sobrevida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livre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de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tratamento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em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meses.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455779" y="7180833"/>
            <a:ext cx="5280025" cy="1322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Confirmação</a:t>
            </a:r>
            <a:r>
              <a:rPr dirty="0" sz="1700">
                <a:latin typeface="Calibri"/>
                <a:cs typeface="Calibri"/>
              </a:rPr>
              <a:t> do </a:t>
            </a:r>
            <a:r>
              <a:rPr dirty="0" sz="1700" spc="-10">
                <a:latin typeface="Calibri"/>
                <a:cs typeface="Calibri"/>
              </a:rPr>
              <a:t>curso</a:t>
            </a:r>
            <a:r>
              <a:rPr dirty="0" sz="1700" spc="-5">
                <a:latin typeface="Calibri"/>
                <a:cs typeface="Calibri"/>
              </a:rPr>
              <a:t> clínico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indolente</a:t>
            </a:r>
            <a:r>
              <a:rPr dirty="0" sz="1700" spc="-5">
                <a:latin typeface="Calibri"/>
                <a:cs typeface="Calibri"/>
              </a:rPr>
              <a:t> associado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seu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excelente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prognóstico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Linfoma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Folicular</a:t>
            </a:r>
            <a:r>
              <a:rPr dirty="0" sz="1700" spc="-5">
                <a:latin typeface="Calibri"/>
                <a:cs typeface="Calibri"/>
              </a:rPr>
              <a:t> Dueodenal.</a:t>
            </a:r>
            <a:r>
              <a:rPr dirty="0" sz="1700">
                <a:latin typeface="Calibri"/>
                <a:cs typeface="Calibri"/>
              </a:rPr>
              <a:t> A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estratégia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5">
                <a:latin typeface="Calibri"/>
                <a:cs typeface="Calibri"/>
              </a:rPr>
              <a:t>watch </a:t>
            </a:r>
            <a:r>
              <a:rPr dirty="0" sz="1700" spc="-5">
                <a:latin typeface="Calibri"/>
                <a:cs typeface="Calibri"/>
              </a:rPr>
              <a:t>and </a:t>
            </a:r>
            <a:r>
              <a:rPr dirty="0" sz="1700" spc="-10">
                <a:latin typeface="Calibri"/>
                <a:cs typeface="Calibri"/>
              </a:rPr>
              <a:t>wait </a:t>
            </a:r>
            <a:r>
              <a:rPr dirty="0" sz="1700">
                <a:latin typeface="Calibri"/>
                <a:cs typeface="Calibri"/>
              </a:rPr>
              <a:t>se </a:t>
            </a:r>
            <a:r>
              <a:rPr dirty="0" sz="1700" spc="-10">
                <a:latin typeface="Calibri"/>
                <a:cs typeface="Calibri"/>
              </a:rPr>
              <a:t>demonstrou segura, </a:t>
            </a:r>
            <a:r>
              <a:rPr dirty="0" sz="1700" spc="-5">
                <a:latin typeface="Calibri"/>
                <a:cs typeface="Calibri"/>
              </a:rPr>
              <a:t>com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necessidade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seguimento clínico associado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10">
                <a:latin typeface="Calibri"/>
                <a:cs typeface="Calibri"/>
              </a:rPr>
              <a:t>endoscopias </a:t>
            </a:r>
            <a:r>
              <a:rPr dirty="0" sz="1700" spc="-5">
                <a:latin typeface="Calibri"/>
                <a:cs typeface="Calibri"/>
              </a:rPr>
              <a:t> periódicas.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12405296" y="6585140"/>
            <a:ext cx="5306695" cy="526415"/>
            <a:chOff x="12405296" y="6585140"/>
            <a:chExt cx="5306695" cy="526415"/>
          </a:xfrm>
        </p:grpSpPr>
        <p:sp>
          <p:nvSpPr>
            <p:cNvPr id="29" name="object 29"/>
            <p:cNvSpPr/>
            <p:nvPr/>
          </p:nvSpPr>
          <p:spPr>
            <a:xfrm>
              <a:off x="12425933" y="6605778"/>
              <a:ext cx="5265420" cy="485140"/>
            </a:xfrm>
            <a:custGeom>
              <a:avLst/>
              <a:gdLst/>
              <a:ahLst/>
              <a:cxnLst/>
              <a:rect l="l" t="t" r="r" b="b"/>
              <a:pathLst>
                <a:path w="5265419" h="485140">
                  <a:moveTo>
                    <a:pt x="5184648" y="0"/>
                  </a:moveTo>
                  <a:lnTo>
                    <a:pt x="80772" y="0"/>
                  </a:lnTo>
                  <a:lnTo>
                    <a:pt x="49345" y="6351"/>
                  </a:lnTo>
                  <a:lnTo>
                    <a:pt x="23669" y="23669"/>
                  </a:lnTo>
                  <a:lnTo>
                    <a:pt x="6351" y="49345"/>
                  </a:lnTo>
                  <a:lnTo>
                    <a:pt x="0" y="80772"/>
                  </a:lnTo>
                  <a:lnTo>
                    <a:pt x="0" y="403860"/>
                  </a:lnTo>
                  <a:lnTo>
                    <a:pt x="6351" y="435286"/>
                  </a:lnTo>
                  <a:lnTo>
                    <a:pt x="23669" y="460962"/>
                  </a:lnTo>
                  <a:lnTo>
                    <a:pt x="49345" y="478280"/>
                  </a:lnTo>
                  <a:lnTo>
                    <a:pt x="80772" y="484632"/>
                  </a:lnTo>
                  <a:lnTo>
                    <a:pt x="5184648" y="484632"/>
                  </a:lnTo>
                  <a:lnTo>
                    <a:pt x="5216074" y="478280"/>
                  </a:lnTo>
                  <a:lnTo>
                    <a:pt x="5241750" y="460962"/>
                  </a:lnTo>
                  <a:lnTo>
                    <a:pt x="5259068" y="435286"/>
                  </a:lnTo>
                  <a:lnTo>
                    <a:pt x="5265420" y="403860"/>
                  </a:lnTo>
                  <a:lnTo>
                    <a:pt x="5265420" y="80772"/>
                  </a:lnTo>
                  <a:lnTo>
                    <a:pt x="5259068" y="49345"/>
                  </a:lnTo>
                  <a:lnTo>
                    <a:pt x="5241750" y="23669"/>
                  </a:lnTo>
                  <a:lnTo>
                    <a:pt x="5216074" y="6351"/>
                  </a:lnTo>
                  <a:lnTo>
                    <a:pt x="5184648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2425933" y="6605778"/>
              <a:ext cx="5265420" cy="485140"/>
            </a:xfrm>
            <a:custGeom>
              <a:avLst/>
              <a:gdLst/>
              <a:ahLst/>
              <a:cxnLst/>
              <a:rect l="l" t="t" r="r" b="b"/>
              <a:pathLst>
                <a:path w="5265419" h="485140">
                  <a:moveTo>
                    <a:pt x="0" y="80772"/>
                  </a:moveTo>
                  <a:lnTo>
                    <a:pt x="6351" y="49345"/>
                  </a:lnTo>
                  <a:lnTo>
                    <a:pt x="23669" y="23669"/>
                  </a:lnTo>
                  <a:lnTo>
                    <a:pt x="49345" y="6351"/>
                  </a:lnTo>
                  <a:lnTo>
                    <a:pt x="80772" y="0"/>
                  </a:lnTo>
                  <a:lnTo>
                    <a:pt x="5184648" y="0"/>
                  </a:lnTo>
                  <a:lnTo>
                    <a:pt x="5216074" y="6351"/>
                  </a:lnTo>
                  <a:lnTo>
                    <a:pt x="5241750" y="23669"/>
                  </a:lnTo>
                  <a:lnTo>
                    <a:pt x="5259068" y="49345"/>
                  </a:lnTo>
                  <a:lnTo>
                    <a:pt x="5265420" y="80772"/>
                  </a:lnTo>
                  <a:lnTo>
                    <a:pt x="5265420" y="403860"/>
                  </a:lnTo>
                  <a:lnTo>
                    <a:pt x="5259068" y="435286"/>
                  </a:lnTo>
                  <a:lnTo>
                    <a:pt x="5241750" y="460962"/>
                  </a:lnTo>
                  <a:lnTo>
                    <a:pt x="5216074" y="478280"/>
                  </a:lnTo>
                  <a:lnTo>
                    <a:pt x="5184648" y="484632"/>
                  </a:lnTo>
                  <a:lnTo>
                    <a:pt x="80772" y="484632"/>
                  </a:lnTo>
                  <a:lnTo>
                    <a:pt x="49345" y="478280"/>
                  </a:lnTo>
                  <a:lnTo>
                    <a:pt x="23669" y="460962"/>
                  </a:lnTo>
                  <a:lnTo>
                    <a:pt x="6351" y="435286"/>
                  </a:lnTo>
                  <a:lnTo>
                    <a:pt x="0" y="403860"/>
                  </a:lnTo>
                  <a:lnTo>
                    <a:pt x="0" y="80772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/>
          <p:cNvSpPr txBox="1"/>
          <p:nvPr/>
        </p:nvSpPr>
        <p:spPr>
          <a:xfrm>
            <a:off x="14238478" y="6636257"/>
            <a:ext cx="147002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32" name="object 3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262611" y="8848351"/>
            <a:ext cx="934197" cy="934197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2514600" y="6022847"/>
            <a:ext cx="494030" cy="34607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3302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60"/>
              </a:spcBef>
            </a:pPr>
            <a:r>
              <a:rPr dirty="0" sz="1600" spc="-5" b="1">
                <a:latin typeface="Calibri"/>
                <a:cs typeface="Calibri"/>
              </a:rPr>
              <a:t>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205984" y="6022847"/>
            <a:ext cx="494030" cy="34607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3302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60"/>
              </a:spcBef>
            </a:pPr>
            <a:r>
              <a:rPr dirty="0" sz="1600" spc="-5" b="1">
                <a:latin typeface="Calibri"/>
                <a:cs typeface="Calibri"/>
              </a:rPr>
              <a:t>B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5" name="object 3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079782" y="4285260"/>
            <a:ext cx="2896670" cy="5514615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9101073" y="9938715"/>
            <a:ext cx="2072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Gráfico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1.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Análise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Evolutiva</a:t>
            </a:r>
            <a:r>
              <a:rPr dirty="0" sz="1400" spc="-1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2023-01-18T13:06:57Z</dcterms:created>
  <dcterms:modified xsi:type="dcterms:W3CDTF">2023-01-18T13:06:57Z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2023-01-18T00:00:00Z</vt:filetime>
  </property>
</Properties>
</file>