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288575" cx="1828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7" roundtripDataSignature="AMtx7mg7ljpCu9ZLACgYGZwniRlCz5R6K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240" orient="horz"/>
        <p:guide pos="57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2286000" y="1683804"/>
            <a:ext cx="13716000" cy="358195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alibri"/>
              <a:buNone/>
              <a:defRPr sz="9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2286000" y="5403891"/>
            <a:ext cx="13716000" cy="24840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1pPr>
            <a:lvl2pPr lvl="1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2pPr>
            <a:lvl3pPr lvl="2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/>
            </a:lvl3pPr>
            <a:lvl4pPr lvl="3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4pPr>
            <a:lvl5pPr lvl="4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5pPr>
            <a:lvl6pPr lvl="5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6pPr>
            <a:lvl7pPr lvl="6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7pPr>
            <a:lvl8pPr lvl="7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8pPr>
            <a:lvl9pPr lvl="8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5879993" y="-1883832"/>
            <a:ext cx="6528015" cy="1577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10699474" y="2935649"/>
            <a:ext cx="8719103" cy="39433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2698474" y="-893401"/>
            <a:ext cx="8719103" cy="11601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1247775" y="2565004"/>
            <a:ext cx="15773400" cy="42797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Calibri"/>
              <a:buNone/>
              <a:defRPr sz="9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1247775" y="6885258"/>
            <a:ext cx="15773400" cy="22506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rgbClr val="888888"/>
              </a:buClr>
              <a:buSzPts val="3600"/>
              <a:buNone/>
              <a:defRPr sz="36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3000"/>
              <a:buNone/>
              <a:defRPr sz="3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700"/>
              <a:buNone/>
              <a:defRPr sz="27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1257300" y="2738860"/>
            <a:ext cx="7772400" cy="65280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9258300" y="2738860"/>
            <a:ext cx="7772400" cy="65280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1259682" y="547773"/>
            <a:ext cx="15773400" cy="1988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1259683" y="2522134"/>
            <a:ext cx="7736681" cy="12360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/>
            </a:lvl1pPr>
            <a:lvl2pPr indent="-2286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 sz="3000"/>
            </a:lvl2pPr>
            <a:lvl3pPr indent="-2286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b="1" sz="2700"/>
            </a:lvl3pPr>
            <a:lvl4pPr indent="-2286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4pPr>
            <a:lvl5pPr indent="-2286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5pPr>
            <a:lvl6pPr indent="-2286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6pPr>
            <a:lvl7pPr indent="-2286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7pPr>
            <a:lvl8pPr indent="-2286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8pPr>
            <a:lvl9pPr indent="-2286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1259683" y="3758193"/>
            <a:ext cx="7736681" cy="55277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9258300" y="2522134"/>
            <a:ext cx="7774782" cy="12360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/>
            </a:lvl1pPr>
            <a:lvl2pPr indent="-2286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 sz="3000"/>
            </a:lvl2pPr>
            <a:lvl3pPr indent="-2286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b="1" sz="2700"/>
            </a:lvl3pPr>
            <a:lvl4pPr indent="-2286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4pPr>
            <a:lvl5pPr indent="-2286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5pPr>
            <a:lvl6pPr indent="-2286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6pPr>
            <a:lvl7pPr indent="-2286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7pPr>
            <a:lvl8pPr indent="-2286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8pPr>
            <a:lvl9pPr indent="-2286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9258300" y="3758193"/>
            <a:ext cx="7774782" cy="55277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1259683" y="685906"/>
            <a:ext cx="5898356" cy="240067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7774782" y="1481367"/>
            <a:ext cx="9258300" cy="73115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1pPr>
            <a:lvl2pPr indent="-4953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4200"/>
              <a:buChar char="•"/>
              <a:defRPr sz="4200"/>
            </a:lvl2pPr>
            <a:lvl3pPr indent="-4572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  <a:defRPr sz="3600"/>
            </a:lvl3pPr>
            <a:lvl4pPr indent="-4191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4pPr>
            <a:lvl5pPr indent="-4191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5pPr>
            <a:lvl6pPr indent="-4191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6pPr>
            <a:lvl7pPr indent="-4191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7pPr>
            <a:lvl8pPr indent="-4191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8pPr>
            <a:lvl9pPr indent="-4191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1259683" y="3086576"/>
            <a:ext cx="5898356" cy="57182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indent="-2286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4pPr>
            <a:lvl5pPr indent="-2286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5pPr>
            <a:lvl6pPr indent="-2286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6pPr>
            <a:lvl7pPr indent="-2286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7pPr>
            <a:lvl8pPr indent="-2286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8pPr>
            <a:lvl9pPr indent="-2286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1259683" y="685906"/>
            <a:ext cx="5898356" cy="240067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7774782" y="1481367"/>
            <a:ext cx="9258300" cy="7311566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1259683" y="3086576"/>
            <a:ext cx="5898356" cy="57182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indent="-2286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4pPr>
            <a:lvl5pPr indent="-2286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5pPr>
            <a:lvl6pPr indent="-2286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6pPr>
            <a:lvl7pPr indent="-2286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7pPr>
            <a:lvl8pPr indent="-2286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8pPr>
            <a:lvl9pPr indent="-2286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Calibri"/>
              <a:buNone/>
              <a:defRPr b="0" i="0" sz="6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95300" lvl="0" marL="457200" marR="0" rtl="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Char char="•"/>
              <a:defRPr b="0" i="0" sz="4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57200" lvl="1" marL="9144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19100" lvl="2" marL="13716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400050" lvl="3" marL="18288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400050" lvl="4" marL="22860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400050" lvl="5" marL="2743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400050" lvl="6" marL="32004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400050" lvl="7" marL="36576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400050" lvl="8" marL="41148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5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6337051" y="2067363"/>
            <a:ext cx="5265900" cy="483900"/>
          </a:xfrm>
          <a:prstGeom prst="roundRect">
            <a:avLst>
              <a:gd fmla="val 16667" name="adj"/>
            </a:avLst>
          </a:prstGeom>
          <a:solidFill>
            <a:srgbClr val="00B050"/>
          </a:solidFill>
          <a:ln cap="flat" cmpd="sng" w="41275">
            <a:solidFill>
              <a:srgbClr val="00B05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/>
          <p:nvPr/>
        </p:nvSpPr>
        <p:spPr>
          <a:xfrm>
            <a:off x="6337046" y="4494803"/>
            <a:ext cx="5265900" cy="483900"/>
          </a:xfrm>
          <a:prstGeom prst="roundRect">
            <a:avLst>
              <a:gd fmla="val 16667" name="adj"/>
            </a:avLst>
          </a:prstGeom>
          <a:solidFill>
            <a:srgbClr val="00B050"/>
          </a:solidFill>
          <a:ln cap="flat" cmpd="sng" w="41275">
            <a:solidFill>
              <a:srgbClr val="00B05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634051" y="6891840"/>
            <a:ext cx="5265900" cy="483900"/>
          </a:xfrm>
          <a:prstGeom prst="roundRect">
            <a:avLst>
              <a:gd fmla="val 16667" name="adj"/>
            </a:avLst>
          </a:prstGeom>
          <a:solidFill>
            <a:srgbClr val="00B050"/>
          </a:solidFill>
          <a:ln cap="flat" cmpd="sng" w="41275">
            <a:solidFill>
              <a:srgbClr val="00B05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/>
          <p:nvPr/>
        </p:nvSpPr>
        <p:spPr>
          <a:xfrm>
            <a:off x="689500" y="2056265"/>
            <a:ext cx="5265862" cy="483870"/>
          </a:xfrm>
          <a:prstGeom prst="roundRect">
            <a:avLst>
              <a:gd fmla="val 16667" name="adj"/>
            </a:avLst>
          </a:prstGeom>
          <a:solidFill>
            <a:srgbClr val="00B050"/>
          </a:solidFill>
          <a:ln cap="flat" cmpd="sng" w="41275">
            <a:solidFill>
              <a:srgbClr val="00B05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/>
          <p:nvPr/>
        </p:nvSpPr>
        <p:spPr>
          <a:xfrm>
            <a:off x="0" y="800991"/>
            <a:ext cx="18288000" cy="100494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640060" y="871100"/>
            <a:ext cx="150531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Análise retrospectiva da aplicação do Sistema de Milão em um centro oncológico </a:t>
            </a:r>
            <a:endParaRPr b="1" sz="2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640080" y="1257162"/>
            <a:ext cx="43146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A.F Arruda; A.P. Bueno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16962120" y="800991"/>
            <a:ext cx="1325880" cy="1004949"/>
          </a:xfrm>
          <a:prstGeom prst="rect">
            <a:avLst/>
          </a:prstGeom>
          <a:solidFill>
            <a:srgbClr val="38562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16497300" y="800991"/>
            <a:ext cx="464820" cy="10049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640080" y="2078469"/>
            <a:ext cx="543618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 b="1"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640080" y="2601689"/>
            <a:ext cx="5436300" cy="396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45720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Sistema de Milão foi proposto em 2018 como um sistema unificado para classificação de citologias de glândulas salivares, visando padronizar a terminologia diagnóstica e facilitar a comunicação entre especialistas. Ele divide as citologias em sete categorias, usando critérios objetivos e faixas recomendadas para o risco de malignidade (ROM) para cada uma.</a:t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457200" lvl="0" marL="0" marR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Desde a publicação, sua aplicação tem sido estudada continuamente em diversos cenários de prática, inclusive na nossa instituição, com boa concordância inter-institucional porém com variação discreta dos valores inicialmente recomendados pelos autores e maior heterogeneidade para as categorias “indeterminadas” (AUS e SUMP). </a:t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641404" y="6902919"/>
            <a:ext cx="5436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OBJETIVO</a:t>
            </a:r>
            <a:endParaRPr b="1"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"/>
          <p:cNvSpPr txBox="1"/>
          <p:nvPr/>
        </p:nvSpPr>
        <p:spPr>
          <a:xfrm>
            <a:off x="567275" y="7426139"/>
            <a:ext cx="54363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i="1"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 primário: </a:t>
            </a: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avaliar a aplicação do Sistema de Milão em um centro oncológico em um período de 4 anos.</a:t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i="1"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 secundário:</a:t>
            </a: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criar uma base de dados anonimizada de citologias de glândulas salivares para estudos retrospectivos futuros na instituição.</a:t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"/>
          <p:cNvSpPr txBox="1"/>
          <p:nvPr/>
        </p:nvSpPr>
        <p:spPr>
          <a:xfrm>
            <a:off x="6411179" y="2078477"/>
            <a:ext cx="5436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MÉTODOS</a:t>
            </a:r>
            <a:endParaRPr b="1"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6337049" y="2601697"/>
            <a:ext cx="54363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45720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Foram levantadas todas as citologias de glândulas salivares maiores no período entre 2019-2022 disponíveis no sistema interno da Anatomia Patológica e os respectivos diagnósticos cirúrgicos e calculados a distribuição e o ROM por categoria. </a:t>
            </a:r>
            <a:r>
              <a:rPr i="1"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Pitfalls</a:t>
            </a: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diagnósticos encontrados foram analisados descritivamente.</a:t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6411236" y="4505907"/>
            <a:ext cx="5436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RESULTADOS E CONCLUSÃO</a:t>
            </a:r>
            <a:endParaRPr b="1" sz="2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6337055" y="5059739"/>
            <a:ext cx="5436300" cy="1139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Foram encontradas 391 citologias, das quais 183 tinham diagnóstico cirúrgico posterior. Os valores por categoria da distribuição e do ROM encontram-se nas figuras 1 e 2. </a:t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12229050" y="6044650"/>
            <a:ext cx="5436300" cy="192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Os indicadores foram semelhantes aos da literatura, sendo observada maior divergência da média nas categorias AUS, SUMP e SM, como já descrito em revisões anteriores. O conjunto dos dados corrobora a utilidade do Sistema de Milão no nosso contexto. Houve uma complementação tanto metodológica quanto do espaço amostral em relação </a:t>
            </a:r>
            <a:r>
              <a:rPr lang="en-US" sz="17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estudo anterior na instituição.</a:t>
            </a:r>
            <a:endParaRPr sz="17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/>
          <p:nvPr/>
        </p:nvSpPr>
        <p:spPr>
          <a:xfrm>
            <a:off x="12314250" y="8122803"/>
            <a:ext cx="5265900" cy="1570800"/>
          </a:xfrm>
          <a:prstGeom prst="roundRect">
            <a:avLst>
              <a:gd fmla="val 16667" name="adj"/>
            </a:avLst>
          </a:prstGeom>
          <a:noFill/>
          <a:ln cap="flat" cmpd="sng" w="41275">
            <a:solidFill>
              <a:srgbClr val="00B05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12459450" y="8172450"/>
            <a:ext cx="4975500" cy="1471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Referências: </a:t>
            </a:r>
            <a:r>
              <a:rPr b="1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1"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21212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Jalaly JB et al.</a:t>
            </a:r>
            <a:r>
              <a:rPr b="1" lang="en-US" sz="1200">
                <a:solidFill>
                  <a:srgbClr val="21212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The Milan system for reporting salivary gland cytopathology: A comprehensive review of the literature.</a:t>
            </a:r>
            <a:r>
              <a:rPr i="1" lang="en-US" sz="1200">
                <a:solidFill>
                  <a:srgbClr val="21212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Diagn Cytopathol. </a:t>
            </a:r>
            <a:r>
              <a:rPr lang="en-US" sz="1200">
                <a:solidFill>
                  <a:srgbClr val="21212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2020 Oct;48(10):880-889. doi: 10.1002/dc.24536.</a:t>
            </a:r>
            <a:endParaRPr sz="1200">
              <a:solidFill>
                <a:srgbClr val="21212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solidFill>
                  <a:srgbClr val="21212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Leite AA et al.</a:t>
            </a:r>
            <a:r>
              <a:rPr b="1" lang="en-US" sz="1200">
                <a:solidFill>
                  <a:srgbClr val="21212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Retrospective application of the Milan System for reporting salivary gland cytopathology: A Cancer Center experience. </a:t>
            </a:r>
            <a:r>
              <a:rPr i="1" lang="en-US" sz="1200">
                <a:solidFill>
                  <a:srgbClr val="21212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Diagn Cytopathol.</a:t>
            </a:r>
            <a:r>
              <a:rPr lang="en-US" sz="1200">
                <a:solidFill>
                  <a:srgbClr val="21212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2020 Sep;48(9):821-826. doi: 10.1002/dc.24464.</a:t>
            </a:r>
            <a:endParaRPr sz="1200">
              <a:solidFill>
                <a:srgbClr val="21212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7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Encontro de Ciência e Inovação 2023</a:t>
            </a:r>
            <a:endParaRPr b="1" sz="17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C:\Users\25496\Downloads\ACC - Assinaturas versão horizontal_RGB (2).png" id="105" name="Google Shape;10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72311"/>
            <a:ext cx="5416062" cy="64156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p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337050" y="6250562"/>
            <a:ext cx="4845299" cy="3298925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"/>
          <p:cNvSpPr txBox="1"/>
          <p:nvPr/>
        </p:nvSpPr>
        <p:spPr>
          <a:xfrm>
            <a:off x="6492750" y="9391225"/>
            <a:ext cx="45339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latin typeface="Calibri"/>
                <a:ea typeface="Calibri"/>
                <a:cs typeface="Calibri"/>
                <a:sym typeface="Calibri"/>
              </a:rPr>
              <a:t>Figura 1 - Distribuição por caterogia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8" name="Google Shape;108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2182373" y="2006481"/>
            <a:ext cx="3718802" cy="3298925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1"/>
          <p:cNvSpPr txBox="1"/>
          <p:nvPr/>
        </p:nvSpPr>
        <p:spPr>
          <a:xfrm>
            <a:off x="12229050" y="5305400"/>
            <a:ext cx="51114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>
                <a:latin typeface="Calibri"/>
                <a:ea typeface="Calibri"/>
                <a:cs typeface="Calibri"/>
                <a:sym typeface="Calibri"/>
              </a:rPr>
              <a:t>Figura 2 - ROM por categoria, comparado aos de revisão estruturada da literatura e de estudo prévio na instituição (Leite, 2019).</a:t>
            </a:r>
            <a:endParaRPr sz="13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2018-02-05T15:36:18Z</dcterms:created>
  <dc:creator>amanda neves Neves Campos</dc:creator>
</cp:coreProperties>
</file>