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288575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7ljpCu9ZLACgYGZwniRlCz5R6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286000" y="1683804"/>
            <a:ext cx="13716000" cy="35819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286000" y="5403891"/>
            <a:ext cx="13716000" cy="2484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879993" y="-1883832"/>
            <a:ext cx="6528015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0699474" y="2935649"/>
            <a:ext cx="8719103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698474" y="-893401"/>
            <a:ext cx="8719103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247775" y="2565004"/>
            <a:ext cx="15773400" cy="42797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247775" y="6885258"/>
            <a:ext cx="15773400" cy="22506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257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9258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259682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259683" y="2522134"/>
            <a:ext cx="7736681" cy="12360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259683" y="3758193"/>
            <a:ext cx="7736681" cy="5527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9258300" y="2522134"/>
            <a:ext cx="7774782" cy="12360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9258300" y="3758193"/>
            <a:ext cx="7774782" cy="5527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indent="-4953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6337051" y="2067363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337046" y="4494803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34051" y="6891840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89500" y="2056265"/>
            <a:ext cx="5265862" cy="48387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40060" y="871100"/>
            <a:ext cx="15053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Análise retrospectiva da aplicação do Sistema de Milão em um centro oncológico </a:t>
            </a:r>
            <a:endParaRPr b="1"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640080" y="1257162"/>
            <a:ext cx="431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A.F Arruda; A.P. Bueno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40080" y="2601689"/>
            <a:ext cx="5436300" cy="39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Sistema de Milão foi proposto em 2018 como um sistema unificado para classificação de citologias de glândulas salivares, visando padronizar a terminologia diagnóstica e facilitar a comunicação entre especialistas. Ele divide as citologias em sete categorias, usando critérios objetivos e faixas recomendadas para o risco de malignidade (ROM) para cada uma.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Desde a publicação, sua aplicação tem sido estudada continuamente em diversos cenários de prática, inclusive na nossa instituição, com boa concordância inter-institucional porém com variação discreta dos valores inicialmente recomendados pelos autores e maior heterogeneidade para as categorias “indeterminadas” (AUS e SUMP).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641404" y="6902919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567275" y="7426139"/>
            <a:ext cx="5436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i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 primário: 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avaliar a aplicação do Sistema de Milão em um centro oncológico em um período de 4 anos.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i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 secundário: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criar uma base de dados anonimizada de citologias de glândulas salivares para estudos retrospectivos futuros na instituição.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411179" y="2078477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337049" y="2601697"/>
            <a:ext cx="5436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720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Foram levantadas todas as citologias de glândulas salivares maiores no período entre 2019-2022 disponíveis no sistema interno da Anatomia Patológica e os respectivos diagnósticos cirúrgicos e calculados a distribuição e o ROM por categoria. </a:t>
            </a:r>
            <a:r>
              <a:rPr i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Pitfalls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diagnósticos encontrados foram analisados descritivamente.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411236" y="4505907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 E CONCLUSÃO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337055" y="5059739"/>
            <a:ext cx="54363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Foram encontradas 391 citologias, das quais 183 tinham diagnóstico cirúrgico posterior. Os valores por categoria da distribuição e do ROM encontram-se nas figuras 1 e 2.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2229050" y="6044650"/>
            <a:ext cx="5436300" cy="19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Os indicadores foram semelhantes aos da literatura, sendo observada maior divergência da média nas categorias AUS, SUMP e SM, como já descrito em revisões anteriores. O conjunto dos dados corrobora a utilidade do Sistema de Milão no nosso contexto. Houve uma complementação tanto metodológica quanto do espaço amostral em relação </a:t>
            </a: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estudo anterior na instituição.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2314250" y="8122803"/>
            <a:ext cx="5265900" cy="1570800"/>
          </a:xfrm>
          <a:prstGeom prst="roundRect">
            <a:avLst>
              <a:gd fmla="val 16667" name="adj"/>
            </a:avLst>
          </a:prstGeom>
          <a:noFill/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2459450" y="8172450"/>
            <a:ext cx="4975500" cy="14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Referências: </a:t>
            </a: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1212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Jalaly JB et al.</a:t>
            </a:r>
            <a:r>
              <a:rPr b="1" lang="en-US" sz="1200">
                <a:solidFill>
                  <a:srgbClr val="21212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The Milan system for reporting salivary gland cytopathology: A comprehensive review of the literature.</a:t>
            </a:r>
            <a:r>
              <a:rPr i="1" lang="en-US" sz="1200">
                <a:solidFill>
                  <a:srgbClr val="21212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Diagn Cytopathol. </a:t>
            </a:r>
            <a:r>
              <a:rPr lang="en-US" sz="1200">
                <a:solidFill>
                  <a:srgbClr val="21212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2020 Oct;48(10):880-889. doi: 10.1002/dc.24536.</a:t>
            </a:r>
            <a:endParaRPr sz="1200">
              <a:solidFill>
                <a:srgbClr val="21212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1212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Leite AA et al.</a:t>
            </a:r>
            <a:r>
              <a:rPr b="1" lang="en-US" sz="1200">
                <a:solidFill>
                  <a:srgbClr val="21212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Retrospective application of the Milan System for reporting salivary gland cytopathology: A Cancer Center experience. </a:t>
            </a:r>
            <a:r>
              <a:rPr i="1" lang="en-US" sz="1200">
                <a:solidFill>
                  <a:srgbClr val="21212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Diagn Cytopathol.</a:t>
            </a:r>
            <a:r>
              <a:rPr lang="en-US" sz="1200">
                <a:solidFill>
                  <a:srgbClr val="21212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2020 Sep;48(9):821-826. doi: 10.1002/dc.24464.</a:t>
            </a:r>
            <a:endParaRPr sz="1200">
              <a:solidFill>
                <a:srgbClr val="21212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Encontro de Ciência e Inovação 2023</a:t>
            </a:r>
            <a:endParaRPr b="1"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25496\Downloads\ACC - Assinaturas versão horizontal_RGB (2).png" id="105" name="Google Shape;10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7050" y="6250562"/>
            <a:ext cx="4845299" cy="329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6492750" y="9391225"/>
            <a:ext cx="45339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latin typeface="Calibri"/>
                <a:ea typeface="Calibri"/>
                <a:cs typeface="Calibri"/>
                <a:sym typeface="Calibri"/>
              </a:rPr>
              <a:t>Figura 1 - Distribuição por caterogia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182373" y="2006481"/>
            <a:ext cx="3718802" cy="329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 txBox="1"/>
          <p:nvPr/>
        </p:nvSpPr>
        <p:spPr>
          <a:xfrm>
            <a:off x="12229050" y="5305400"/>
            <a:ext cx="5111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latin typeface="Calibri"/>
                <a:ea typeface="Calibri"/>
                <a:cs typeface="Calibri"/>
                <a:sym typeface="Calibri"/>
              </a:rPr>
              <a:t>Figura 2 - ROM por categoria, comparado aos de revisão estruturada da literatura e de estudo prévio na instituição (Leite, 2019).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2018-02-05T15:36:18Z</dcterms:created>
  <dc:creator>amanda neves Neves Campos</dc:creator>
</cp:coreProperties>
</file>