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757725" y="4102587"/>
            <a:ext cx="5266055" cy="484505"/>
          </a:xfrm>
          <a:custGeom>
            <a:avLst/>
            <a:gdLst/>
            <a:ahLst/>
            <a:cxnLst/>
            <a:rect l="l" t="t" r="r" b="b"/>
            <a:pathLst>
              <a:path w="5266055" h="484504">
                <a:moveTo>
                  <a:pt x="5185248" y="483899"/>
                </a:moveTo>
                <a:lnTo>
                  <a:pt x="80651" y="483899"/>
                </a:lnTo>
                <a:lnTo>
                  <a:pt x="49258" y="477561"/>
                </a:lnTo>
                <a:lnTo>
                  <a:pt x="23622" y="460277"/>
                </a:lnTo>
                <a:lnTo>
                  <a:pt x="6338" y="434641"/>
                </a:lnTo>
                <a:lnTo>
                  <a:pt x="0" y="403248"/>
                </a:lnTo>
                <a:lnTo>
                  <a:pt x="0" y="80651"/>
                </a:lnTo>
                <a:lnTo>
                  <a:pt x="6338" y="49258"/>
                </a:lnTo>
                <a:lnTo>
                  <a:pt x="23622" y="23622"/>
                </a:lnTo>
                <a:lnTo>
                  <a:pt x="49258" y="6338"/>
                </a:lnTo>
                <a:lnTo>
                  <a:pt x="80651" y="0"/>
                </a:lnTo>
                <a:lnTo>
                  <a:pt x="5185248" y="0"/>
                </a:lnTo>
                <a:lnTo>
                  <a:pt x="5229994" y="13550"/>
                </a:lnTo>
                <a:lnTo>
                  <a:pt x="5259760" y="49787"/>
                </a:lnTo>
                <a:lnTo>
                  <a:pt x="5265899" y="80651"/>
                </a:lnTo>
                <a:lnTo>
                  <a:pt x="5265899" y="403248"/>
                </a:lnTo>
                <a:lnTo>
                  <a:pt x="5259562" y="434641"/>
                </a:lnTo>
                <a:lnTo>
                  <a:pt x="5242277" y="460277"/>
                </a:lnTo>
                <a:lnTo>
                  <a:pt x="5216641" y="477561"/>
                </a:lnTo>
                <a:lnTo>
                  <a:pt x="5185248" y="483899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6757725" y="4102587"/>
            <a:ext cx="5266055" cy="484505"/>
          </a:xfrm>
          <a:custGeom>
            <a:avLst/>
            <a:gdLst/>
            <a:ahLst/>
            <a:cxnLst/>
            <a:rect l="l" t="t" r="r" b="b"/>
            <a:pathLst>
              <a:path w="5266055" h="484504">
                <a:moveTo>
                  <a:pt x="0" y="80651"/>
                </a:moveTo>
                <a:lnTo>
                  <a:pt x="6338" y="49258"/>
                </a:lnTo>
                <a:lnTo>
                  <a:pt x="23622" y="23622"/>
                </a:lnTo>
                <a:lnTo>
                  <a:pt x="49258" y="6338"/>
                </a:lnTo>
                <a:lnTo>
                  <a:pt x="80651" y="0"/>
                </a:lnTo>
                <a:lnTo>
                  <a:pt x="5185248" y="0"/>
                </a:lnTo>
                <a:lnTo>
                  <a:pt x="5229994" y="13550"/>
                </a:lnTo>
                <a:lnTo>
                  <a:pt x="5259760" y="49787"/>
                </a:lnTo>
                <a:lnTo>
                  <a:pt x="5265899" y="80651"/>
                </a:lnTo>
                <a:lnTo>
                  <a:pt x="5265899" y="403248"/>
                </a:lnTo>
                <a:lnTo>
                  <a:pt x="5259562" y="434641"/>
                </a:lnTo>
                <a:lnTo>
                  <a:pt x="5242277" y="460277"/>
                </a:lnTo>
                <a:lnTo>
                  <a:pt x="5216641" y="477561"/>
                </a:lnTo>
                <a:lnTo>
                  <a:pt x="5185248" y="483899"/>
                </a:lnTo>
                <a:lnTo>
                  <a:pt x="80651" y="483899"/>
                </a:lnTo>
                <a:lnTo>
                  <a:pt x="49258" y="477561"/>
                </a:lnTo>
                <a:lnTo>
                  <a:pt x="23622" y="460277"/>
                </a:lnTo>
                <a:lnTo>
                  <a:pt x="6338" y="434641"/>
                </a:lnTo>
                <a:lnTo>
                  <a:pt x="0" y="403248"/>
                </a:lnTo>
                <a:lnTo>
                  <a:pt x="0" y="80651"/>
                </a:lnTo>
                <a:close/>
              </a:path>
            </a:pathLst>
          </a:custGeom>
          <a:ln w="41274">
            <a:solidFill>
              <a:srgbClr val="00B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2565957" y="1841990"/>
            <a:ext cx="5266055" cy="484505"/>
          </a:xfrm>
          <a:custGeom>
            <a:avLst/>
            <a:gdLst/>
            <a:ahLst/>
            <a:cxnLst/>
            <a:rect l="l" t="t" r="r" b="b"/>
            <a:pathLst>
              <a:path w="5266055" h="484505">
                <a:moveTo>
                  <a:pt x="5185248" y="483899"/>
                </a:moveTo>
                <a:lnTo>
                  <a:pt x="80651" y="483899"/>
                </a:lnTo>
                <a:lnTo>
                  <a:pt x="49258" y="477561"/>
                </a:lnTo>
                <a:lnTo>
                  <a:pt x="23622" y="460277"/>
                </a:lnTo>
                <a:lnTo>
                  <a:pt x="6338" y="434641"/>
                </a:lnTo>
                <a:lnTo>
                  <a:pt x="0" y="403248"/>
                </a:lnTo>
                <a:lnTo>
                  <a:pt x="0" y="80651"/>
                </a:lnTo>
                <a:lnTo>
                  <a:pt x="6338" y="49258"/>
                </a:lnTo>
                <a:lnTo>
                  <a:pt x="23622" y="23622"/>
                </a:lnTo>
                <a:lnTo>
                  <a:pt x="49258" y="6338"/>
                </a:lnTo>
                <a:lnTo>
                  <a:pt x="80651" y="0"/>
                </a:lnTo>
                <a:lnTo>
                  <a:pt x="5185248" y="0"/>
                </a:lnTo>
                <a:lnTo>
                  <a:pt x="5229994" y="13550"/>
                </a:lnTo>
                <a:lnTo>
                  <a:pt x="5259761" y="49787"/>
                </a:lnTo>
                <a:lnTo>
                  <a:pt x="5265899" y="80651"/>
                </a:lnTo>
                <a:lnTo>
                  <a:pt x="5265899" y="403248"/>
                </a:lnTo>
                <a:lnTo>
                  <a:pt x="5259561" y="434641"/>
                </a:lnTo>
                <a:lnTo>
                  <a:pt x="5242277" y="460277"/>
                </a:lnTo>
                <a:lnTo>
                  <a:pt x="5216641" y="477561"/>
                </a:lnTo>
                <a:lnTo>
                  <a:pt x="5185248" y="483899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2565957" y="1841990"/>
            <a:ext cx="5266055" cy="484505"/>
          </a:xfrm>
          <a:custGeom>
            <a:avLst/>
            <a:gdLst/>
            <a:ahLst/>
            <a:cxnLst/>
            <a:rect l="l" t="t" r="r" b="b"/>
            <a:pathLst>
              <a:path w="5266055" h="484505">
                <a:moveTo>
                  <a:pt x="0" y="80651"/>
                </a:moveTo>
                <a:lnTo>
                  <a:pt x="6338" y="49258"/>
                </a:lnTo>
                <a:lnTo>
                  <a:pt x="23622" y="23622"/>
                </a:lnTo>
                <a:lnTo>
                  <a:pt x="49258" y="6338"/>
                </a:lnTo>
                <a:lnTo>
                  <a:pt x="80651" y="0"/>
                </a:lnTo>
                <a:lnTo>
                  <a:pt x="5185248" y="0"/>
                </a:lnTo>
                <a:lnTo>
                  <a:pt x="5229994" y="13550"/>
                </a:lnTo>
                <a:lnTo>
                  <a:pt x="5259761" y="49787"/>
                </a:lnTo>
                <a:lnTo>
                  <a:pt x="5265899" y="80651"/>
                </a:lnTo>
                <a:lnTo>
                  <a:pt x="5265899" y="403248"/>
                </a:lnTo>
                <a:lnTo>
                  <a:pt x="5259561" y="434641"/>
                </a:lnTo>
                <a:lnTo>
                  <a:pt x="5242277" y="460277"/>
                </a:lnTo>
                <a:lnTo>
                  <a:pt x="5216641" y="477561"/>
                </a:lnTo>
                <a:lnTo>
                  <a:pt x="5185248" y="483899"/>
                </a:lnTo>
                <a:lnTo>
                  <a:pt x="80651" y="483899"/>
                </a:lnTo>
                <a:lnTo>
                  <a:pt x="49258" y="477561"/>
                </a:lnTo>
                <a:lnTo>
                  <a:pt x="23622" y="460277"/>
                </a:lnTo>
                <a:lnTo>
                  <a:pt x="6338" y="434641"/>
                </a:lnTo>
                <a:lnTo>
                  <a:pt x="0" y="403248"/>
                </a:lnTo>
                <a:lnTo>
                  <a:pt x="0" y="80651"/>
                </a:lnTo>
                <a:close/>
              </a:path>
            </a:pathLst>
          </a:custGeom>
          <a:ln w="41274">
            <a:solidFill>
              <a:srgbClr val="00B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6752450" y="1845527"/>
            <a:ext cx="5266055" cy="484505"/>
          </a:xfrm>
          <a:custGeom>
            <a:avLst/>
            <a:gdLst/>
            <a:ahLst/>
            <a:cxnLst/>
            <a:rect l="l" t="t" r="r" b="b"/>
            <a:pathLst>
              <a:path w="5266055" h="484505">
                <a:moveTo>
                  <a:pt x="5185248" y="483899"/>
                </a:moveTo>
                <a:lnTo>
                  <a:pt x="80651" y="483899"/>
                </a:lnTo>
                <a:lnTo>
                  <a:pt x="49258" y="477561"/>
                </a:lnTo>
                <a:lnTo>
                  <a:pt x="23622" y="460277"/>
                </a:lnTo>
                <a:lnTo>
                  <a:pt x="6338" y="434641"/>
                </a:lnTo>
                <a:lnTo>
                  <a:pt x="0" y="403248"/>
                </a:lnTo>
                <a:lnTo>
                  <a:pt x="0" y="80651"/>
                </a:lnTo>
                <a:lnTo>
                  <a:pt x="6338" y="49258"/>
                </a:lnTo>
                <a:lnTo>
                  <a:pt x="23622" y="23622"/>
                </a:lnTo>
                <a:lnTo>
                  <a:pt x="49258" y="6338"/>
                </a:lnTo>
                <a:lnTo>
                  <a:pt x="80651" y="0"/>
                </a:lnTo>
                <a:lnTo>
                  <a:pt x="5185248" y="0"/>
                </a:lnTo>
                <a:lnTo>
                  <a:pt x="5229994" y="13550"/>
                </a:lnTo>
                <a:lnTo>
                  <a:pt x="5259760" y="49787"/>
                </a:lnTo>
                <a:lnTo>
                  <a:pt x="5265899" y="80651"/>
                </a:lnTo>
                <a:lnTo>
                  <a:pt x="5265899" y="403248"/>
                </a:lnTo>
                <a:lnTo>
                  <a:pt x="5259562" y="434641"/>
                </a:lnTo>
                <a:lnTo>
                  <a:pt x="5242277" y="460277"/>
                </a:lnTo>
                <a:lnTo>
                  <a:pt x="5216641" y="477561"/>
                </a:lnTo>
                <a:lnTo>
                  <a:pt x="5185248" y="483899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6752450" y="1845527"/>
            <a:ext cx="5266055" cy="484505"/>
          </a:xfrm>
          <a:custGeom>
            <a:avLst/>
            <a:gdLst/>
            <a:ahLst/>
            <a:cxnLst/>
            <a:rect l="l" t="t" r="r" b="b"/>
            <a:pathLst>
              <a:path w="5266055" h="484505">
                <a:moveTo>
                  <a:pt x="0" y="80651"/>
                </a:moveTo>
                <a:lnTo>
                  <a:pt x="6338" y="49258"/>
                </a:lnTo>
                <a:lnTo>
                  <a:pt x="23622" y="23622"/>
                </a:lnTo>
                <a:lnTo>
                  <a:pt x="49258" y="6338"/>
                </a:lnTo>
                <a:lnTo>
                  <a:pt x="80651" y="0"/>
                </a:lnTo>
                <a:lnTo>
                  <a:pt x="5185248" y="0"/>
                </a:lnTo>
                <a:lnTo>
                  <a:pt x="5229994" y="13550"/>
                </a:lnTo>
                <a:lnTo>
                  <a:pt x="5259760" y="49787"/>
                </a:lnTo>
                <a:lnTo>
                  <a:pt x="5265899" y="80651"/>
                </a:lnTo>
                <a:lnTo>
                  <a:pt x="5265899" y="403248"/>
                </a:lnTo>
                <a:lnTo>
                  <a:pt x="5259562" y="434641"/>
                </a:lnTo>
                <a:lnTo>
                  <a:pt x="5242277" y="460277"/>
                </a:lnTo>
                <a:lnTo>
                  <a:pt x="5216641" y="477561"/>
                </a:lnTo>
                <a:lnTo>
                  <a:pt x="5185248" y="483899"/>
                </a:lnTo>
                <a:lnTo>
                  <a:pt x="80651" y="483899"/>
                </a:lnTo>
                <a:lnTo>
                  <a:pt x="49258" y="477561"/>
                </a:lnTo>
                <a:lnTo>
                  <a:pt x="23622" y="460277"/>
                </a:lnTo>
                <a:lnTo>
                  <a:pt x="6338" y="434641"/>
                </a:lnTo>
                <a:lnTo>
                  <a:pt x="0" y="403248"/>
                </a:lnTo>
                <a:lnTo>
                  <a:pt x="0" y="80651"/>
                </a:lnTo>
                <a:close/>
              </a:path>
            </a:pathLst>
          </a:custGeom>
          <a:ln w="41274">
            <a:solidFill>
              <a:srgbClr val="00B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938949" y="1845524"/>
            <a:ext cx="4610735" cy="484505"/>
          </a:xfrm>
          <a:custGeom>
            <a:avLst/>
            <a:gdLst/>
            <a:ahLst/>
            <a:cxnLst/>
            <a:rect l="l" t="t" r="r" b="b"/>
            <a:pathLst>
              <a:path w="4610735" h="484505">
                <a:moveTo>
                  <a:pt x="4530048" y="483899"/>
                </a:moveTo>
                <a:lnTo>
                  <a:pt x="80651" y="483899"/>
                </a:lnTo>
                <a:lnTo>
                  <a:pt x="49258" y="477561"/>
                </a:lnTo>
                <a:lnTo>
                  <a:pt x="23622" y="460277"/>
                </a:lnTo>
                <a:lnTo>
                  <a:pt x="6338" y="434641"/>
                </a:lnTo>
                <a:lnTo>
                  <a:pt x="0" y="403248"/>
                </a:lnTo>
                <a:lnTo>
                  <a:pt x="0" y="80651"/>
                </a:lnTo>
                <a:lnTo>
                  <a:pt x="6338" y="49258"/>
                </a:lnTo>
                <a:lnTo>
                  <a:pt x="23622" y="23622"/>
                </a:lnTo>
                <a:lnTo>
                  <a:pt x="49258" y="6338"/>
                </a:lnTo>
                <a:lnTo>
                  <a:pt x="80651" y="0"/>
                </a:lnTo>
                <a:lnTo>
                  <a:pt x="4530048" y="0"/>
                </a:lnTo>
                <a:lnTo>
                  <a:pt x="4574794" y="13550"/>
                </a:lnTo>
                <a:lnTo>
                  <a:pt x="4604560" y="49787"/>
                </a:lnTo>
                <a:lnTo>
                  <a:pt x="4610699" y="80651"/>
                </a:lnTo>
                <a:lnTo>
                  <a:pt x="4610699" y="403248"/>
                </a:lnTo>
                <a:lnTo>
                  <a:pt x="4604361" y="434641"/>
                </a:lnTo>
                <a:lnTo>
                  <a:pt x="4587077" y="460277"/>
                </a:lnTo>
                <a:lnTo>
                  <a:pt x="4561441" y="477561"/>
                </a:lnTo>
                <a:lnTo>
                  <a:pt x="4530048" y="483899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938949" y="1845524"/>
            <a:ext cx="4610735" cy="484505"/>
          </a:xfrm>
          <a:custGeom>
            <a:avLst/>
            <a:gdLst/>
            <a:ahLst/>
            <a:cxnLst/>
            <a:rect l="l" t="t" r="r" b="b"/>
            <a:pathLst>
              <a:path w="4610735" h="484505">
                <a:moveTo>
                  <a:pt x="0" y="80651"/>
                </a:moveTo>
                <a:lnTo>
                  <a:pt x="6338" y="49258"/>
                </a:lnTo>
                <a:lnTo>
                  <a:pt x="23622" y="23622"/>
                </a:lnTo>
                <a:lnTo>
                  <a:pt x="49258" y="6338"/>
                </a:lnTo>
                <a:lnTo>
                  <a:pt x="80651" y="0"/>
                </a:lnTo>
                <a:lnTo>
                  <a:pt x="4530048" y="0"/>
                </a:lnTo>
                <a:lnTo>
                  <a:pt x="4574794" y="13550"/>
                </a:lnTo>
                <a:lnTo>
                  <a:pt x="4604560" y="49787"/>
                </a:lnTo>
                <a:lnTo>
                  <a:pt x="4610699" y="80651"/>
                </a:lnTo>
                <a:lnTo>
                  <a:pt x="4610699" y="403248"/>
                </a:lnTo>
                <a:lnTo>
                  <a:pt x="4604361" y="434641"/>
                </a:lnTo>
                <a:lnTo>
                  <a:pt x="4587077" y="460277"/>
                </a:lnTo>
                <a:lnTo>
                  <a:pt x="4561441" y="477561"/>
                </a:lnTo>
                <a:lnTo>
                  <a:pt x="4530048" y="483899"/>
                </a:lnTo>
                <a:lnTo>
                  <a:pt x="80651" y="483899"/>
                </a:lnTo>
                <a:lnTo>
                  <a:pt x="49258" y="477561"/>
                </a:lnTo>
                <a:lnTo>
                  <a:pt x="23622" y="460277"/>
                </a:lnTo>
                <a:lnTo>
                  <a:pt x="6338" y="434641"/>
                </a:lnTo>
                <a:lnTo>
                  <a:pt x="0" y="403248"/>
                </a:lnTo>
                <a:lnTo>
                  <a:pt x="0" y="80651"/>
                </a:lnTo>
                <a:close/>
              </a:path>
            </a:pathLst>
          </a:custGeom>
          <a:ln w="41274">
            <a:solidFill>
              <a:srgbClr val="00B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0" y="889674"/>
            <a:ext cx="16962120" cy="770255"/>
          </a:xfrm>
          <a:custGeom>
            <a:avLst/>
            <a:gdLst/>
            <a:ahLst/>
            <a:cxnLst/>
            <a:rect l="l" t="t" r="r" b="b"/>
            <a:pathLst>
              <a:path w="16962120" h="770255">
                <a:moveTo>
                  <a:pt x="0" y="770099"/>
                </a:moveTo>
                <a:lnTo>
                  <a:pt x="16962124" y="770099"/>
                </a:lnTo>
                <a:lnTo>
                  <a:pt x="16962124" y="0"/>
                </a:lnTo>
                <a:lnTo>
                  <a:pt x="0" y="0"/>
                </a:lnTo>
                <a:lnTo>
                  <a:pt x="0" y="770099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615" y="811871"/>
            <a:ext cx="16174719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412605" algn="l"/>
              </a:tabLst>
            </a:pPr>
            <a:r>
              <a:rPr dirty="0" spc="-15"/>
              <a:t>Avaliação</a:t>
            </a:r>
            <a:r>
              <a:rPr dirty="0" spc="90"/>
              <a:t> </a:t>
            </a:r>
            <a:r>
              <a:rPr dirty="0" spc="-5"/>
              <a:t>dos</a:t>
            </a:r>
            <a:r>
              <a:rPr dirty="0" spc="95"/>
              <a:t> </a:t>
            </a:r>
            <a:r>
              <a:rPr dirty="0" spc="-10"/>
              <a:t>pacientes</a:t>
            </a:r>
            <a:r>
              <a:rPr dirty="0" spc="95"/>
              <a:t> </a:t>
            </a:r>
            <a:r>
              <a:rPr dirty="0" spc="-10"/>
              <a:t>portadores</a:t>
            </a:r>
            <a:r>
              <a:rPr dirty="0" spc="90"/>
              <a:t> </a:t>
            </a:r>
            <a:r>
              <a:rPr dirty="0" spc="-5"/>
              <a:t>de</a:t>
            </a:r>
            <a:r>
              <a:rPr dirty="0" spc="95"/>
              <a:t> </a:t>
            </a:r>
            <a:r>
              <a:rPr dirty="0" spc="-10"/>
              <a:t>Carcinoma</a:t>
            </a:r>
            <a:r>
              <a:rPr dirty="0" spc="95"/>
              <a:t> </a:t>
            </a:r>
            <a:r>
              <a:rPr dirty="0" spc="-5"/>
              <a:t>Adenóide</a:t>
            </a:r>
            <a:r>
              <a:rPr dirty="0" spc="95"/>
              <a:t> </a:t>
            </a:r>
            <a:r>
              <a:rPr dirty="0" spc="-10"/>
              <a:t>Cístico	(CAC)</a:t>
            </a:r>
            <a:r>
              <a:rPr dirty="0" spc="85"/>
              <a:t> </a:t>
            </a:r>
            <a:r>
              <a:rPr dirty="0" spc="-5"/>
              <a:t>no</a:t>
            </a:r>
            <a:r>
              <a:rPr dirty="0" spc="80"/>
              <a:t> </a:t>
            </a:r>
            <a:r>
              <a:rPr dirty="0" spc="-25"/>
              <a:t>trato</a:t>
            </a:r>
            <a:r>
              <a:rPr dirty="0" spc="80"/>
              <a:t> </a:t>
            </a:r>
            <a:r>
              <a:rPr dirty="0" spc="-5"/>
              <a:t>nasossinusal</a:t>
            </a:r>
            <a:r>
              <a:rPr dirty="0" spc="80"/>
              <a:t> </a:t>
            </a:r>
            <a:r>
              <a:rPr dirty="0" spc="-5"/>
              <a:t>submetidos</a:t>
            </a:r>
            <a:r>
              <a:rPr dirty="0" spc="80"/>
              <a:t> </a:t>
            </a:r>
            <a:r>
              <a:rPr dirty="0"/>
              <a:t>à</a:t>
            </a:r>
            <a:r>
              <a:rPr dirty="0" spc="80"/>
              <a:t> </a:t>
            </a:r>
            <a:r>
              <a:rPr dirty="0" spc="-20"/>
              <a:t>terapia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615" y="1221560"/>
            <a:ext cx="5213985" cy="422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62200" algn="l"/>
              </a:tabLst>
            </a:pPr>
            <a:r>
              <a:rPr dirty="0" sz="2600" spc="-5" b="1">
                <a:solidFill>
                  <a:srgbClr val="FFFFFF"/>
                </a:solidFill>
                <a:latin typeface="Calibri"/>
                <a:cs typeface="Calibri"/>
              </a:rPr>
              <a:t>multimodal:</a:t>
            </a:r>
            <a:r>
              <a:rPr dirty="0" sz="2600" b="1">
                <a:solidFill>
                  <a:srgbClr val="FFFFFF"/>
                </a:solidFill>
                <a:latin typeface="Calibri"/>
                <a:cs typeface="Calibri"/>
              </a:rPr>
              <a:t> um	</a:t>
            </a:r>
            <a:r>
              <a:rPr dirty="0" sz="2600" spc="-10" b="1">
                <a:solidFill>
                  <a:srgbClr val="FFFFFF"/>
                </a:solidFill>
                <a:latin typeface="Calibri"/>
                <a:cs typeface="Calibri"/>
              </a:rPr>
              <a:t>estudo</a:t>
            </a:r>
            <a:r>
              <a:rPr dirty="0" sz="26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FFFFFF"/>
                </a:solidFill>
                <a:latin typeface="Calibri"/>
                <a:cs typeface="Calibri"/>
              </a:rPr>
              <a:t>retrospectivo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7150" y="1306755"/>
            <a:ext cx="10972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5" b="1">
                <a:latin typeface="Calibri"/>
                <a:cs typeface="Calibri"/>
              </a:rPr>
              <a:t>A.V.G,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Ribeiro,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45" b="1">
                <a:latin typeface="Calibri"/>
                <a:cs typeface="Calibri"/>
              </a:rPr>
              <a:t>W.E.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Bernaola-Paredes,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G.</a:t>
            </a:r>
            <a:r>
              <a:rPr dirty="0" sz="1800" b="1">
                <a:latin typeface="Calibri"/>
                <a:cs typeface="Calibri"/>
              </a:rPr>
              <a:t> R. </a:t>
            </a:r>
            <a:r>
              <a:rPr dirty="0" sz="1800" spc="-5" b="1">
                <a:latin typeface="Calibri"/>
                <a:cs typeface="Calibri"/>
              </a:rPr>
              <a:t>M.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Gondim,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40" b="1">
                <a:latin typeface="Calibri"/>
                <a:cs typeface="Calibri"/>
              </a:rPr>
              <a:t>T.B.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de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Oliveira,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J.G.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Vartanian,</a:t>
            </a:r>
            <a:r>
              <a:rPr dirty="0" sz="1800" b="1">
                <a:latin typeface="Calibri"/>
                <a:cs typeface="Calibri"/>
              </a:rPr>
              <a:t> C.A.L.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Pinto,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A.C.A.</a:t>
            </a:r>
            <a:r>
              <a:rPr dirty="0" sz="1800" spc="9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Pellizzon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497300" y="889675"/>
            <a:ext cx="1791335" cy="781685"/>
            <a:chOff x="16497300" y="889675"/>
            <a:chExt cx="1791335" cy="781685"/>
          </a:xfrm>
        </p:grpSpPr>
        <p:sp>
          <p:nvSpPr>
            <p:cNvPr id="6" name="object 6"/>
            <p:cNvSpPr/>
            <p:nvPr/>
          </p:nvSpPr>
          <p:spPr>
            <a:xfrm>
              <a:off x="16962125" y="889675"/>
              <a:ext cx="1326515" cy="770255"/>
            </a:xfrm>
            <a:custGeom>
              <a:avLst/>
              <a:gdLst/>
              <a:ahLst/>
              <a:cxnLst/>
              <a:rect l="l" t="t" r="r" b="b"/>
              <a:pathLst>
                <a:path w="1326515" h="770255">
                  <a:moveTo>
                    <a:pt x="1325999" y="770099"/>
                  </a:moveTo>
                  <a:lnTo>
                    <a:pt x="0" y="770099"/>
                  </a:lnTo>
                  <a:lnTo>
                    <a:pt x="0" y="0"/>
                  </a:lnTo>
                  <a:lnTo>
                    <a:pt x="1325999" y="0"/>
                  </a:lnTo>
                  <a:lnTo>
                    <a:pt x="1325999" y="770099"/>
                  </a:lnTo>
                  <a:close/>
                </a:path>
              </a:pathLst>
            </a:custGeom>
            <a:solidFill>
              <a:srgbClr val="375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497300" y="900775"/>
              <a:ext cx="464820" cy="770255"/>
            </a:xfrm>
            <a:custGeom>
              <a:avLst/>
              <a:gdLst/>
              <a:ahLst/>
              <a:cxnLst/>
              <a:rect l="l" t="t" r="r" b="b"/>
              <a:pathLst>
                <a:path w="464819" h="770255">
                  <a:moveTo>
                    <a:pt x="464699" y="770099"/>
                  </a:moveTo>
                  <a:lnTo>
                    <a:pt x="0" y="770099"/>
                  </a:lnTo>
                  <a:lnTo>
                    <a:pt x="0" y="0"/>
                  </a:lnTo>
                  <a:lnTo>
                    <a:pt x="464699" y="0"/>
                  </a:lnTo>
                  <a:lnTo>
                    <a:pt x="464699" y="770099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353001" y="1832395"/>
            <a:ext cx="17716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INT</a:t>
            </a:r>
            <a:r>
              <a:rPr dirty="0" sz="2400" spc="-2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ODUÇ</a:t>
            </a:r>
            <a:r>
              <a:rPr dirty="0" sz="2400" spc="-35" b="1">
                <a:solidFill>
                  <a:srgbClr val="FFFFFF"/>
                </a:solidFill>
                <a:latin typeface="Calibri"/>
                <a:cs typeface="Calibri"/>
              </a:rPr>
              <a:t>Ã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025" y="2456556"/>
            <a:ext cx="6316980" cy="33324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4572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O </a:t>
            </a:r>
            <a:r>
              <a:rPr dirty="0" sz="1800" spc="-10">
                <a:latin typeface="Calibri"/>
                <a:cs typeface="Calibri"/>
              </a:rPr>
              <a:t>Carcinoma </a:t>
            </a:r>
            <a:r>
              <a:rPr dirty="0" sz="1800" spc="-5">
                <a:latin typeface="Calibri"/>
                <a:cs typeface="Calibri"/>
              </a:rPr>
              <a:t>Adenoide </a:t>
            </a:r>
            <a:r>
              <a:rPr dirty="0" sz="1800" spc="-10">
                <a:latin typeface="Calibri"/>
                <a:cs typeface="Calibri"/>
              </a:rPr>
              <a:t>Cístico (CAC) </a:t>
            </a:r>
            <a:r>
              <a:rPr dirty="0" sz="1800">
                <a:latin typeface="Calibri"/>
                <a:cs typeface="Calibri"/>
              </a:rPr>
              <a:t>é </a:t>
            </a:r>
            <a:r>
              <a:rPr dirty="0" sz="1800" spc="-5">
                <a:latin typeface="Calibri"/>
                <a:cs typeface="Calibri"/>
              </a:rPr>
              <a:t>uma neoplasia maligna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frequente</a:t>
            </a:r>
            <a:r>
              <a:rPr dirty="0" sz="1800" spc="-5">
                <a:latin typeface="Calibri"/>
                <a:cs typeface="Calibri"/>
              </a:rPr>
              <a:t> nas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glândulas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salivares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maiores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menores,</a:t>
            </a:r>
            <a:r>
              <a:rPr dirty="0" sz="1800" spc="-5">
                <a:latin typeface="Calibri"/>
                <a:cs typeface="Calibri"/>
              </a:rPr>
              <a:t> sendo</a:t>
            </a:r>
            <a:r>
              <a:rPr dirty="0" sz="1800" spc="3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região</a:t>
            </a:r>
            <a:r>
              <a:rPr dirty="0" sz="1800" spc="-5">
                <a:latin typeface="Calibri"/>
                <a:cs typeface="Calibri"/>
              </a:rPr>
              <a:t> do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palato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mais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acometida.</a:t>
            </a:r>
            <a:r>
              <a:rPr dirty="0" sz="1800" spc="-5">
                <a:latin typeface="Calibri"/>
                <a:cs typeface="Calibri"/>
              </a:rPr>
              <a:t> Quando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diagnosticado,</a:t>
            </a:r>
            <a:r>
              <a:rPr dirty="0" sz="1800" spc="3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subtipo </a:t>
            </a:r>
            <a:r>
              <a:rPr dirty="0" sz="1800" spc="-10">
                <a:latin typeface="Calibri"/>
                <a:cs typeface="Calibri"/>
              </a:rPr>
              <a:t>histológico com </a:t>
            </a:r>
            <a:r>
              <a:rPr dirty="0" sz="1800" spc="-5">
                <a:latin typeface="Calibri"/>
                <a:cs typeface="Calibri"/>
              </a:rPr>
              <a:t>pior </a:t>
            </a:r>
            <a:r>
              <a:rPr dirty="0" sz="1800" spc="-10">
                <a:latin typeface="Calibri"/>
                <a:cs typeface="Calibri"/>
              </a:rPr>
              <a:t>prognóstico </a:t>
            </a:r>
            <a:r>
              <a:rPr dirty="0" sz="1800">
                <a:latin typeface="Calibri"/>
                <a:cs typeface="Calibri"/>
              </a:rPr>
              <a:t>é o </a:t>
            </a:r>
            <a:r>
              <a:rPr dirty="0" sz="1800" spc="-10">
                <a:latin typeface="Calibri"/>
                <a:cs typeface="Calibri"/>
              </a:rPr>
              <a:t>padrão </a:t>
            </a:r>
            <a:r>
              <a:rPr dirty="0" sz="1800" spc="-5">
                <a:latin typeface="Calibri"/>
                <a:cs typeface="Calibri"/>
              </a:rPr>
              <a:t>sólido </a:t>
            </a:r>
            <a:r>
              <a:rPr dirty="0" sz="1800" spc="-10">
                <a:latin typeface="Calibri"/>
                <a:cs typeface="Calibri"/>
              </a:rPr>
              <a:t>(maiores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taxas </a:t>
            </a:r>
            <a:r>
              <a:rPr dirty="0" sz="1800" spc="-5">
                <a:latin typeface="Calibri"/>
                <a:cs typeface="Calibri"/>
              </a:rPr>
              <a:t>de mortalidade </a:t>
            </a:r>
            <a:r>
              <a:rPr dirty="0" sz="1800">
                <a:latin typeface="Calibri"/>
                <a:cs typeface="Calibri"/>
              </a:rPr>
              <a:t>e </a:t>
            </a:r>
            <a:r>
              <a:rPr dirty="0" sz="1800" spc="-5">
                <a:latin typeface="Calibri"/>
                <a:cs typeface="Calibri"/>
              </a:rPr>
              <a:t>menor </a:t>
            </a:r>
            <a:r>
              <a:rPr dirty="0" sz="1800" spc="-20">
                <a:latin typeface="Calibri"/>
                <a:cs typeface="Calibri"/>
              </a:rPr>
              <a:t>taxa </a:t>
            </a:r>
            <a:r>
              <a:rPr dirty="0" sz="1800" spc="-5">
                <a:latin typeface="Calibri"/>
                <a:cs typeface="Calibri"/>
              </a:rPr>
              <a:t>de </a:t>
            </a:r>
            <a:r>
              <a:rPr dirty="0" sz="1800" spc="-10">
                <a:latin typeface="Calibri"/>
                <a:cs typeface="Calibri"/>
              </a:rPr>
              <a:t>sobrevida </a:t>
            </a:r>
            <a:r>
              <a:rPr dirty="0" sz="1800" spc="-5">
                <a:latin typeface="Calibri"/>
                <a:cs typeface="Calibri"/>
              </a:rPr>
              <a:t>global </a:t>
            </a:r>
            <a:r>
              <a:rPr dirty="0" sz="1800">
                <a:latin typeface="Calibri"/>
                <a:cs typeface="Calibri"/>
              </a:rPr>
              <a:t>e </a:t>
            </a:r>
            <a:r>
              <a:rPr dirty="0" sz="1800" spc="-10">
                <a:latin typeface="Calibri"/>
                <a:cs typeface="Calibri"/>
              </a:rPr>
              <a:t>livre </a:t>
            </a:r>
            <a:r>
              <a:rPr dirty="0" sz="1800" spc="-5">
                <a:latin typeface="Calibri"/>
                <a:cs typeface="Calibri"/>
              </a:rPr>
              <a:t>de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doença </a:t>
            </a:r>
            <a:r>
              <a:rPr dirty="0" sz="1800">
                <a:latin typeface="Calibri"/>
                <a:cs typeface="Calibri"/>
              </a:rPr>
              <a:t>após 5 anos) , e o </a:t>
            </a:r>
            <a:r>
              <a:rPr dirty="0" sz="1800" spc="-5">
                <a:latin typeface="Calibri"/>
                <a:cs typeface="Calibri"/>
              </a:rPr>
              <a:t>de melhor </a:t>
            </a:r>
            <a:r>
              <a:rPr dirty="0" sz="1800" spc="-15">
                <a:latin typeface="Calibri"/>
                <a:cs typeface="Calibri"/>
              </a:rPr>
              <a:t>prognóstico, </a:t>
            </a:r>
            <a:r>
              <a:rPr dirty="0" sz="1800">
                <a:latin typeface="Calibri"/>
                <a:cs typeface="Calibri"/>
              </a:rPr>
              <a:t>o </a:t>
            </a:r>
            <a:r>
              <a:rPr dirty="0" sz="1800" spc="-10">
                <a:latin typeface="Calibri"/>
                <a:cs typeface="Calibri"/>
              </a:rPr>
              <a:t>padrão </a:t>
            </a:r>
            <a:r>
              <a:rPr dirty="0" sz="1800" spc="-30">
                <a:latin typeface="Calibri"/>
                <a:cs typeface="Calibri"/>
              </a:rPr>
              <a:t>tubular. 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Na </a:t>
            </a:r>
            <a:r>
              <a:rPr dirty="0" sz="1800" spc="-10">
                <a:latin typeface="Calibri"/>
                <a:cs typeface="Calibri"/>
              </a:rPr>
              <a:t>região </a:t>
            </a:r>
            <a:r>
              <a:rPr dirty="0" sz="1800" spc="-5">
                <a:latin typeface="Calibri"/>
                <a:cs typeface="Calibri"/>
              </a:rPr>
              <a:t>do </a:t>
            </a:r>
            <a:r>
              <a:rPr dirty="0" sz="1800" spc="-20">
                <a:latin typeface="Calibri"/>
                <a:cs typeface="Calibri"/>
              </a:rPr>
              <a:t>trato </a:t>
            </a:r>
            <a:r>
              <a:rPr dirty="0" sz="1800" spc="-5">
                <a:latin typeface="Calibri"/>
                <a:cs typeface="Calibri"/>
              </a:rPr>
              <a:t>nasossinusal </a:t>
            </a:r>
            <a:r>
              <a:rPr dirty="0" sz="1800" spc="-10">
                <a:latin typeface="Calibri"/>
                <a:cs typeface="Calibri"/>
              </a:rPr>
              <a:t>tem </a:t>
            </a:r>
            <a:r>
              <a:rPr dirty="0" sz="1800" spc="-5">
                <a:latin typeface="Calibri"/>
                <a:cs typeface="Calibri"/>
              </a:rPr>
              <a:t>sido </a:t>
            </a:r>
            <a:r>
              <a:rPr dirty="0" sz="1800" spc="-10">
                <a:latin typeface="Calibri"/>
                <a:cs typeface="Calibri"/>
              </a:rPr>
              <a:t>relatada </a:t>
            </a:r>
            <a:r>
              <a:rPr dirty="0" sz="1800">
                <a:latin typeface="Calibri"/>
                <a:cs typeface="Calibri"/>
              </a:rPr>
              <a:t>a </a:t>
            </a:r>
            <a:r>
              <a:rPr dirty="0" sz="1800" spc="-10">
                <a:latin typeface="Calibri"/>
                <a:cs typeface="Calibri"/>
              </a:rPr>
              <a:t>presença </a:t>
            </a:r>
            <a:r>
              <a:rPr dirty="0" sz="1800" spc="-15">
                <a:latin typeface="Calibri"/>
                <a:cs typeface="Calibri"/>
              </a:rPr>
              <a:t>desta 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neoplasia,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sendo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seios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paranasais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mais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afetados,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especificamente, </a:t>
            </a:r>
            <a:r>
              <a:rPr dirty="0" sz="1800">
                <a:latin typeface="Calibri"/>
                <a:cs typeface="Calibri"/>
              </a:rPr>
              <a:t>a </a:t>
            </a:r>
            <a:r>
              <a:rPr dirty="0" sz="1800" spc="-10">
                <a:latin typeface="Calibri"/>
                <a:cs typeface="Calibri"/>
              </a:rPr>
              <a:t>região </a:t>
            </a:r>
            <a:r>
              <a:rPr dirty="0" sz="1800" spc="-5">
                <a:latin typeface="Calibri"/>
                <a:cs typeface="Calibri"/>
              </a:rPr>
              <a:t>do seio </a:t>
            </a:r>
            <a:r>
              <a:rPr dirty="0" sz="1800" spc="-10">
                <a:latin typeface="Calibri"/>
                <a:cs typeface="Calibri"/>
              </a:rPr>
              <a:t>maxilar </a:t>
            </a:r>
            <a:r>
              <a:rPr dirty="0" sz="1800">
                <a:latin typeface="Calibri"/>
                <a:cs typeface="Calibri"/>
              </a:rPr>
              <a:t>e </a:t>
            </a:r>
            <a:r>
              <a:rPr dirty="0" sz="1800" spc="-5">
                <a:latin typeface="Calibri"/>
                <a:cs typeface="Calibri"/>
              </a:rPr>
              <a:t>quando </a:t>
            </a:r>
            <a:r>
              <a:rPr dirty="0" sz="1800" spc="-10">
                <a:latin typeface="Calibri"/>
                <a:cs typeface="Calibri"/>
              </a:rPr>
              <a:t>localizada </a:t>
            </a:r>
            <a:r>
              <a:rPr dirty="0" sz="1800" spc="-15">
                <a:latin typeface="Calibri"/>
                <a:cs typeface="Calibri"/>
              </a:rPr>
              <a:t>nesta 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região, </a:t>
            </a:r>
            <a:r>
              <a:rPr dirty="0" sz="1800">
                <a:latin typeface="Calibri"/>
                <a:cs typeface="Calibri"/>
              </a:rPr>
              <a:t>o </a:t>
            </a:r>
            <a:r>
              <a:rPr dirty="0" sz="1800" spc="-10">
                <a:latin typeface="Calibri"/>
                <a:cs typeface="Calibri"/>
              </a:rPr>
              <a:t>diagnóstico torna-se </a:t>
            </a:r>
            <a:r>
              <a:rPr dirty="0" sz="1800" spc="-5">
                <a:latin typeface="Calibri"/>
                <a:cs typeface="Calibri"/>
              </a:rPr>
              <a:t>um desafio </a:t>
            </a:r>
            <a:r>
              <a:rPr dirty="0" sz="1800" spc="-15">
                <a:latin typeface="Calibri"/>
                <a:cs typeface="Calibri"/>
              </a:rPr>
              <a:t>para </a:t>
            </a:r>
            <a:r>
              <a:rPr dirty="0" sz="1800">
                <a:latin typeface="Calibri"/>
                <a:cs typeface="Calibri"/>
              </a:rPr>
              <a:t>o </a:t>
            </a:r>
            <a:r>
              <a:rPr dirty="0" sz="1800" spc="-10">
                <a:latin typeface="Calibri"/>
                <a:cs typeface="Calibri"/>
              </a:rPr>
              <a:t>clínico </a:t>
            </a:r>
            <a:r>
              <a:rPr dirty="0" sz="1800" spc="-5">
                <a:latin typeface="Calibri"/>
                <a:cs typeface="Calibri"/>
              </a:rPr>
              <a:t>devido </a:t>
            </a:r>
            <a:r>
              <a:rPr dirty="0" sz="1800">
                <a:latin typeface="Calibri"/>
                <a:cs typeface="Calibri"/>
              </a:rPr>
              <a:t>à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sintomatologia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apresentação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clínica</a:t>
            </a:r>
            <a:r>
              <a:rPr dirty="0" sz="1800" spc="-5">
                <a:latin typeface="Calibri"/>
                <a:cs typeface="Calibri"/>
              </a:rPr>
              <a:t> de</a:t>
            </a:r>
            <a:r>
              <a:rPr dirty="0" sz="1800">
                <a:latin typeface="Calibri"/>
                <a:cs typeface="Calibri"/>
              </a:rPr>
              <a:t> alguma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lesão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do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tipo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odo</a:t>
            </a:r>
            <a:r>
              <a:rPr dirty="0" sz="1900" spc="-10">
                <a:latin typeface="Calibri"/>
                <a:cs typeface="Calibri"/>
              </a:rPr>
              <a:t>ntogênica.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90075" y="1710735"/>
            <a:ext cx="5243830" cy="1492885"/>
          </a:xfrm>
          <a:prstGeom prst="rect">
            <a:avLst/>
          </a:prstGeom>
        </p:spPr>
        <p:txBody>
          <a:bodyPr wrap="square" lIns="0" tIns="171450" rIns="0" bIns="0" rtlCol="0" vert="horz">
            <a:spAutoFit/>
          </a:bodyPr>
          <a:lstStyle/>
          <a:p>
            <a:pPr algn="ctr" marL="31750">
              <a:lnSpc>
                <a:spcPct val="100000"/>
              </a:lnSpc>
              <a:spcBef>
                <a:spcPts val="1350"/>
              </a:spcBef>
            </a:pP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OBJETIVO</a:t>
            </a:r>
            <a:endParaRPr sz="2400">
              <a:latin typeface="Calibri"/>
              <a:cs typeface="Calibri"/>
            </a:endParaRPr>
          </a:p>
          <a:p>
            <a:pPr algn="just" marL="12700" marR="5080" indent="457200">
              <a:lnSpc>
                <a:spcPct val="100000"/>
              </a:lnSpc>
              <a:spcBef>
                <a:spcPts val="940"/>
              </a:spcBef>
            </a:pPr>
            <a:r>
              <a:rPr dirty="0" sz="1800">
                <a:latin typeface="Calibri"/>
                <a:cs typeface="Calibri"/>
              </a:rPr>
              <a:t>O </a:t>
            </a:r>
            <a:r>
              <a:rPr dirty="0" sz="1800" spc="-15">
                <a:latin typeface="Calibri"/>
                <a:cs typeface="Calibri"/>
              </a:rPr>
              <a:t>presente </a:t>
            </a:r>
            <a:r>
              <a:rPr dirty="0" sz="1800" spc="-10">
                <a:latin typeface="Calibri"/>
                <a:cs typeface="Calibri"/>
              </a:rPr>
              <a:t>estudo </a:t>
            </a:r>
            <a:r>
              <a:rPr dirty="0" sz="1800" spc="-5">
                <a:latin typeface="Calibri"/>
                <a:cs typeface="Calibri"/>
              </a:rPr>
              <a:t>visa </a:t>
            </a:r>
            <a:r>
              <a:rPr dirty="0" sz="1800" spc="-10">
                <a:latin typeface="Calibri"/>
                <a:cs typeface="Calibri"/>
              </a:rPr>
              <a:t>avaliar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as </a:t>
            </a:r>
            <a:r>
              <a:rPr dirty="0" sz="1800" spc="-10">
                <a:latin typeface="Calibri"/>
                <a:cs typeface="Calibri"/>
              </a:rPr>
              <a:t>características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demográficas, anatomopatológicas </a:t>
            </a:r>
            <a:r>
              <a:rPr dirty="0" sz="1800">
                <a:latin typeface="Calibri"/>
                <a:cs typeface="Calibri"/>
              </a:rPr>
              <a:t>e </a:t>
            </a:r>
            <a:r>
              <a:rPr dirty="0" sz="1800" spc="-15">
                <a:latin typeface="Calibri"/>
                <a:cs typeface="Calibri"/>
              </a:rPr>
              <a:t>desfechos </a:t>
            </a:r>
            <a:r>
              <a:rPr dirty="0" sz="1800" spc="-10">
                <a:latin typeface="Calibri"/>
                <a:cs typeface="Calibri"/>
              </a:rPr>
              <a:t>clínicos </a:t>
            </a:r>
            <a:r>
              <a:rPr dirty="0" sz="1800" spc="-5">
                <a:latin typeface="Calibri"/>
                <a:cs typeface="Calibri"/>
              </a:rPr>
              <a:t> do</a:t>
            </a:r>
            <a:r>
              <a:rPr dirty="0" sz="1800" spc="9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tratamento</a:t>
            </a:r>
            <a:r>
              <a:rPr dirty="0" sz="1800" spc="1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multimodal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nos</a:t>
            </a:r>
            <a:r>
              <a:rPr dirty="0" sz="1800" spc="1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pacientes</a:t>
            </a:r>
            <a:r>
              <a:rPr dirty="0" sz="1800" spc="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portadores</a:t>
            </a:r>
            <a:r>
              <a:rPr dirty="0" sz="1800" spc="1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27536" y="3177866"/>
            <a:ext cx="5520055" cy="317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74930" marR="214629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CAC </a:t>
            </a:r>
            <a:r>
              <a:rPr dirty="0" sz="1800" spc="-5">
                <a:latin typeface="Calibri"/>
                <a:cs typeface="Calibri"/>
              </a:rPr>
              <a:t>na </a:t>
            </a:r>
            <a:r>
              <a:rPr dirty="0" sz="1800" spc="-10">
                <a:latin typeface="Calibri"/>
                <a:cs typeface="Calibri"/>
              </a:rPr>
              <a:t>região </a:t>
            </a:r>
            <a:r>
              <a:rPr dirty="0" sz="1800" spc="-5">
                <a:latin typeface="Calibri"/>
                <a:cs typeface="Calibri"/>
              </a:rPr>
              <a:t>do </a:t>
            </a:r>
            <a:r>
              <a:rPr dirty="0" sz="1800" spc="-20">
                <a:latin typeface="Calibri"/>
                <a:cs typeface="Calibri"/>
              </a:rPr>
              <a:t>trato </a:t>
            </a:r>
            <a:r>
              <a:rPr dirty="0" sz="1800" spc="-5">
                <a:latin typeface="Calibri"/>
                <a:cs typeface="Calibri"/>
              </a:rPr>
              <a:t>nasossinusal, no </a:t>
            </a:r>
            <a:r>
              <a:rPr dirty="0" sz="1800" spc="-10">
                <a:latin typeface="Calibri"/>
                <a:cs typeface="Calibri"/>
              </a:rPr>
              <a:t>A.C.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Camargo </a:t>
            </a:r>
            <a:r>
              <a:rPr dirty="0" sz="1800" spc="-5">
                <a:latin typeface="Calibri"/>
                <a:cs typeface="Calibri"/>
              </a:rPr>
              <a:t> Cancer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Center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tratados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entre</a:t>
            </a:r>
            <a:r>
              <a:rPr dirty="0" sz="1800" spc="-10">
                <a:latin typeface="Calibri"/>
                <a:cs typeface="Calibri"/>
              </a:rPr>
              <a:t> janeiro</a:t>
            </a:r>
            <a:r>
              <a:rPr dirty="0" sz="1800" spc="-5">
                <a:latin typeface="Calibri"/>
                <a:cs typeface="Calibri"/>
              </a:rPr>
              <a:t> de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2006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até 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dezembro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 2019.</a:t>
            </a:r>
            <a:endParaRPr sz="1800">
              <a:latin typeface="Calibri"/>
              <a:cs typeface="Calibri"/>
            </a:endParaRPr>
          </a:p>
          <a:p>
            <a:pPr algn="ctr" marR="24130">
              <a:lnSpc>
                <a:spcPct val="100000"/>
              </a:lnSpc>
              <a:spcBef>
                <a:spcPts val="990"/>
              </a:spcBef>
            </a:pP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MÉTODOS</a:t>
            </a:r>
            <a:endParaRPr sz="2400">
              <a:latin typeface="Calibri"/>
              <a:cs typeface="Calibri"/>
            </a:endParaRPr>
          </a:p>
          <a:p>
            <a:pPr algn="just" marL="12700" marR="5080" indent="1905">
              <a:lnSpc>
                <a:spcPct val="100000"/>
              </a:lnSpc>
              <a:spcBef>
                <a:spcPts val="775"/>
              </a:spcBef>
            </a:pPr>
            <a:r>
              <a:rPr dirty="0" sz="1900">
                <a:latin typeface="Calibri"/>
                <a:cs typeface="Calibri"/>
              </a:rPr>
              <a:t>A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partir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de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uma</a:t>
            </a:r>
            <a:r>
              <a:rPr dirty="0" sz="1900">
                <a:latin typeface="Calibri"/>
                <a:cs typeface="Calibri"/>
              </a:rPr>
              <a:t> análise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observacional,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descritiva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e 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retrospectiva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dos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prontuários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clínicos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eletrônicos</a:t>
            </a:r>
            <a:r>
              <a:rPr dirty="0" sz="1900" spc="-5">
                <a:latin typeface="Calibri"/>
                <a:cs typeface="Calibri"/>
              </a:rPr>
              <a:t> dos 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pacientes</a:t>
            </a:r>
            <a:r>
              <a:rPr dirty="0" sz="1900" spc="28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incluídos</a:t>
            </a:r>
            <a:r>
              <a:rPr dirty="0" sz="1900" spc="28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com</a:t>
            </a:r>
            <a:r>
              <a:rPr dirty="0" sz="1900" spc="28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diagnóstico</a:t>
            </a:r>
            <a:r>
              <a:rPr dirty="0" sz="1900" spc="28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de</a:t>
            </a:r>
            <a:r>
              <a:rPr dirty="0" sz="1900" spc="29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CAC</a:t>
            </a:r>
            <a:r>
              <a:rPr dirty="0" sz="1900" spc="28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na</a:t>
            </a:r>
            <a:r>
              <a:rPr dirty="0" sz="1900" spc="28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região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do </a:t>
            </a:r>
            <a:r>
              <a:rPr dirty="0" sz="1900" spc="-20">
                <a:latin typeface="Calibri"/>
                <a:cs typeface="Calibri"/>
              </a:rPr>
              <a:t>trato </a:t>
            </a:r>
            <a:r>
              <a:rPr dirty="0" sz="1900" spc="-5">
                <a:latin typeface="Calibri"/>
                <a:cs typeface="Calibri"/>
              </a:rPr>
              <a:t>nasossinusal </a:t>
            </a:r>
            <a:r>
              <a:rPr dirty="0" sz="1900" spc="-20">
                <a:latin typeface="Calibri"/>
                <a:cs typeface="Calibri"/>
              </a:rPr>
              <a:t>foram </a:t>
            </a:r>
            <a:r>
              <a:rPr dirty="0" sz="1900" spc="-10">
                <a:latin typeface="Calibri"/>
                <a:cs typeface="Calibri"/>
              </a:rPr>
              <a:t>formados </a:t>
            </a:r>
            <a:r>
              <a:rPr dirty="0" sz="1900" spc="-5">
                <a:latin typeface="Calibri"/>
                <a:cs typeface="Calibri"/>
              </a:rPr>
              <a:t>dois grupos: </a:t>
            </a:r>
            <a:r>
              <a:rPr dirty="0" sz="1900">
                <a:latin typeface="Calibri"/>
                <a:cs typeface="Calibri"/>
              </a:rPr>
              <a:t>a) </a:t>
            </a:r>
            <a:r>
              <a:rPr dirty="0" sz="1900" spc="-5">
                <a:latin typeface="Calibri"/>
                <a:cs typeface="Calibri"/>
              </a:rPr>
              <a:t>os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que </a:t>
            </a:r>
            <a:r>
              <a:rPr dirty="0" sz="1900" spc="-15">
                <a:latin typeface="Calibri"/>
                <a:cs typeface="Calibri"/>
              </a:rPr>
              <a:t>realizaram </a:t>
            </a:r>
            <a:r>
              <a:rPr dirty="0" sz="1900" spc="-10">
                <a:latin typeface="Calibri"/>
                <a:cs typeface="Calibri"/>
              </a:rPr>
              <a:t>ressecção cirúrgica </a:t>
            </a:r>
            <a:r>
              <a:rPr dirty="0" sz="1900" spc="-5">
                <a:latin typeface="Calibri"/>
                <a:cs typeface="Calibri"/>
              </a:rPr>
              <a:t>sem adjuvância </a:t>
            </a:r>
            <a:r>
              <a:rPr dirty="0" sz="1900">
                <a:latin typeface="Calibri"/>
                <a:cs typeface="Calibri"/>
              </a:rPr>
              <a:t>e </a:t>
            </a:r>
            <a:r>
              <a:rPr dirty="0" sz="1900" spc="-5">
                <a:latin typeface="Calibri"/>
                <a:cs typeface="Calibri"/>
              </a:rPr>
              <a:t>b) 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os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que </a:t>
            </a:r>
            <a:r>
              <a:rPr dirty="0" sz="1900">
                <a:latin typeface="Calibri"/>
                <a:cs typeface="Calibri"/>
              </a:rPr>
              <a:t>a</a:t>
            </a:r>
            <a:r>
              <a:rPr dirty="0" sz="1900" spc="42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fizeram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cirurgia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com </a:t>
            </a:r>
            <a:r>
              <a:rPr dirty="0" sz="1900" spc="-5">
                <a:latin typeface="Calibri"/>
                <a:cs typeface="Calibri"/>
              </a:rPr>
              <a:t>adjuvância </a:t>
            </a:r>
            <a:r>
              <a:rPr dirty="0" sz="1900" spc="-35">
                <a:latin typeface="Calibri"/>
                <a:cs typeface="Calibri"/>
              </a:rPr>
              <a:t>(RT;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RT+QT).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574588" y="1695838"/>
            <a:ext cx="5640705" cy="1275715"/>
          </a:xfrm>
          <a:prstGeom prst="rect">
            <a:avLst/>
          </a:prstGeom>
        </p:spPr>
        <p:txBody>
          <a:bodyPr wrap="square" lIns="0" tIns="182880" rIns="0" bIns="0" rtlCol="0" vert="horz">
            <a:spAutoFit/>
          </a:bodyPr>
          <a:lstStyle/>
          <a:p>
            <a:pPr algn="ctr" marR="217804">
              <a:lnSpc>
                <a:spcPct val="100000"/>
              </a:lnSpc>
              <a:spcBef>
                <a:spcPts val="1440"/>
              </a:spcBef>
            </a:pPr>
            <a:r>
              <a:rPr dirty="0" sz="2400" spc="-45" b="1">
                <a:solidFill>
                  <a:srgbClr val="FFFFFF"/>
                </a:solidFill>
                <a:latin typeface="Calibri"/>
                <a:cs typeface="Calibri"/>
              </a:rPr>
              <a:t>RESULTADOS</a:t>
            </a:r>
            <a:r>
              <a:rPr dirty="0" sz="24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4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CONCLUSÃO</a:t>
            </a:r>
            <a:endParaRPr sz="2400">
              <a:latin typeface="Calibri"/>
              <a:cs typeface="Calibri"/>
            </a:endParaRPr>
          </a:p>
          <a:p>
            <a:pPr marL="12700" marR="5080" indent="1905">
              <a:lnSpc>
                <a:spcPct val="100000"/>
              </a:lnSpc>
              <a:spcBef>
                <a:spcPts val="1065"/>
              </a:spcBef>
              <a:tabLst>
                <a:tab pos="768985" algn="l"/>
                <a:tab pos="1884680" algn="l"/>
                <a:tab pos="2369185" algn="l"/>
                <a:tab pos="2668905" algn="l"/>
                <a:tab pos="3804285" algn="l"/>
                <a:tab pos="4198620" algn="l"/>
                <a:tab pos="4961255" algn="l"/>
                <a:tab pos="5380990" algn="l"/>
              </a:tabLst>
            </a:pPr>
            <a:r>
              <a:rPr dirty="0" sz="1900" spc="-5">
                <a:latin typeface="Calibri"/>
                <a:cs typeface="Calibri"/>
              </a:rPr>
              <a:t>Após</a:t>
            </a:r>
            <a:r>
              <a:rPr dirty="0" sz="1900" spc="2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aprovação</a:t>
            </a:r>
            <a:r>
              <a:rPr dirty="0" sz="1900" spc="4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do</a:t>
            </a:r>
            <a:r>
              <a:rPr dirty="0" sz="1900" spc="2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CEP</a:t>
            </a:r>
            <a:r>
              <a:rPr dirty="0" sz="1900" spc="3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com</a:t>
            </a:r>
            <a:r>
              <a:rPr dirty="0" sz="1900" spc="3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código</a:t>
            </a:r>
            <a:r>
              <a:rPr dirty="0" sz="1900" spc="3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de</a:t>
            </a:r>
            <a:r>
              <a:rPr dirty="0" sz="1900" spc="2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ética</a:t>
            </a:r>
            <a:r>
              <a:rPr dirty="0" sz="1900" spc="3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3090-21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-40">
                <a:latin typeface="Calibri"/>
                <a:cs typeface="Calibri"/>
              </a:rPr>
              <a:t>f</a:t>
            </a:r>
            <a:r>
              <a:rPr dirty="0" sz="1900" spc="-5">
                <a:latin typeface="Calibri"/>
                <a:cs typeface="Calibri"/>
              </a:rPr>
              <a:t>o</a:t>
            </a:r>
            <a:r>
              <a:rPr dirty="0" sz="1900" spc="-40">
                <a:latin typeface="Calibri"/>
                <a:cs typeface="Calibri"/>
              </a:rPr>
              <a:t>r</a:t>
            </a:r>
            <a:r>
              <a:rPr dirty="0" sz="1900">
                <a:latin typeface="Calibri"/>
                <a:cs typeface="Calibri"/>
              </a:rPr>
              <a:t>am	</a:t>
            </a:r>
            <a:r>
              <a:rPr dirty="0" sz="1900" spc="-20">
                <a:latin typeface="Calibri"/>
                <a:cs typeface="Calibri"/>
              </a:rPr>
              <a:t>c</a:t>
            </a:r>
            <a:r>
              <a:rPr dirty="0" sz="1900" spc="-5">
                <a:latin typeface="Calibri"/>
                <a:cs typeface="Calibri"/>
              </a:rPr>
              <a:t>ol</a:t>
            </a:r>
            <a:r>
              <a:rPr dirty="0" sz="1900" spc="-15">
                <a:latin typeface="Calibri"/>
                <a:cs typeface="Calibri"/>
              </a:rPr>
              <a:t>e</a:t>
            </a:r>
            <a:r>
              <a:rPr dirty="0" sz="1900" spc="-25">
                <a:latin typeface="Calibri"/>
                <a:cs typeface="Calibri"/>
              </a:rPr>
              <a:t>t</a:t>
            </a:r>
            <a:r>
              <a:rPr dirty="0" sz="1900">
                <a:latin typeface="Calibri"/>
                <a:cs typeface="Calibri"/>
              </a:rPr>
              <a:t>ados	</a:t>
            </a:r>
            <a:r>
              <a:rPr dirty="0" sz="1900" spc="-20">
                <a:latin typeface="Calibri"/>
                <a:cs typeface="Calibri"/>
              </a:rPr>
              <a:t>a</a:t>
            </a:r>
            <a:r>
              <a:rPr dirty="0" sz="1900" spc="-25">
                <a:latin typeface="Calibri"/>
                <a:cs typeface="Calibri"/>
              </a:rPr>
              <a:t>t</a:t>
            </a:r>
            <a:r>
              <a:rPr dirty="0" sz="1900">
                <a:latin typeface="Calibri"/>
                <a:cs typeface="Calibri"/>
              </a:rPr>
              <a:t>é	o	</a:t>
            </a:r>
            <a:r>
              <a:rPr dirty="0" sz="1900" spc="-5">
                <a:latin typeface="Calibri"/>
                <a:cs typeface="Calibri"/>
              </a:rPr>
              <a:t>mome</a:t>
            </a:r>
            <a:r>
              <a:rPr dirty="0" sz="1900" spc="-20">
                <a:latin typeface="Calibri"/>
                <a:cs typeface="Calibri"/>
              </a:rPr>
              <a:t>nt</a:t>
            </a:r>
            <a:r>
              <a:rPr dirty="0" sz="1900">
                <a:latin typeface="Calibri"/>
                <a:cs typeface="Calibri"/>
              </a:rPr>
              <a:t>o	</a:t>
            </a:r>
            <a:r>
              <a:rPr dirty="0" sz="1900" spc="-5">
                <a:latin typeface="Calibri"/>
                <a:cs typeface="Calibri"/>
              </a:rPr>
              <a:t>o</a:t>
            </a:r>
            <a:r>
              <a:rPr dirty="0" sz="1900">
                <a:latin typeface="Calibri"/>
                <a:cs typeface="Calibri"/>
              </a:rPr>
              <a:t>s	</a:t>
            </a:r>
            <a:r>
              <a:rPr dirty="0" sz="1900" spc="-5">
                <a:latin typeface="Calibri"/>
                <a:cs typeface="Calibri"/>
              </a:rPr>
              <a:t>dado</a:t>
            </a:r>
            <a:r>
              <a:rPr dirty="0" sz="1900">
                <a:latin typeface="Calibri"/>
                <a:cs typeface="Calibri"/>
              </a:rPr>
              <a:t>s	</a:t>
            </a:r>
            <a:r>
              <a:rPr dirty="0" sz="1900" spc="-5">
                <a:latin typeface="Calibri"/>
                <a:cs typeface="Calibri"/>
              </a:rPr>
              <a:t>d</a:t>
            </a:r>
            <a:r>
              <a:rPr dirty="0" sz="1900">
                <a:latin typeface="Calibri"/>
                <a:cs typeface="Calibri"/>
              </a:rPr>
              <a:t>e	</a:t>
            </a:r>
            <a:r>
              <a:rPr dirty="0" sz="1900" spc="-5">
                <a:latin typeface="Calibri"/>
                <a:cs typeface="Calibri"/>
              </a:rPr>
              <a:t>43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574588" y="2946155"/>
            <a:ext cx="417449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6690" algn="l"/>
                <a:tab pos="2158365" algn="l"/>
                <a:tab pos="3624579" algn="l"/>
              </a:tabLst>
            </a:pPr>
            <a:r>
              <a:rPr dirty="0" sz="1900" spc="-5">
                <a:latin typeface="Calibri"/>
                <a:cs typeface="Calibri"/>
              </a:rPr>
              <a:t>pacie</a:t>
            </a:r>
            <a:r>
              <a:rPr dirty="0" sz="1900" spc="-20">
                <a:latin typeface="Calibri"/>
                <a:cs typeface="Calibri"/>
              </a:rPr>
              <a:t>n</a:t>
            </a:r>
            <a:r>
              <a:rPr dirty="0" sz="1900" spc="-25">
                <a:latin typeface="Calibri"/>
                <a:cs typeface="Calibri"/>
              </a:rPr>
              <a:t>t</a:t>
            </a:r>
            <a:r>
              <a:rPr dirty="0" sz="1900" spc="-5">
                <a:latin typeface="Calibri"/>
                <a:cs typeface="Calibri"/>
              </a:rPr>
              <a:t>es</a:t>
            </a:r>
            <a:r>
              <a:rPr dirty="0" sz="1900">
                <a:latin typeface="Calibri"/>
                <a:cs typeface="Calibri"/>
              </a:rPr>
              <a:t>.	</a:t>
            </a:r>
            <a:r>
              <a:rPr dirty="0" sz="1900" spc="-5">
                <a:latin typeface="Calibri"/>
                <a:cs typeface="Calibri"/>
              </a:rPr>
              <a:t>O</a:t>
            </a:r>
            <a:r>
              <a:rPr dirty="0" sz="1900">
                <a:latin typeface="Calibri"/>
                <a:cs typeface="Calibri"/>
              </a:rPr>
              <a:t>s	</a:t>
            </a:r>
            <a:r>
              <a:rPr dirty="0" sz="1900" spc="-30">
                <a:latin typeface="Calibri"/>
                <a:cs typeface="Calibri"/>
              </a:rPr>
              <a:t>r</a:t>
            </a:r>
            <a:r>
              <a:rPr dirty="0" sz="1900" spc="-5">
                <a:latin typeface="Calibri"/>
                <a:cs typeface="Calibri"/>
              </a:rPr>
              <a:t>esul</a:t>
            </a:r>
            <a:r>
              <a:rPr dirty="0" sz="1900" spc="-25">
                <a:latin typeface="Calibri"/>
                <a:cs typeface="Calibri"/>
              </a:rPr>
              <a:t>t</a:t>
            </a:r>
            <a:r>
              <a:rPr dirty="0" sz="1900">
                <a:latin typeface="Calibri"/>
                <a:cs typeface="Calibri"/>
              </a:rPr>
              <a:t>ados	</a:t>
            </a:r>
            <a:r>
              <a:rPr dirty="0" sz="1900" spc="-5">
                <a:latin typeface="Calibri"/>
                <a:cs typeface="Calibri"/>
              </a:rPr>
              <a:t>se</a:t>
            </a:r>
            <a:r>
              <a:rPr dirty="0" sz="1900" spc="-40">
                <a:latin typeface="Calibri"/>
                <a:cs typeface="Calibri"/>
              </a:rPr>
              <a:t>r</a:t>
            </a:r>
            <a:r>
              <a:rPr dirty="0" sz="1900">
                <a:latin typeface="Calibri"/>
                <a:cs typeface="Calibri"/>
              </a:rPr>
              <a:t>ão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574588" y="3235715"/>
            <a:ext cx="428434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6414" algn="l"/>
                <a:tab pos="2558415" algn="l"/>
                <a:tab pos="3099435" algn="l"/>
                <a:tab pos="3393440" algn="l"/>
                <a:tab pos="4024629" algn="l"/>
              </a:tabLst>
            </a:pPr>
            <a:r>
              <a:rPr dirty="0" sz="1900" spc="-5">
                <a:latin typeface="Calibri"/>
                <a:cs typeface="Calibri"/>
              </a:rPr>
              <a:t>e</a:t>
            </a:r>
            <a:r>
              <a:rPr dirty="0" sz="1900" spc="-25">
                <a:latin typeface="Calibri"/>
                <a:cs typeface="Calibri"/>
              </a:rPr>
              <a:t>st</a:t>
            </a:r>
            <a:r>
              <a:rPr dirty="0" sz="1900" spc="-20">
                <a:latin typeface="Calibri"/>
                <a:cs typeface="Calibri"/>
              </a:rPr>
              <a:t>a</a:t>
            </a:r>
            <a:r>
              <a:rPr dirty="0" sz="1900" spc="-5">
                <a:latin typeface="Calibri"/>
                <a:cs typeface="Calibri"/>
              </a:rPr>
              <a:t>ti</a:t>
            </a:r>
            <a:r>
              <a:rPr dirty="0" sz="1900" spc="-25">
                <a:latin typeface="Calibri"/>
                <a:cs typeface="Calibri"/>
              </a:rPr>
              <a:t>s</a:t>
            </a:r>
            <a:r>
              <a:rPr dirty="0" sz="1900" spc="-5">
                <a:latin typeface="Calibri"/>
                <a:cs typeface="Calibri"/>
              </a:rPr>
              <a:t>ti</a:t>
            </a:r>
            <a:r>
              <a:rPr dirty="0" sz="1900" spc="-20">
                <a:latin typeface="Calibri"/>
                <a:cs typeface="Calibri"/>
              </a:rPr>
              <a:t>c</a:t>
            </a:r>
            <a:r>
              <a:rPr dirty="0" sz="1900">
                <a:latin typeface="Calibri"/>
                <a:cs typeface="Calibri"/>
              </a:rPr>
              <a:t>ame</a:t>
            </a:r>
            <a:r>
              <a:rPr dirty="0" sz="1900" spc="-20">
                <a:latin typeface="Calibri"/>
                <a:cs typeface="Calibri"/>
              </a:rPr>
              <a:t>n</a:t>
            </a:r>
            <a:r>
              <a:rPr dirty="0" sz="1900" spc="-25">
                <a:latin typeface="Calibri"/>
                <a:cs typeface="Calibri"/>
              </a:rPr>
              <a:t>t</a:t>
            </a:r>
            <a:r>
              <a:rPr dirty="0" sz="1900">
                <a:latin typeface="Calibri"/>
                <a:cs typeface="Calibri"/>
              </a:rPr>
              <a:t>e	</a:t>
            </a:r>
            <a:r>
              <a:rPr dirty="0" sz="1900" spc="-5">
                <a:latin typeface="Calibri"/>
                <a:cs typeface="Calibri"/>
              </a:rPr>
              <a:t>send</a:t>
            </a:r>
            <a:r>
              <a:rPr dirty="0" sz="1900">
                <a:latin typeface="Calibri"/>
                <a:cs typeface="Calibri"/>
              </a:rPr>
              <a:t>o	</a:t>
            </a:r>
            <a:r>
              <a:rPr dirty="0" sz="1900" spc="-5">
                <a:latin typeface="Calibri"/>
                <a:cs typeface="Calibri"/>
              </a:rPr>
              <a:t>qu</a:t>
            </a:r>
            <a:r>
              <a:rPr dirty="0" sz="1900">
                <a:latin typeface="Calibri"/>
                <a:cs typeface="Calibri"/>
              </a:rPr>
              <a:t>e	o	</a:t>
            </a:r>
            <a:r>
              <a:rPr dirty="0" sz="1900" spc="-5">
                <a:latin typeface="Calibri"/>
                <a:cs typeface="Calibri"/>
              </a:rPr>
              <a:t>ní</a:t>
            </a:r>
            <a:r>
              <a:rPr dirty="0" sz="1900" spc="-20">
                <a:latin typeface="Calibri"/>
                <a:cs typeface="Calibri"/>
              </a:rPr>
              <a:t>v</a:t>
            </a:r>
            <a:r>
              <a:rPr dirty="0" sz="1900" spc="-5">
                <a:latin typeface="Calibri"/>
                <a:cs typeface="Calibri"/>
              </a:rPr>
              <a:t>e</a:t>
            </a:r>
            <a:r>
              <a:rPr dirty="0" sz="1900">
                <a:latin typeface="Calibri"/>
                <a:cs typeface="Calibri"/>
              </a:rPr>
              <a:t>l	</a:t>
            </a:r>
            <a:r>
              <a:rPr dirty="0" sz="1900" spc="-5">
                <a:latin typeface="Calibri"/>
                <a:cs typeface="Calibri"/>
              </a:rPr>
              <a:t>de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574588" y="3525275"/>
            <a:ext cx="146177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9494" algn="l"/>
              </a:tabLst>
            </a:pPr>
            <a:r>
              <a:rPr dirty="0" sz="1900">
                <a:latin typeface="Calibri"/>
                <a:cs typeface="Calibri"/>
              </a:rPr>
              <a:t>ado</a:t>
            </a:r>
            <a:r>
              <a:rPr dirty="0" sz="1900" spc="-25">
                <a:latin typeface="Calibri"/>
                <a:cs typeface="Calibri"/>
              </a:rPr>
              <a:t>t</a:t>
            </a:r>
            <a:r>
              <a:rPr dirty="0" sz="1900">
                <a:latin typeface="Calibri"/>
                <a:cs typeface="Calibri"/>
              </a:rPr>
              <a:t>ado	</a:t>
            </a:r>
            <a:r>
              <a:rPr dirty="0" sz="1900" spc="-5">
                <a:latin typeface="Calibri"/>
                <a:cs typeface="Calibri"/>
              </a:rPr>
              <a:t>se</a:t>
            </a:r>
            <a:r>
              <a:rPr dirty="0" sz="1900" spc="-40">
                <a:latin typeface="Calibri"/>
                <a:cs typeface="Calibri"/>
              </a:rPr>
              <a:t>r</a:t>
            </a:r>
            <a:r>
              <a:rPr dirty="0" sz="1900">
                <a:latin typeface="Calibri"/>
                <a:cs typeface="Calibri"/>
              </a:rPr>
              <a:t>á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909789" y="2946155"/>
            <a:ext cx="1313815" cy="894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260985">
              <a:lnSpc>
                <a:spcPct val="100000"/>
              </a:lnSpc>
              <a:spcBef>
                <a:spcPts val="100"/>
              </a:spcBef>
            </a:pPr>
            <a:r>
              <a:rPr dirty="0" sz="1900">
                <a:latin typeface="Calibri"/>
                <a:cs typeface="Calibri"/>
              </a:rPr>
              <a:t>analisados  </a:t>
            </a:r>
            <a:r>
              <a:rPr dirty="0" sz="1900" spc="-5">
                <a:latin typeface="Calibri"/>
                <a:cs typeface="Calibri"/>
              </a:rPr>
              <a:t>significância </a:t>
            </a:r>
            <a:r>
              <a:rPr dirty="0" sz="1900">
                <a:latin typeface="Calibri"/>
                <a:cs typeface="Calibri"/>
              </a:rPr>
              <a:t> o</a:t>
            </a:r>
            <a:r>
              <a:rPr dirty="0" sz="1900" spc="325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teste</a:t>
            </a:r>
            <a:r>
              <a:rPr dirty="0" sz="1900" spc="36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de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574588" y="3814835"/>
            <a:ext cx="135509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10">
                <a:latin typeface="Calibri"/>
                <a:cs typeface="Calibri"/>
              </a:rPr>
              <a:t>Chi-quadrado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057118" y="3525275"/>
            <a:ext cx="4156710" cy="60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5895">
              <a:lnSpc>
                <a:spcPct val="100000"/>
              </a:lnSpc>
              <a:spcBef>
                <a:spcPts val="100"/>
              </a:spcBef>
              <a:tabLst>
                <a:tab pos="632460" algn="l"/>
                <a:tab pos="1196975" algn="l"/>
                <a:tab pos="1831975" algn="l"/>
              </a:tabLst>
            </a:pPr>
            <a:r>
              <a:rPr dirty="0" sz="1900" spc="-5">
                <a:latin typeface="Calibri"/>
                <a:cs typeface="Calibri"/>
              </a:rPr>
              <a:t>de	5%.	</a:t>
            </a:r>
            <a:r>
              <a:rPr dirty="0" sz="1900" spc="-15">
                <a:latin typeface="Calibri"/>
                <a:cs typeface="Calibri"/>
              </a:rPr>
              <a:t>Será	</a:t>
            </a:r>
            <a:r>
              <a:rPr dirty="0" sz="1900" spc="-5">
                <a:latin typeface="Calibri"/>
                <a:cs typeface="Calibri"/>
              </a:rPr>
              <a:t>aplicado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602615" algn="l"/>
                <a:tab pos="1657985" algn="l"/>
                <a:tab pos="2053589" algn="l"/>
                <a:tab pos="3254375" algn="l"/>
                <a:tab pos="3933825" algn="l"/>
              </a:tabLst>
            </a:pPr>
            <a:r>
              <a:rPr dirty="0" sz="1900" spc="-5">
                <a:latin typeface="Calibri"/>
                <a:cs typeface="Calibri"/>
              </a:rPr>
              <a:t>pa</a:t>
            </a:r>
            <a:r>
              <a:rPr dirty="0" sz="1900" spc="-40">
                <a:latin typeface="Calibri"/>
                <a:cs typeface="Calibri"/>
              </a:rPr>
              <a:t>r</a:t>
            </a:r>
            <a:r>
              <a:rPr dirty="0" sz="1900">
                <a:latin typeface="Calibri"/>
                <a:cs typeface="Calibri"/>
              </a:rPr>
              <a:t>a	</a:t>
            </a:r>
            <a:r>
              <a:rPr dirty="0" sz="1900" spc="-35">
                <a:latin typeface="Calibri"/>
                <a:cs typeface="Calibri"/>
              </a:rPr>
              <a:t>a</a:t>
            </a:r>
            <a:r>
              <a:rPr dirty="0" sz="1900" spc="-30">
                <a:latin typeface="Calibri"/>
                <a:cs typeface="Calibri"/>
              </a:rPr>
              <a:t>v</a:t>
            </a:r>
            <a:r>
              <a:rPr dirty="0" sz="1900">
                <a:latin typeface="Calibri"/>
                <a:cs typeface="Calibri"/>
              </a:rPr>
              <a:t>alia</a:t>
            </a:r>
            <a:r>
              <a:rPr dirty="0" sz="1900" spc="-20">
                <a:latin typeface="Calibri"/>
                <a:cs typeface="Calibri"/>
              </a:rPr>
              <a:t>ç</a:t>
            </a:r>
            <a:r>
              <a:rPr dirty="0" sz="1900">
                <a:latin typeface="Calibri"/>
                <a:cs typeface="Calibri"/>
              </a:rPr>
              <a:t>ão	</a:t>
            </a:r>
            <a:r>
              <a:rPr dirty="0" sz="1900" spc="-5">
                <a:latin typeface="Calibri"/>
                <a:cs typeface="Calibri"/>
              </a:rPr>
              <a:t>d</a:t>
            </a:r>
            <a:r>
              <a:rPr dirty="0" sz="1900">
                <a:latin typeface="Calibri"/>
                <a:cs typeface="Calibri"/>
              </a:rPr>
              <a:t>a	associa</a:t>
            </a:r>
            <a:r>
              <a:rPr dirty="0" sz="1900" spc="-20">
                <a:latin typeface="Calibri"/>
                <a:cs typeface="Calibri"/>
              </a:rPr>
              <a:t>ç</a:t>
            </a:r>
            <a:r>
              <a:rPr dirty="0" sz="1900">
                <a:latin typeface="Calibri"/>
                <a:cs typeface="Calibri"/>
              </a:rPr>
              <a:t>ão	</a:t>
            </a:r>
            <a:r>
              <a:rPr dirty="0" sz="1900" spc="-5">
                <a:latin typeface="Calibri"/>
                <a:cs typeface="Calibri"/>
              </a:rPr>
              <a:t>e</a:t>
            </a:r>
            <a:r>
              <a:rPr dirty="0" sz="1900" spc="-20">
                <a:latin typeface="Calibri"/>
                <a:cs typeface="Calibri"/>
              </a:rPr>
              <a:t>n</a:t>
            </a:r>
            <a:r>
              <a:rPr dirty="0" sz="1900" spc="-5">
                <a:latin typeface="Calibri"/>
                <a:cs typeface="Calibri"/>
              </a:rPr>
              <a:t>t</a:t>
            </a:r>
            <a:r>
              <a:rPr dirty="0" sz="1900" spc="-30">
                <a:latin typeface="Calibri"/>
                <a:cs typeface="Calibri"/>
              </a:rPr>
              <a:t>r</a:t>
            </a:r>
            <a:r>
              <a:rPr dirty="0" sz="1900">
                <a:latin typeface="Calibri"/>
                <a:cs typeface="Calibri"/>
              </a:rPr>
              <a:t>e	as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574588" y="4104395"/>
            <a:ext cx="563689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3000" algn="l"/>
                <a:tab pos="2177415" algn="l"/>
                <a:tab pos="2438400" algn="l"/>
                <a:tab pos="2707005" algn="l"/>
                <a:tab pos="3335654" algn="l"/>
                <a:tab pos="3723640" algn="l"/>
                <a:tab pos="5186680" algn="l"/>
              </a:tabLst>
            </a:pPr>
            <a:r>
              <a:rPr dirty="0" sz="1900" spc="-30">
                <a:latin typeface="Calibri"/>
                <a:cs typeface="Calibri"/>
              </a:rPr>
              <a:t>v</a:t>
            </a:r>
            <a:r>
              <a:rPr dirty="0" sz="1900">
                <a:latin typeface="Calibri"/>
                <a:cs typeface="Calibri"/>
              </a:rPr>
              <a:t>ari</a:t>
            </a:r>
            <a:r>
              <a:rPr dirty="0" sz="1900" spc="-35">
                <a:latin typeface="Calibri"/>
                <a:cs typeface="Calibri"/>
              </a:rPr>
              <a:t>á</a:t>
            </a:r>
            <a:r>
              <a:rPr dirty="0" sz="1900" spc="-20">
                <a:latin typeface="Calibri"/>
                <a:cs typeface="Calibri"/>
              </a:rPr>
              <a:t>v</a:t>
            </a:r>
            <a:r>
              <a:rPr dirty="0" sz="1900" spc="-5">
                <a:latin typeface="Calibri"/>
                <a:cs typeface="Calibri"/>
              </a:rPr>
              <a:t>ei</a:t>
            </a:r>
            <a:r>
              <a:rPr dirty="0" sz="1900">
                <a:latin typeface="Calibri"/>
                <a:cs typeface="Calibri"/>
              </a:rPr>
              <a:t>s	</a:t>
            </a:r>
            <a:r>
              <a:rPr dirty="0" sz="1900" spc="-5">
                <a:latin typeface="Calibri"/>
                <a:cs typeface="Calibri"/>
              </a:rPr>
              <a:t>nominai</a:t>
            </a:r>
            <a:r>
              <a:rPr dirty="0" sz="1900">
                <a:latin typeface="Calibri"/>
                <a:cs typeface="Calibri"/>
              </a:rPr>
              <a:t>s	e	o	</a:t>
            </a:r>
            <a:r>
              <a:rPr dirty="0" sz="1900" spc="-25">
                <a:latin typeface="Calibri"/>
                <a:cs typeface="Calibri"/>
              </a:rPr>
              <a:t>t</a:t>
            </a:r>
            <a:r>
              <a:rPr dirty="0" sz="1900" spc="-5">
                <a:latin typeface="Calibri"/>
                <a:cs typeface="Calibri"/>
              </a:rPr>
              <a:t>e</a:t>
            </a:r>
            <a:r>
              <a:rPr dirty="0" sz="1900" spc="-25">
                <a:latin typeface="Calibri"/>
                <a:cs typeface="Calibri"/>
              </a:rPr>
              <a:t>st</a:t>
            </a:r>
            <a:r>
              <a:rPr dirty="0" sz="1900">
                <a:latin typeface="Calibri"/>
                <a:cs typeface="Calibri"/>
              </a:rPr>
              <a:t>e	</a:t>
            </a:r>
            <a:r>
              <a:rPr dirty="0" sz="1900" spc="-5">
                <a:latin typeface="Calibri"/>
                <a:cs typeface="Calibri"/>
              </a:rPr>
              <a:t>d</a:t>
            </a:r>
            <a:r>
              <a:rPr dirty="0" sz="1900">
                <a:latin typeface="Calibri"/>
                <a:cs typeface="Calibri"/>
              </a:rPr>
              <a:t>e	</a:t>
            </a:r>
            <a:r>
              <a:rPr dirty="0" sz="1900" spc="-35">
                <a:latin typeface="Calibri"/>
                <a:cs typeface="Calibri"/>
              </a:rPr>
              <a:t>K</a:t>
            </a:r>
            <a:r>
              <a:rPr dirty="0" sz="1900">
                <a:latin typeface="Calibri"/>
                <a:cs typeface="Calibri"/>
              </a:rPr>
              <a:t>aplan-Meier	</a:t>
            </a:r>
            <a:r>
              <a:rPr dirty="0" sz="1900" spc="-5">
                <a:latin typeface="Calibri"/>
                <a:cs typeface="Calibri"/>
              </a:rPr>
              <a:t>pa</a:t>
            </a:r>
            <a:r>
              <a:rPr dirty="0" sz="1900" spc="-40">
                <a:latin typeface="Calibri"/>
                <a:cs typeface="Calibri"/>
              </a:rPr>
              <a:t>r</a:t>
            </a:r>
            <a:r>
              <a:rPr dirty="0" sz="1900">
                <a:latin typeface="Calibri"/>
                <a:cs typeface="Calibri"/>
              </a:rPr>
              <a:t>a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574588" y="4393955"/>
            <a:ext cx="5644515" cy="1517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900" spc="-10">
                <a:latin typeface="Calibri"/>
                <a:cs typeface="Calibri"/>
              </a:rPr>
              <a:t>avaliação </a:t>
            </a:r>
            <a:r>
              <a:rPr dirty="0" sz="1900" spc="-5">
                <a:latin typeface="Calibri"/>
                <a:cs typeface="Calibri"/>
              </a:rPr>
              <a:t>das </a:t>
            </a:r>
            <a:r>
              <a:rPr dirty="0" sz="1900" spc="-20">
                <a:latin typeface="Calibri"/>
                <a:cs typeface="Calibri"/>
              </a:rPr>
              <a:t>taxas </a:t>
            </a:r>
            <a:r>
              <a:rPr dirty="0" sz="1900" spc="-5">
                <a:latin typeface="Calibri"/>
                <a:cs typeface="Calibri"/>
              </a:rPr>
              <a:t>de </a:t>
            </a:r>
            <a:r>
              <a:rPr dirty="0" sz="1900" spc="-10">
                <a:latin typeface="Calibri"/>
                <a:cs typeface="Calibri"/>
              </a:rPr>
              <a:t>sobrevida </a:t>
            </a:r>
            <a:r>
              <a:rPr dirty="0" sz="1900" spc="-5">
                <a:latin typeface="Calibri"/>
                <a:cs typeface="Calibri"/>
              </a:rPr>
              <a:t>global (SG),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sobre livre </a:t>
            </a:r>
            <a:r>
              <a:rPr dirty="0" sz="1900" spc="-5">
                <a:latin typeface="Calibri"/>
                <a:cs typeface="Calibri"/>
              </a:rPr>
              <a:t> de </a:t>
            </a:r>
            <a:r>
              <a:rPr dirty="0" sz="1900" spc="-10">
                <a:latin typeface="Calibri"/>
                <a:cs typeface="Calibri"/>
              </a:rPr>
              <a:t>doença </a:t>
            </a:r>
            <a:r>
              <a:rPr dirty="0" sz="1900" spc="-5">
                <a:latin typeface="Calibri"/>
                <a:cs typeface="Calibri"/>
              </a:rPr>
              <a:t>(SLD) </a:t>
            </a:r>
            <a:r>
              <a:rPr dirty="0" sz="1900">
                <a:latin typeface="Calibri"/>
                <a:cs typeface="Calibri"/>
              </a:rPr>
              <a:t>e </a:t>
            </a:r>
            <a:r>
              <a:rPr dirty="0" sz="1900" spc="-10">
                <a:latin typeface="Calibri"/>
                <a:cs typeface="Calibri"/>
              </a:rPr>
              <a:t>sobrevida livre </a:t>
            </a:r>
            <a:r>
              <a:rPr dirty="0" sz="1900" spc="-5">
                <a:latin typeface="Calibri"/>
                <a:cs typeface="Calibri"/>
              </a:rPr>
              <a:t>de </a:t>
            </a:r>
            <a:r>
              <a:rPr dirty="0" sz="1900" spc="-10">
                <a:latin typeface="Calibri"/>
                <a:cs typeface="Calibri"/>
              </a:rPr>
              <a:t>progressão </a:t>
            </a:r>
            <a:r>
              <a:rPr dirty="0" sz="1900" spc="-5">
                <a:latin typeface="Calibri"/>
                <a:cs typeface="Calibri"/>
              </a:rPr>
              <a:t>(SLP). As </a:t>
            </a:r>
            <a:r>
              <a:rPr dirty="0" sz="1900">
                <a:latin typeface="Calibri"/>
                <a:cs typeface="Calibri"/>
              </a:rPr>
              <a:t> análises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estatísticas </a:t>
            </a:r>
            <a:r>
              <a:rPr dirty="0" sz="1900" spc="-10">
                <a:latin typeface="Calibri"/>
                <a:cs typeface="Calibri"/>
              </a:rPr>
              <a:t>serão realizadas </a:t>
            </a:r>
            <a:r>
              <a:rPr dirty="0" sz="1900" spc="-20">
                <a:latin typeface="Calibri"/>
                <a:cs typeface="Calibri"/>
              </a:rPr>
              <a:t>através </a:t>
            </a:r>
            <a:r>
              <a:rPr dirty="0" sz="1900" spc="-5">
                <a:latin typeface="Calibri"/>
                <a:cs typeface="Calibri"/>
              </a:rPr>
              <a:t>do </a:t>
            </a:r>
            <a:r>
              <a:rPr dirty="0" sz="1900" spc="-10">
                <a:latin typeface="Calibri"/>
                <a:cs typeface="Calibri"/>
              </a:rPr>
              <a:t>software </a:t>
            </a:r>
            <a:r>
              <a:rPr dirty="0" sz="1900" spc="-5">
                <a:latin typeface="Calibri"/>
                <a:cs typeface="Calibri"/>
              </a:rPr>
              <a:t> SPSS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versão</a:t>
            </a:r>
            <a:r>
              <a:rPr dirty="0" sz="1900" spc="-5">
                <a:latin typeface="Calibri"/>
                <a:cs typeface="Calibri"/>
              </a:rPr>
              <a:t> 25.</a:t>
            </a:r>
            <a:endParaRPr sz="1900">
              <a:latin typeface="Calibri"/>
              <a:cs typeface="Calibri"/>
            </a:endParaRPr>
          </a:p>
          <a:p>
            <a:pPr algn="just" marL="14604">
              <a:lnSpc>
                <a:spcPct val="100000"/>
              </a:lnSpc>
              <a:spcBef>
                <a:spcPts val="345"/>
              </a:spcBef>
            </a:pPr>
            <a:r>
              <a:rPr dirty="0" sz="1900" spc="-10">
                <a:latin typeface="Calibri"/>
                <a:cs typeface="Calibri"/>
              </a:rPr>
              <a:t>Espera-se</a:t>
            </a:r>
            <a:r>
              <a:rPr dirty="0" sz="1900" spc="12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que</a:t>
            </a:r>
            <a:r>
              <a:rPr dirty="0" sz="1900" spc="1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</a:t>
            </a:r>
            <a:r>
              <a:rPr dirty="0" sz="1900" spc="12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partir</a:t>
            </a:r>
            <a:r>
              <a:rPr dirty="0" sz="1900" spc="13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da</a:t>
            </a:r>
            <a:r>
              <a:rPr dirty="0" sz="1900" spc="12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terapia</a:t>
            </a:r>
            <a:r>
              <a:rPr dirty="0" sz="1900" spc="12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multimodal</a:t>
            </a:r>
            <a:r>
              <a:rPr dirty="0" sz="1900" spc="13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do</a:t>
            </a:r>
            <a:r>
              <a:rPr dirty="0" sz="1900" spc="12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CAC</a:t>
            </a:r>
            <a:r>
              <a:rPr dirty="0" sz="1900" spc="12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no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574588" y="5885695"/>
            <a:ext cx="559244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97710" algn="l"/>
              </a:tabLst>
            </a:pPr>
            <a:r>
              <a:rPr dirty="0" sz="1900" spc="-20">
                <a:latin typeface="Calibri"/>
                <a:cs typeface="Calibri"/>
              </a:rPr>
              <a:t>trato</a:t>
            </a:r>
            <a:r>
              <a:rPr dirty="0" sz="1900" spc="3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nasossinusal	</a:t>
            </a:r>
            <a:r>
              <a:rPr dirty="0" sz="1900" spc="-15">
                <a:latin typeface="Calibri"/>
                <a:cs typeface="Calibri"/>
              </a:rPr>
              <a:t>mostre</a:t>
            </a:r>
            <a:r>
              <a:rPr dirty="0" sz="1900" spc="30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melhores</a:t>
            </a:r>
            <a:r>
              <a:rPr dirty="0" sz="1900" spc="30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desfechos</a:t>
            </a:r>
            <a:r>
              <a:rPr dirty="0" sz="1900" spc="30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clínicos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574588" y="6175255"/>
            <a:ext cx="5608955" cy="894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900" spc="-5">
                <a:latin typeface="Calibri"/>
                <a:cs typeface="Calibri"/>
              </a:rPr>
              <a:t>nos </a:t>
            </a:r>
            <a:r>
              <a:rPr dirty="0" sz="1900" spc="-10">
                <a:latin typeface="Calibri"/>
                <a:cs typeface="Calibri"/>
              </a:rPr>
              <a:t>pacientes </a:t>
            </a:r>
            <a:r>
              <a:rPr dirty="0" sz="1900" spc="-15">
                <a:latin typeface="Calibri"/>
                <a:cs typeface="Calibri"/>
              </a:rPr>
              <a:t>tratados </a:t>
            </a:r>
            <a:r>
              <a:rPr dirty="0" sz="1900">
                <a:latin typeface="Calibri"/>
                <a:cs typeface="Calibri"/>
              </a:rPr>
              <a:t>a </a:t>
            </a:r>
            <a:r>
              <a:rPr dirty="0" sz="1900" spc="-5">
                <a:latin typeface="Calibri"/>
                <a:cs typeface="Calibri"/>
              </a:rPr>
              <a:t>partir do </a:t>
            </a:r>
            <a:r>
              <a:rPr dirty="0" sz="1900" spc="-10">
                <a:latin typeface="Calibri"/>
                <a:cs typeface="Calibri"/>
              </a:rPr>
              <a:t>aumento </a:t>
            </a:r>
            <a:r>
              <a:rPr dirty="0" sz="1900" spc="-5">
                <a:latin typeface="Calibri"/>
                <a:cs typeface="Calibri"/>
              </a:rPr>
              <a:t>das </a:t>
            </a:r>
            <a:r>
              <a:rPr dirty="0" sz="1900" spc="-20">
                <a:latin typeface="Calibri"/>
                <a:cs typeface="Calibri"/>
              </a:rPr>
              <a:t>taxas </a:t>
            </a:r>
            <a:r>
              <a:rPr dirty="0" sz="1900" spc="-5">
                <a:latin typeface="Calibri"/>
                <a:cs typeface="Calibri"/>
              </a:rPr>
              <a:t>de 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SG,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SLD</a:t>
            </a:r>
            <a:r>
              <a:rPr dirty="0" sz="1900">
                <a:latin typeface="Calibri"/>
                <a:cs typeface="Calibri"/>
              </a:rPr>
              <a:t> e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SLP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quando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comparados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aos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que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foram 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submetidos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exclusivamente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à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ressecção cirúrgica.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531025" y="112475"/>
            <a:ext cx="4701540" cy="615950"/>
          </a:xfrm>
          <a:custGeom>
            <a:avLst/>
            <a:gdLst/>
            <a:ahLst/>
            <a:cxnLst/>
            <a:rect l="l" t="t" r="r" b="b"/>
            <a:pathLst>
              <a:path w="4701540" h="615950">
                <a:moveTo>
                  <a:pt x="4701299" y="615599"/>
                </a:moveTo>
                <a:lnTo>
                  <a:pt x="0" y="615599"/>
                </a:lnTo>
                <a:lnTo>
                  <a:pt x="0" y="0"/>
                </a:lnTo>
                <a:lnTo>
                  <a:pt x="4701299" y="0"/>
                </a:lnTo>
                <a:lnTo>
                  <a:pt x="4701299" y="615599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3658797" y="126190"/>
            <a:ext cx="444182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5" b="1">
                <a:solidFill>
                  <a:srgbClr val="FFFFFF"/>
                </a:solidFill>
                <a:latin typeface="Calibri"/>
                <a:cs typeface="Calibri"/>
              </a:rPr>
              <a:t>Encontro</a:t>
            </a:r>
            <a:r>
              <a:rPr dirty="0" sz="23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5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3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5" b="1">
                <a:solidFill>
                  <a:srgbClr val="FFFFFF"/>
                </a:solidFill>
                <a:latin typeface="Calibri"/>
                <a:cs typeface="Calibri"/>
              </a:rPr>
              <a:t>Ciência</a:t>
            </a:r>
            <a:r>
              <a:rPr dirty="0" sz="23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3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Calibri"/>
                <a:cs typeface="Calibri"/>
              </a:rPr>
              <a:t>Inovação</a:t>
            </a:r>
            <a:r>
              <a:rPr dirty="0" sz="23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5" b="1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214" y="189302"/>
            <a:ext cx="5784022" cy="577462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3395374" y="5660599"/>
            <a:ext cx="3251200" cy="4626610"/>
            <a:chOff x="3395374" y="5660599"/>
            <a:chExt cx="3251200" cy="4626610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5374" y="7606962"/>
              <a:ext cx="3250927" cy="268003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95399" y="5660599"/>
              <a:ext cx="2783725" cy="1999405"/>
            </a:xfrm>
            <a:prstGeom prst="rect">
              <a:avLst/>
            </a:prstGeom>
          </p:spPr>
        </p:pic>
      </p:grp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6705149" y="6533725"/>
          <a:ext cx="5689600" cy="3270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9715"/>
                <a:gridCol w="2875280"/>
              </a:tblGrid>
              <a:tr h="731499">
                <a:tc>
                  <a:txBody>
                    <a:bodyPr/>
                    <a:lstStyle/>
                    <a:p>
                      <a:pPr marL="792480" marR="447675" indent="-34099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8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VARIÁVEIS</a:t>
                      </a:r>
                      <a:r>
                        <a:rPr dirty="0" sz="1800" spc="-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SEREM </a:t>
                      </a:r>
                      <a:r>
                        <a:rPr dirty="0" sz="1800" spc="-39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ANALISADAS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620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</a:tr>
              <a:tr h="9143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1600" spc="-15" b="1">
                          <a:latin typeface="Calibri"/>
                          <a:cs typeface="Calibri"/>
                        </a:rPr>
                        <a:t>DADOS</a:t>
                      </a:r>
                      <a:r>
                        <a:rPr dirty="0" sz="16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DEMOGRÁFICOS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774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7955" marR="144145" indent="-63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Idade,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data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do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diagnóstico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 inicial,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antecedentes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pessoais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e </a:t>
                      </a:r>
                      <a:r>
                        <a:rPr dirty="0" sz="1600" spc="-3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familiares.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774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701099">
                <a:tc>
                  <a:txBody>
                    <a:bodyPr/>
                    <a:lstStyle/>
                    <a:p>
                      <a:pPr marL="931544" marR="230504" indent="-69469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1600" spc="-5" b="1">
                          <a:latin typeface="Calibri"/>
                          <a:cs typeface="Calibri"/>
                        </a:rPr>
                        <a:t>CRITÉRIOS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MORFOLÓGICOS </a:t>
                      </a:r>
                      <a:r>
                        <a:rPr dirty="0" sz="1600" spc="-3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TUMORAIS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774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6090" marR="179705" indent="-23495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1600" spc="-20">
                          <a:latin typeface="Calibri"/>
                          <a:cs typeface="Calibri"/>
                        </a:rPr>
                        <a:t>Tamanho,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subtipo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histológico, </a:t>
                      </a:r>
                      <a:r>
                        <a:rPr dirty="0" sz="1600" spc="-3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análise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mutacional,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etc.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774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9143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1600" spc="-5" b="1">
                          <a:latin typeface="Calibri"/>
                          <a:cs typeface="Calibri"/>
                        </a:rPr>
                        <a:t>TERAPÊUTICA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774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Cirurgia 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exclusiva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 Cirurgia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 RT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781685" marR="186690" indent="-589915">
                        <a:lnSpc>
                          <a:spcPct val="10000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Cirurgia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 RT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QT/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 Cirurgia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+ </a:t>
                      </a:r>
                      <a:r>
                        <a:rPr dirty="0" sz="1600" spc="-3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Outras terapias.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774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373513" y="7283829"/>
            <a:ext cx="2027174" cy="2627634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875" y="5925660"/>
            <a:ext cx="3256649" cy="1855134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850" y="7998172"/>
            <a:ext cx="3256648" cy="19133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- A.C CAMARGO Carcinoma Adenóide Cístico, AVG .pptx</dc:title>
  <dcterms:created xsi:type="dcterms:W3CDTF">2023-01-18T13:50:30Z</dcterms:created>
  <dcterms:modified xsi:type="dcterms:W3CDTF">2023-01-18T13:50:30Z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