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5994"/>
  </p:normalViewPr>
  <p:slideViewPr>
    <p:cSldViewPr snapToGrid="0" snapToObjects="1">
      <p:cViewPr varScale="1">
        <p:scale>
          <a:sx n="47" d="100"/>
          <a:sy n="47" d="100"/>
        </p:scale>
        <p:origin x="690" y="60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D7410CA3-6DD5-3A44-9A27-89A5D91BB08F}"/>
              </a:ext>
            </a:extLst>
          </p:cNvPr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xmlns="" id="{5F2BD0F1-005A-0044-A8AB-560F9375413B}"/>
              </a:ext>
            </a:extLst>
          </p:cNvPr>
          <p:cNvSpPr/>
          <p:nvPr/>
        </p:nvSpPr>
        <p:spPr>
          <a:xfrm>
            <a:off x="6471626" y="4695638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xmlns="" id="{A5E64E54-F3DF-614D-AB54-FE5A3AEF7AA0}"/>
              </a:ext>
            </a:extLst>
          </p:cNvPr>
          <p:cNvSpPr/>
          <p:nvPr/>
        </p:nvSpPr>
        <p:spPr>
          <a:xfrm>
            <a:off x="1232788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xmlns="" id="{A4D1C169-D6E1-FD4B-A45E-96E67FB1FAC8}"/>
              </a:ext>
            </a:extLst>
          </p:cNvPr>
          <p:cNvSpPr/>
          <p:nvPr/>
        </p:nvSpPr>
        <p:spPr>
          <a:xfrm>
            <a:off x="6471626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xmlns="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6FBF4F5-4DA9-A54C-8992-944303BBFA52}"/>
              </a:ext>
            </a:extLst>
          </p:cNvPr>
          <p:cNvSpPr txBox="1"/>
          <p:nvPr/>
        </p:nvSpPr>
        <p:spPr>
          <a:xfrm>
            <a:off x="640080" y="871102"/>
            <a:ext cx="1581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>
                <a:solidFill>
                  <a:schemeClr val="bg1"/>
                </a:solidFill>
              </a:rPr>
              <a:t>NEOPLASIA DE OROFARINGE HPV RELACIONADA: CARACTERÍSTICAS FENOTÍPICAS E PROGNÓSTICAS E O PERFIL DOS PACIENTES QUE DEVEM SER AVALIADOS POR MAIS DE UM MÉTODO</a:t>
            </a:r>
            <a:endParaRPr lang="pt-BR" sz="16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 </a:t>
            </a:r>
            <a:endParaRPr lang="pt-BR" sz="16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A1A24BD-BD89-144A-A301-A8058FB68A3A}"/>
              </a:ext>
            </a:extLst>
          </p:cNvPr>
          <p:cNvSpPr txBox="1"/>
          <p:nvPr/>
        </p:nvSpPr>
        <p:spPr>
          <a:xfrm>
            <a:off x="640080" y="1257162"/>
            <a:ext cx="57361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A. P. R. Correa; T. B. de Oliveira; U. R. </a:t>
            </a:r>
            <a:r>
              <a:rPr lang="en-US" sz="2400" dirty="0" err="1">
                <a:latin typeface="Calibri" charset="0"/>
                <a:ea typeface="Calibri" charset="0"/>
                <a:cs typeface="Calibri" charset="0"/>
              </a:rPr>
              <a:t>Nicolau</a:t>
            </a:r>
            <a:endParaRPr lang="pt-BR" sz="2400" dirty="0">
              <a:latin typeface="Calibri" charset="0"/>
              <a:ea typeface="Calibri" charset="0"/>
              <a:cs typeface="Calibri" charset="0"/>
            </a:endParaRPr>
          </a:p>
          <a:p>
            <a:endParaRPr lang="pt-BR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/>
              <a:t>O carcinoma de orofaringe induzido pelo Papiloma Vírus Humano encontra-se em crescente incidência e possui perfil fenotípico, </a:t>
            </a:r>
            <a:r>
              <a:rPr lang="pt-BR" sz="1600" dirty="0" err="1"/>
              <a:t>estadiamento</a:t>
            </a:r>
            <a:r>
              <a:rPr lang="pt-BR" sz="1600" dirty="0"/>
              <a:t> clínico e prognóstico diferentes daquele não relacionado ao vírus. </a:t>
            </a:r>
            <a:r>
              <a:rPr lang="pt-BR" sz="1600" dirty="0"/>
              <a:t>A detecção do p16 por </a:t>
            </a:r>
            <a:r>
              <a:rPr lang="pt-BR" sz="1600" dirty="0" err="1"/>
              <a:t>imunohistoquimica</a:t>
            </a:r>
            <a:r>
              <a:rPr lang="pt-BR" sz="1600" dirty="0"/>
              <a:t> é o método diagnóstico mais utilizado e considerado </a:t>
            </a:r>
            <a:r>
              <a:rPr lang="pt-BR" sz="1600" i="1" dirty="0" err="1"/>
              <a:t>surrogate</a:t>
            </a:r>
            <a:r>
              <a:rPr lang="pt-BR" sz="1600" dirty="0"/>
              <a:t> por sua custo-efetividade e fácil </a:t>
            </a:r>
            <a:r>
              <a:rPr lang="pt-BR" sz="1600" dirty="0" smtClean="0"/>
              <a:t>aplicabilidade </a:t>
            </a:r>
            <a:r>
              <a:rPr lang="pt-BR" sz="1600" dirty="0"/>
              <a:t>associados </a:t>
            </a:r>
            <a:r>
              <a:rPr lang="pt-BR" sz="1600" dirty="0" smtClean="0"/>
              <a:t>à </a:t>
            </a:r>
            <a:r>
              <a:rPr lang="pt-BR" sz="1600" dirty="0"/>
              <a:t>adequada sensibilidade. Porém, existe um número expressivo de pacientes que apresentam p16+ por IHQ mas que são HPV negativos quando submetidos a outros testes diagnósticos; esse grupo foi analisado por </a:t>
            </a:r>
            <a:r>
              <a:rPr lang="pt-BR" sz="1600" dirty="0" err="1"/>
              <a:t>Rietbergen</a:t>
            </a:r>
            <a:r>
              <a:rPr lang="pt-BR" sz="1600" dirty="0"/>
              <a:t> et al, que demonstrou piores desfechos nessa população, revelando que p16 </a:t>
            </a:r>
            <a:r>
              <a:rPr lang="pt-BR" sz="1600" dirty="0" err="1"/>
              <a:t>superexpresso</a:t>
            </a:r>
            <a:r>
              <a:rPr lang="pt-BR" sz="1600" dirty="0"/>
              <a:t> não é igual a </a:t>
            </a:r>
            <a:r>
              <a:rPr lang="pt-BR" sz="1600" dirty="0" err="1"/>
              <a:t>estatus</a:t>
            </a:r>
            <a:r>
              <a:rPr lang="pt-BR" sz="1600" dirty="0"/>
              <a:t> HPV positivo. </a:t>
            </a:r>
            <a:r>
              <a:rPr lang="pt-BR" sz="1600" dirty="0" smtClean="0"/>
              <a:t>É essa </a:t>
            </a:r>
            <a:r>
              <a:rPr lang="pt-BR" sz="1600" dirty="0"/>
              <a:t>parcela dos doentes </a:t>
            </a:r>
            <a:r>
              <a:rPr lang="pt-BR" sz="1600" dirty="0" smtClean="0"/>
              <a:t>(p16+/HPV-) que </a:t>
            </a:r>
            <a:r>
              <a:rPr lang="pt-BR" sz="1600" dirty="0"/>
              <a:t>pode ser prejudicada se realizarmos diagnóstico </a:t>
            </a:r>
            <a:r>
              <a:rPr lang="pt-BR" sz="1600" dirty="0" smtClean="0"/>
              <a:t>incorreto, </a:t>
            </a:r>
            <a:r>
              <a:rPr lang="pt-BR" sz="1600" dirty="0"/>
              <a:t>especialmente se </a:t>
            </a:r>
            <a:r>
              <a:rPr lang="pt-BR" sz="1600" dirty="0" smtClean="0"/>
              <a:t>aplicarmos </a:t>
            </a:r>
            <a:r>
              <a:rPr lang="pt-BR" sz="1600" dirty="0"/>
              <a:t>estratégias de </a:t>
            </a:r>
            <a:r>
              <a:rPr lang="pt-BR" sz="1600" dirty="0" err="1"/>
              <a:t>desintensificação</a:t>
            </a:r>
            <a:r>
              <a:rPr lang="pt-BR" sz="1600" dirty="0"/>
              <a:t> de tratamento.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B6CA608A-2DC5-9041-9E97-EBBF8BECB85E}"/>
              </a:ext>
            </a:extLst>
          </p:cNvPr>
          <p:cNvSpPr txBox="1"/>
          <p:nvPr/>
        </p:nvSpPr>
        <p:spPr>
          <a:xfrm>
            <a:off x="6446916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414ECDDF-475F-AA4A-87B3-CF665B158A65}"/>
              </a:ext>
            </a:extLst>
          </p:cNvPr>
          <p:cNvSpPr txBox="1"/>
          <p:nvPr/>
        </p:nvSpPr>
        <p:spPr>
          <a:xfrm>
            <a:off x="6372787" y="2601689"/>
            <a:ext cx="54361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/>
              <a:t>Ainda </a:t>
            </a:r>
            <a:r>
              <a:rPr lang="pt-BR" sz="1600" dirty="0"/>
              <a:t>não existe orientação de conduta após a positividade do p16 na </a:t>
            </a:r>
            <a:r>
              <a:rPr lang="pt-BR" sz="1600" dirty="0" err="1" smtClean="0"/>
              <a:t>imunohistoquímica</a:t>
            </a:r>
            <a:r>
              <a:rPr lang="pt-BR" sz="1600" dirty="0" smtClean="0"/>
              <a:t>; portanto</a:t>
            </a:r>
            <a:r>
              <a:rPr lang="pt-BR" sz="1600" dirty="0"/>
              <a:t>, este estudo pretende </a:t>
            </a:r>
            <a:r>
              <a:rPr lang="pt-BR" sz="1600" dirty="0" smtClean="0"/>
              <a:t>encontrar </a:t>
            </a:r>
            <a:r>
              <a:rPr lang="pt-BR" sz="1600" dirty="0"/>
              <a:t>o fenótipo de pacientes p16+ por </a:t>
            </a:r>
            <a:r>
              <a:rPr lang="pt-BR" sz="1600" dirty="0" smtClean="0"/>
              <a:t>IHQ</a:t>
            </a:r>
            <a:r>
              <a:rPr lang="pt-BR" sz="1600" dirty="0"/>
              <a:t> que devam realizar um segundo teste sequencial para confirmar o HPV como agente etiológico da neoplasia</a:t>
            </a:r>
            <a:r>
              <a:rPr lang="pt-BR" sz="1600" dirty="0" smtClean="0"/>
              <a:t>, </a:t>
            </a:r>
            <a:r>
              <a:rPr lang="pt-BR" sz="1600" dirty="0"/>
              <a:t>sem que isso gere custos desnecessários ao sistema de saúde e, ao mesmo tempo, nos assegure um diagnóstico etiológico correto. </a:t>
            </a:r>
            <a:endParaRPr lang="pt-BR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89EB4AE-6623-BC4D-8A59-FAB159F3CD26}"/>
              </a:ext>
            </a:extLst>
          </p:cNvPr>
          <p:cNvSpPr txBox="1"/>
          <p:nvPr/>
        </p:nvSpPr>
        <p:spPr>
          <a:xfrm>
            <a:off x="6446916" y="4720877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ED535ABC-B6F0-914E-A2CD-EEC99805C25A}"/>
              </a:ext>
            </a:extLst>
          </p:cNvPr>
          <p:cNvSpPr txBox="1"/>
          <p:nvPr/>
        </p:nvSpPr>
        <p:spPr>
          <a:xfrm>
            <a:off x="6372787" y="5244097"/>
            <a:ext cx="54361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/>
              <a:t>Trata-se de estudo de coorte retrospectivo, </a:t>
            </a:r>
            <a:r>
              <a:rPr lang="pt-BR" sz="1600" dirty="0" err="1"/>
              <a:t>unicêntrico</a:t>
            </a:r>
            <a:r>
              <a:rPr lang="pt-BR" sz="1600" dirty="0"/>
              <a:t>, baseado em coleta de banco de dados </a:t>
            </a:r>
            <a:r>
              <a:rPr lang="pt-BR" sz="1600" dirty="0" err="1"/>
              <a:t>anonimizado</a:t>
            </a:r>
            <a:r>
              <a:rPr lang="pt-BR" sz="1600" dirty="0"/>
              <a:t> de pacientes que foram testados duplamente para etiologia viral entre os anos 2007 a 2018</a:t>
            </a:r>
            <a:r>
              <a:rPr lang="pt-BR" sz="1600" dirty="0" smtClean="0"/>
              <a:t>.</a:t>
            </a:r>
            <a:endParaRPr lang="pt-BR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80911BC6-C929-C743-8A55-B63E6304E3CF}"/>
              </a:ext>
            </a:extLst>
          </p:cNvPr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BC0A4DD6-528F-2440-AA57-6D51861C0F9D}"/>
              </a:ext>
            </a:extLst>
          </p:cNvPr>
          <p:cNvSpPr txBox="1"/>
          <p:nvPr/>
        </p:nvSpPr>
        <p:spPr>
          <a:xfrm>
            <a:off x="12229043" y="7088455"/>
            <a:ext cx="5436187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/>
              <a:t>Os </a:t>
            </a:r>
            <a:r>
              <a:rPr lang="pt-BR" sz="1600" dirty="0" smtClean="0"/>
              <a:t>doentes </a:t>
            </a:r>
            <a:r>
              <a:rPr lang="pt-BR" sz="1600" dirty="0"/>
              <a:t>com características acima </a:t>
            </a:r>
            <a:r>
              <a:rPr lang="pt-BR" sz="1600" dirty="0" smtClean="0"/>
              <a:t>citadas </a:t>
            </a:r>
            <a:r>
              <a:rPr lang="pt-BR" sz="1600" dirty="0"/>
              <a:t>devem ser testados para etiologia viral por dois métodos. Possuir dois testes positivos para o vírus conferiu o melhor prognóstico aos pacientes, seguido pelos testes discordantes </a:t>
            </a:r>
            <a:r>
              <a:rPr lang="pt-BR" sz="1600" dirty="0" smtClean="0"/>
              <a:t>e, por fim, pelos </a:t>
            </a:r>
            <a:r>
              <a:rPr lang="pt-BR" sz="1600" dirty="0"/>
              <a:t>duplamente negativos. </a:t>
            </a:r>
            <a:endParaRPr lang="pt-BR" sz="1600" dirty="0">
              <a:latin typeface="Calibri" charset="0"/>
              <a:ea typeface="Calibri" charset="0"/>
              <a:cs typeface="Calibri" charset="0"/>
            </a:endParaRPr>
          </a:p>
          <a:p>
            <a:pPr algn="just"/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xmlns="" id="{811B4335-7FB6-0649-84FD-BD02F8A00755}"/>
              </a:ext>
            </a:extLst>
          </p:cNvPr>
          <p:cNvSpPr/>
          <p:nvPr/>
        </p:nvSpPr>
        <p:spPr>
          <a:xfrm>
            <a:off x="12381200" y="8569741"/>
            <a:ext cx="5265862" cy="1190746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0D6EBE1A-8008-FA46-896B-260C146290A8}"/>
              </a:ext>
            </a:extLst>
          </p:cNvPr>
          <p:cNvSpPr txBox="1"/>
          <p:nvPr/>
        </p:nvSpPr>
        <p:spPr>
          <a:xfrm>
            <a:off x="12450346" y="8557517"/>
            <a:ext cx="4975412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400" b="1" dirty="0" smtClean="0">
                <a:latin typeface="Calibri" charset="0"/>
                <a:ea typeface="Calibri" charset="0"/>
                <a:cs typeface="Calibri" charset="0"/>
              </a:rPr>
              <a:t>:</a:t>
            </a:r>
          </a:p>
          <a:p>
            <a:pPr algn="just"/>
            <a:r>
              <a:rPr lang="pt-BR" sz="850" dirty="0"/>
              <a:t>1</a:t>
            </a:r>
            <a:r>
              <a:rPr lang="pt-BR" sz="850" dirty="0" smtClean="0"/>
              <a:t>. </a:t>
            </a:r>
            <a:r>
              <a:rPr lang="pt-BR" sz="850" dirty="0" err="1"/>
              <a:t>Singhi</a:t>
            </a:r>
            <a:r>
              <a:rPr lang="pt-BR" sz="850" dirty="0"/>
              <a:t> MD, </a:t>
            </a:r>
            <a:r>
              <a:rPr lang="pt-BR" sz="850" dirty="0" err="1"/>
              <a:t>Aathur</a:t>
            </a:r>
            <a:r>
              <a:rPr lang="pt-BR" sz="850" dirty="0"/>
              <a:t> D. </a:t>
            </a:r>
            <a:r>
              <a:rPr lang="pt-BR" sz="850" dirty="0" err="1"/>
              <a:t>Comparison</a:t>
            </a:r>
            <a:r>
              <a:rPr lang="pt-BR" sz="850" dirty="0"/>
              <a:t> </a:t>
            </a:r>
            <a:r>
              <a:rPr lang="pt-BR" sz="850" dirty="0" err="1"/>
              <a:t>of</a:t>
            </a:r>
            <a:r>
              <a:rPr lang="pt-BR" sz="850" dirty="0"/>
              <a:t> </a:t>
            </a:r>
            <a:r>
              <a:rPr lang="pt-BR" sz="850" dirty="0" err="1"/>
              <a:t>human</a:t>
            </a:r>
            <a:r>
              <a:rPr lang="pt-BR" sz="850" dirty="0"/>
              <a:t> </a:t>
            </a:r>
            <a:r>
              <a:rPr lang="pt-BR" sz="850" dirty="0" err="1"/>
              <a:t>papillomavirus</a:t>
            </a:r>
            <a:r>
              <a:rPr lang="pt-BR" sz="850" dirty="0"/>
              <a:t> in situ </a:t>
            </a:r>
            <a:r>
              <a:rPr lang="pt-BR" sz="850" dirty="0" err="1"/>
              <a:t>hybridization</a:t>
            </a:r>
            <a:r>
              <a:rPr lang="pt-BR" sz="850" dirty="0"/>
              <a:t> </a:t>
            </a:r>
            <a:r>
              <a:rPr lang="pt-BR" sz="850" dirty="0" err="1"/>
              <a:t>and</a:t>
            </a:r>
            <a:r>
              <a:rPr lang="pt-BR" sz="850" dirty="0"/>
              <a:t> p16 </a:t>
            </a:r>
            <a:r>
              <a:rPr lang="pt-BR" sz="850" dirty="0" err="1"/>
              <a:t>immunohistochemistry</a:t>
            </a:r>
            <a:r>
              <a:rPr lang="pt-BR" sz="850" dirty="0"/>
              <a:t> in </a:t>
            </a:r>
            <a:r>
              <a:rPr lang="pt-BR" sz="850" dirty="0" err="1"/>
              <a:t>the</a:t>
            </a:r>
            <a:r>
              <a:rPr lang="pt-BR" sz="850" dirty="0"/>
              <a:t> </a:t>
            </a:r>
            <a:r>
              <a:rPr lang="pt-BR" sz="850" dirty="0" err="1"/>
              <a:t>detection</a:t>
            </a:r>
            <a:r>
              <a:rPr lang="pt-BR" sz="850" dirty="0"/>
              <a:t> </a:t>
            </a:r>
            <a:r>
              <a:rPr lang="pt-BR" sz="850" dirty="0" err="1"/>
              <a:t>of</a:t>
            </a:r>
            <a:r>
              <a:rPr lang="pt-BR" sz="850" dirty="0"/>
              <a:t> </a:t>
            </a:r>
            <a:r>
              <a:rPr lang="pt-BR" sz="850" dirty="0" err="1"/>
              <a:t>human</a:t>
            </a:r>
            <a:r>
              <a:rPr lang="pt-BR" sz="850" dirty="0"/>
              <a:t> </a:t>
            </a:r>
            <a:r>
              <a:rPr lang="pt-BR" sz="850" dirty="0" err="1"/>
              <a:t>papillomavirus-associated</a:t>
            </a:r>
            <a:r>
              <a:rPr lang="pt-BR" sz="850" dirty="0"/>
              <a:t> </a:t>
            </a:r>
            <a:r>
              <a:rPr lang="pt-BR" sz="850" dirty="0" err="1"/>
              <a:t>head</a:t>
            </a:r>
            <a:r>
              <a:rPr lang="pt-BR" sz="850" dirty="0"/>
              <a:t> </a:t>
            </a:r>
            <a:r>
              <a:rPr lang="pt-BR" sz="850" dirty="0" err="1"/>
              <a:t>and</a:t>
            </a:r>
            <a:r>
              <a:rPr lang="pt-BR" sz="850" dirty="0"/>
              <a:t> </a:t>
            </a:r>
            <a:r>
              <a:rPr lang="pt-BR" sz="850" dirty="0" err="1"/>
              <a:t>neck</a:t>
            </a:r>
            <a:r>
              <a:rPr lang="pt-BR" sz="850" dirty="0"/>
              <a:t> </a:t>
            </a:r>
            <a:r>
              <a:rPr lang="pt-BR" sz="850" dirty="0" err="1"/>
              <a:t>cancer</a:t>
            </a:r>
            <a:r>
              <a:rPr lang="pt-BR" sz="850" dirty="0"/>
              <a:t> </a:t>
            </a:r>
            <a:r>
              <a:rPr lang="pt-BR" sz="850" dirty="0" err="1"/>
              <a:t>based</a:t>
            </a:r>
            <a:r>
              <a:rPr lang="pt-BR" sz="850" dirty="0"/>
              <a:t> </a:t>
            </a:r>
            <a:r>
              <a:rPr lang="pt-BR" sz="850" dirty="0" err="1"/>
              <a:t>on</a:t>
            </a:r>
            <a:r>
              <a:rPr lang="pt-BR" sz="850" dirty="0"/>
              <a:t> a </a:t>
            </a:r>
            <a:r>
              <a:rPr lang="pt-BR" sz="850" dirty="0" err="1"/>
              <a:t>prospective</a:t>
            </a:r>
            <a:r>
              <a:rPr lang="pt-BR" sz="850" dirty="0"/>
              <a:t> </a:t>
            </a:r>
            <a:r>
              <a:rPr lang="pt-BR" sz="850" dirty="0" err="1"/>
              <a:t>clinical</a:t>
            </a:r>
            <a:r>
              <a:rPr lang="pt-BR" sz="850" dirty="0"/>
              <a:t> </a:t>
            </a:r>
            <a:r>
              <a:rPr lang="pt-BR" sz="850" dirty="0" err="1"/>
              <a:t>experience</a:t>
            </a:r>
            <a:r>
              <a:rPr lang="pt-BR" sz="850" dirty="0"/>
              <a:t>. ACS </a:t>
            </a:r>
            <a:r>
              <a:rPr lang="pt-BR" sz="850" dirty="0" err="1"/>
              <a:t>Jornals</a:t>
            </a:r>
            <a:r>
              <a:rPr lang="pt-BR" sz="850" dirty="0"/>
              <a:t>, [</a:t>
            </a:r>
            <a:r>
              <a:rPr lang="pt-BR" sz="850" i="1" dirty="0"/>
              <a:t>S. l.</a:t>
            </a:r>
            <a:r>
              <a:rPr lang="pt-BR" sz="850" dirty="0"/>
              <a:t>], </a:t>
            </a:r>
            <a:r>
              <a:rPr lang="pt-BR" sz="850" dirty="0" smtClean="0"/>
              <a:t>20102. </a:t>
            </a:r>
            <a:r>
              <a:rPr lang="pt-BR" sz="850" dirty="0" err="1"/>
              <a:t>Human</a:t>
            </a:r>
            <a:r>
              <a:rPr lang="pt-BR" sz="850" dirty="0"/>
              <a:t> </a:t>
            </a:r>
            <a:r>
              <a:rPr lang="pt-BR" sz="850" dirty="0" err="1"/>
              <a:t>Papillomavirus</a:t>
            </a:r>
            <a:r>
              <a:rPr lang="pt-BR" sz="850" dirty="0"/>
              <a:t> </a:t>
            </a:r>
            <a:r>
              <a:rPr lang="pt-BR" sz="850" dirty="0" err="1"/>
              <a:t>Testing</a:t>
            </a:r>
            <a:r>
              <a:rPr lang="pt-BR" sz="850" dirty="0"/>
              <a:t> in Head </a:t>
            </a:r>
            <a:r>
              <a:rPr lang="pt-BR" sz="850" dirty="0" err="1"/>
              <a:t>and</a:t>
            </a:r>
            <a:r>
              <a:rPr lang="pt-BR" sz="850" dirty="0"/>
              <a:t> </a:t>
            </a:r>
            <a:r>
              <a:rPr lang="pt-BR" sz="850" dirty="0" err="1"/>
              <a:t>Neck</a:t>
            </a:r>
            <a:r>
              <a:rPr lang="pt-BR" sz="850" dirty="0"/>
              <a:t> Carcinomas: ASCO </a:t>
            </a:r>
            <a:r>
              <a:rPr lang="pt-BR" sz="850" dirty="0" err="1"/>
              <a:t>Clinical</a:t>
            </a:r>
            <a:r>
              <a:rPr lang="pt-BR" sz="850" dirty="0"/>
              <a:t> </a:t>
            </a:r>
            <a:r>
              <a:rPr lang="pt-BR" sz="850" dirty="0" err="1"/>
              <a:t>Practice</a:t>
            </a:r>
            <a:r>
              <a:rPr lang="pt-BR" sz="850" dirty="0"/>
              <a:t> </a:t>
            </a:r>
            <a:r>
              <a:rPr lang="pt-BR" sz="850" dirty="0" err="1"/>
              <a:t>Guideline</a:t>
            </a:r>
            <a:r>
              <a:rPr lang="pt-BR" sz="850" dirty="0"/>
              <a:t> </a:t>
            </a:r>
            <a:r>
              <a:rPr lang="pt-BR" sz="850" dirty="0" err="1"/>
              <a:t>Endorsement</a:t>
            </a:r>
            <a:r>
              <a:rPr lang="pt-BR" sz="850" dirty="0"/>
              <a:t> </a:t>
            </a:r>
            <a:r>
              <a:rPr lang="pt-BR" sz="850" dirty="0" err="1"/>
              <a:t>of</a:t>
            </a:r>
            <a:r>
              <a:rPr lang="pt-BR" sz="850" dirty="0"/>
              <a:t> </a:t>
            </a:r>
            <a:r>
              <a:rPr lang="pt-BR" sz="850" dirty="0" err="1"/>
              <a:t>the</a:t>
            </a:r>
            <a:r>
              <a:rPr lang="pt-BR" sz="850" dirty="0"/>
              <a:t> </a:t>
            </a:r>
            <a:r>
              <a:rPr lang="pt-BR" sz="850" dirty="0" err="1"/>
              <a:t>College</a:t>
            </a:r>
            <a:r>
              <a:rPr lang="pt-BR" sz="850" dirty="0"/>
              <a:t> </a:t>
            </a:r>
            <a:r>
              <a:rPr lang="pt-BR" sz="850" dirty="0" err="1"/>
              <a:t>of</a:t>
            </a:r>
            <a:r>
              <a:rPr lang="pt-BR" sz="850" dirty="0"/>
              <a:t> American </a:t>
            </a:r>
            <a:r>
              <a:rPr lang="pt-BR" sz="850" dirty="0" err="1"/>
              <a:t>Pathologists</a:t>
            </a:r>
            <a:r>
              <a:rPr lang="pt-BR" sz="850" dirty="0"/>
              <a:t> </a:t>
            </a:r>
            <a:r>
              <a:rPr lang="pt-BR" sz="850" dirty="0" err="1"/>
              <a:t>Guideline</a:t>
            </a:r>
            <a:r>
              <a:rPr lang="pt-BR" sz="850" dirty="0"/>
              <a:t>. </a:t>
            </a:r>
            <a:r>
              <a:rPr lang="pt-BR" sz="850" dirty="0" err="1"/>
              <a:t>Journal</a:t>
            </a:r>
            <a:r>
              <a:rPr lang="pt-BR" sz="850" dirty="0"/>
              <a:t> </a:t>
            </a:r>
            <a:r>
              <a:rPr lang="pt-BR" sz="850" dirty="0" err="1"/>
              <a:t>of</a:t>
            </a:r>
            <a:r>
              <a:rPr lang="pt-BR" sz="850" dirty="0"/>
              <a:t> </a:t>
            </a:r>
            <a:r>
              <a:rPr lang="pt-BR" sz="850" dirty="0" err="1"/>
              <a:t>Clinical</a:t>
            </a:r>
            <a:r>
              <a:rPr lang="pt-BR" sz="850" dirty="0"/>
              <a:t> </a:t>
            </a:r>
            <a:r>
              <a:rPr lang="pt-BR" sz="850" dirty="0" err="1" smtClean="0"/>
              <a:t>Oncology</a:t>
            </a:r>
            <a:endParaRPr lang="pt-BR" sz="850" dirty="0"/>
          </a:p>
          <a:p>
            <a:pPr algn="just"/>
            <a:r>
              <a:rPr lang="pt-BR" sz="850" dirty="0"/>
              <a:t>3</a:t>
            </a:r>
            <a:r>
              <a:rPr lang="pt-BR" sz="850" dirty="0" smtClean="0"/>
              <a:t>. </a:t>
            </a:r>
            <a:r>
              <a:rPr lang="pt-BR" sz="850" dirty="0"/>
              <a:t>Saldanha, Marina V. L. F. Expressão </a:t>
            </a:r>
            <a:r>
              <a:rPr lang="pt-BR" sz="850" dirty="0" err="1"/>
              <a:t>Imuno-histoquimica</a:t>
            </a:r>
            <a:r>
              <a:rPr lang="pt-BR" sz="850" dirty="0"/>
              <a:t> do p16 e sua relação com o </a:t>
            </a:r>
            <a:r>
              <a:rPr lang="pt-BR" sz="850" dirty="0" err="1"/>
              <a:t>Papilomavirus</a:t>
            </a:r>
            <a:r>
              <a:rPr lang="pt-BR" sz="850" dirty="0"/>
              <a:t> Humano em carcinomas de cabeça e </a:t>
            </a:r>
            <a:r>
              <a:rPr lang="pt-BR" sz="850" dirty="0" smtClean="0"/>
              <a:t>pescoço. 2012. Dissertação - Universidade </a:t>
            </a:r>
            <a:r>
              <a:rPr lang="pt-BR" sz="850" dirty="0"/>
              <a:t>de </a:t>
            </a:r>
            <a:r>
              <a:rPr lang="pt-BR" sz="850" dirty="0" err="1"/>
              <a:t>Brasilia</a:t>
            </a:r>
            <a:r>
              <a:rPr lang="pt-BR" sz="850" dirty="0"/>
              <a:t>, </a:t>
            </a:r>
          </a:p>
          <a:p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  <a:endParaRPr lang="pt-BR" sz="1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82880" y="4992347"/>
            <a:ext cx="1828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2049" name="Imagem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199" y="7067378"/>
            <a:ext cx="33623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82880" y="528393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" name="Imagem 3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787" y="6293193"/>
            <a:ext cx="5391150" cy="37242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tângulo 5"/>
          <p:cNvSpPr/>
          <p:nvPr/>
        </p:nvSpPr>
        <p:spPr>
          <a:xfrm>
            <a:off x="5955362" y="10017468"/>
            <a:ext cx="9144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10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Tabela 2 - Curvas </a:t>
            </a:r>
            <a:r>
              <a:rPr lang="pt-BR" sz="1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 sobrevida global de acordo com o perfil de </a:t>
            </a:r>
            <a:r>
              <a:rPr lang="pt-BR" sz="10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biomarcadores</a:t>
            </a:r>
            <a:r>
              <a:rPr lang="pt-BR" sz="1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e características clínicas e fenotípicas. </a:t>
            </a:r>
            <a:endParaRPr lang="pt-BR" sz="1000" dirty="0"/>
          </a:p>
        </p:txBody>
      </p:sp>
      <p:pic>
        <p:nvPicPr>
          <p:cNvPr id="43" name="Imagem 42"/>
          <p:cNvPicPr/>
          <p:nvPr/>
        </p:nvPicPr>
        <p:blipFill>
          <a:blip r:embed="rId5"/>
          <a:stretch>
            <a:fillRect/>
          </a:stretch>
        </p:blipFill>
        <p:spPr>
          <a:xfrm>
            <a:off x="13151826" y="3873430"/>
            <a:ext cx="3738880" cy="245745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2229043" y="2610518"/>
            <a:ext cx="54180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800" dirty="0"/>
              <a:t>Pacientes com lesão tumoral primária T4 </a:t>
            </a:r>
            <a:r>
              <a:rPr lang="pt-BR" sz="1800" dirty="0" smtClean="0"/>
              <a:t>ou </a:t>
            </a:r>
            <a:r>
              <a:rPr lang="pt-BR" sz="1800" dirty="0"/>
              <a:t>tabagistas ou ECOG maior ou igual a dois devem ser testados por um segundo método para etiologia viral após positividade de </a:t>
            </a:r>
            <a:r>
              <a:rPr lang="pt-BR" sz="1800" dirty="0" smtClean="0"/>
              <a:t>p16 na </a:t>
            </a:r>
            <a:r>
              <a:rPr lang="pt-BR" sz="1800" dirty="0" err="1" smtClean="0"/>
              <a:t>imunohistoquímica</a:t>
            </a:r>
            <a:r>
              <a:rPr lang="pt-BR" sz="1800" dirty="0" smtClean="0"/>
              <a:t>. </a:t>
            </a:r>
            <a:endParaRPr lang="pt-BR" sz="18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2459430" y="6451648"/>
            <a:ext cx="5605050" cy="530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Bef>
                <a:spcPts val="150"/>
              </a:spcBef>
              <a:spcAft>
                <a:spcPts val="0"/>
              </a:spcAft>
            </a:pPr>
            <a:r>
              <a:rPr lang="pt-BR" sz="10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Tabela </a:t>
            </a:r>
            <a:r>
              <a:rPr lang="pt-BR" sz="1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 – Relação entre as características clínicas e fenotípicas e perfil de </a:t>
            </a:r>
            <a:r>
              <a:rPr lang="pt-BR" sz="10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biomarcadores</a:t>
            </a:r>
            <a:r>
              <a:rPr lang="pt-BR" sz="1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BR" sz="10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avaliados </a:t>
            </a:r>
            <a:r>
              <a:rPr lang="pt-BR" sz="1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através da sobrevida global.</a:t>
            </a:r>
            <a:endParaRPr lang="pt-BR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67611" y="9996372"/>
            <a:ext cx="9144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1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Tabela 1 – Sobrevida global de acordo com o perfil de </a:t>
            </a:r>
            <a:r>
              <a:rPr lang="pt-BR" sz="10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biomarcadores</a:t>
            </a:r>
            <a:r>
              <a:rPr lang="pt-BR" sz="1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para etiologia viral 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</TotalTime>
  <Words>464</Words>
  <Application>Microsoft Office PowerPoint</Application>
  <PresentationFormat>Personalizar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Ana Paula</cp:lastModifiedBy>
  <cp:revision>74</cp:revision>
  <dcterms:created xsi:type="dcterms:W3CDTF">2018-02-05T15:36:18Z</dcterms:created>
  <dcterms:modified xsi:type="dcterms:W3CDTF">2023-01-16T19:26:22Z</dcterms:modified>
</cp:coreProperties>
</file>