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663440" y="6178295"/>
            <a:ext cx="7143115" cy="1353820"/>
          </a:xfrm>
          <a:custGeom>
            <a:avLst/>
            <a:gdLst/>
            <a:ahLst/>
            <a:cxnLst/>
            <a:rect l="l" t="t" r="r" b="b"/>
            <a:pathLst>
              <a:path w="7143115" h="1353820">
                <a:moveTo>
                  <a:pt x="6917436" y="0"/>
                </a:moveTo>
                <a:lnTo>
                  <a:pt x="225551" y="0"/>
                </a:lnTo>
                <a:lnTo>
                  <a:pt x="180090" y="4581"/>
                </a:lnTo>
                <a:lnTo>
                  <a:pt x="137749" y="17722"/>
                </a:lnTo>
                <a:lnTo>
                  <a:pt x="99435" y="38515"/>
                </a:lnTo>
                <a:lnTo>
                  <a:pt x="66055" y="66055"/>
                </a:lnTo>
                <a:lnTo>
                  <a:pt x="38515" y="99435"/>
                </a:lnTo>
                <a:lnTo>
                  <a:pt x="17722" y="137749"/>
                </a:lnTo>
                <a:lnTo>
                  <a:pt x="4581" y="180090"/>
                </a:lnTo>
                <a:lnTo>
                  <a:pt x="0" y="225551"/>
                </a:lnTo>
                <a:lnTo>
                  <a:pt x="0" y="1127759"/>
                </a:lnTo>
                <a:lnTo>
                  <a:pt x="4581" y="1173221"/>
                </a:lnTo>
                <a:lnTo>
                  <a:pt x="17722" y="1215562"/>
                </a:lnTo>
                <a:lnTo>
                  <a:pt x="38515" y="1253876"/>
                </a:lnTo>
                <a:lnTo>
                  <a:pt x="66055" y="1287256"/>
                </a:lnTo>
                <a:lnTo>
                  <a:pt x="99435" y="1314796"/>
                </a:lnTo>
                <a:lnTo>
                  <a:pt x="137749" y="1335589"/>
                </a:lnTo>
                <a:lnTo>
                  <a:pt x="180090" y="1348730"/>
                </a:lnTo>
                <a:lnTo>
                  <a:pt x="225551" y="1353311"/>
                </a:lnTo>
                <a:lnTo>
                  <a:pt x="6917436" y="1353311"/>
                </a:lnTo>
                <a:lnTo>
                  <a:pt x="6962897" y="1348730"/>
                </a:lnTo>
                <a:lnTo>
                  <a:pt x="7005238" y="1335589"/>
                </a:lnTo>
                <a:lnTo>
                  <a:pt x="7043552" y="1314796"/>
                </a:lnTo>
                <a:lnTo>
                  <a:pt x="7076932" y="1287256"/>
                </a:lnTo>
                <a:lnTo>
                  <a:pt x="7104472" y="1253876"/>
                </a:lnTo>
                <a:lnTo>
                  <a:pt x="7125265" y="1215562"/>
                </a:lnTo>
                <a:lnTo>
                  <a:pt x="7138406" y="1173221"/>
                </a:lnTo>
                <a:lnTo>
                  <a:pt x="7142988" y="1127759"/>
                </a:lnTo>
                <a:lnTo>
                  <a:pt x="7142988" y="225551"/>
                </a:lnTo>
                <a:lnTo>
                  <a:pt x="7138406" y="180090"/>
                </a:lnTo>
                <a:lnTo>
                  <a:pt x="7125265" y="137749"/>
                </a:lnTo>
                <a:lnTo>
                  <a:pt x="7104472" y="99435"/>
                </a:lnTo>
                <a:lnTo>
                  <a:pt x="7076932" y="66055"/>
                </a:lnTo>
                <a:lnTo>
                  <a:pt x="7043552" y="38515"/>
                </a:lnTo>
                <a:lnTo>
                  <a:pt x="7005238" y="17722"/>
                </a:lnTo>
                <a:lnTo>
                  <a:pt x="6962897" y="4581"/>
                </a:lnTo>
                <a:lnTo>
                  <a:pt x="6917436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633215" y="7650480"/>
            <a:ext cx="2235835" cy="2546985"/>
          </a:xfrm>
          <a:custGeom>
            <a:avLst/>
            <a:gdLst/>
            <a:ahLst/>
            <a:cxnLst/>
            <a:rect l="l" t="t" r="r" b="b"/>
            <a:pathLst>
              <a:path w="2235835" h="2546984">
                <a:moveTo>
                  <a:pt x="0" y="1527124"/>
                </a:moveTo>
                <a:lnTo>
                  <a:pt x="5988" y="1482536"/>
                </a:lnTo>
                <a:lnTo>
                  <a:pt x="22892" y="1442471"/>
                </a:lnTo>
                <a:lnTo>
                  <a:pt x="49117" y="1408528"/>
                </a:lnTo>
                <a:lnTo>
                  <a:pt x="83067" y="1382304"/>
                </a:lnTo>
                <a:lnTo>
                  <a:pt x="123148" y="1365398"/>
                </a:lnTo>
                <a:lnTo>
                  <a:pt x="167767" y="1359408"/>
                </a:lnTo>
                <a:lnTo>
                  <a:pt x="2051177" y="1359408"/>
                </a:lnTo>
                <a:lnTo>
                  <a:pt x="2095795" y="1365398"/>
                </a:lnTo>
                <a:lnTo>
                  <a:pt x="2135876" y="1382304"/>
                </a:lnTo>
                <a:lnTo>
                  <a:pt x="2169826" y="1408528"/>
                </a:lnTo>
                <a:lnTo>
                  <a:pt x="2196051" y="1442471"/>
                </a:lnTo>
                <a:lnTo>
                  <a:pt x="2212955" y="1482536"/>
                </a:lnTo>
                <a:lnTo>
                  <a:pt x="2218944" y="1527124"/>
                </a:lnTo>
                <a:lnTo>
                  <a:pt x="2218944" y="2378887"/>
                </a:lnTo>
                <a:lnTo>
                  <a:pt x="2212955" y="2423471"/>
                </a:lnTo>
                <a:lnTo>
                  <a:pt x="2196051" y="2463534"/>
                </a:lnTo>
                <a:lnTo>
                  <a:pt x="2169826" y="2497478"/>
                </a:lnTo>
                <a:lnTo>
                  <a:pt x="2135876" y="2523703"/>
                </a:lnTo>
                <a:lnTo>
                  <a:pt x="2095795" y="2540611"/>
                </a:lnTo>
                <a:lnTo>
                  <a:pt x="2051177" y="2546602"/>
                </a:lnTo>
                <a:lnTo>
                  <a:pt x="167767" y="2546602"/>
                </a:lnTo>
                <a:lnTo>
                  <a:pt x="123148" y="2540611"/>
                </a:lnTo>
                <a:lnTo>
                  <a:pt x="83067" y="2523703"/>
                </a:lnTo>
                <a:lnTo>
                  <a:pt x="49117" y="2497478"/>
                </a:lnTo>
                <a:lnTo>
                  <a:pt x="22892" y="2463534"/>
                </a:lnTo>
                <a:lnTo>
                  <a:pt x="5988" y="2423471"/>
                </a:lnTo>
                <a:lnTo>
                  <a:pt x="0" y="2378887"/>
                </a:lnTo>
                <a:lnTo>
                  <a:pt x="0" y="1527124"/>
                </a:lnTo>
                <a:close/>
              </a:path>
              <a:path w="2235835" h="2546984">
                <a:moveTo>
                  <a:pt x="1524" y="158750"/>
                </a:moveTo>
                <a:lnTo>
                  <a:pt x="9621" y="108590"/>
                </a:lnTo>
                <a:lnTo>
                  <a:pt x="32166" y="65013"/>
                </a:lnTo>
                <a:lnTo>
                  <a:pt x="66537" y="30642"/>
                </a:lnTo>
                <a:lnTo>
                  <a:pt x="110114" y="8097"/>
                </a:lnTo>
                <a:lnTo>
                  <a:pt x="160274" y="0"/>
                </a:lnTo>
                <a:lnTo>
                  <a:pt x="2076958" y="0"/>
                </a:lnTo>
                <a:lnTo>
                  <a:pt x="2127117" y="8097"/>
                </a:lnTo>
                <a:lnTo>
                  <a:pt x="2170694" y="30642"/>
                </a:lnTo>
                <a:lnTo>
                  <a:pt x="2205065" y="65013"/>
                </a:lnTo>
                <a:lnTo>
                  <a:pt x="2227610" y="108590"/>
                </a:lnTo>
                <a:lnTo>
                  <a:pt x="2235708" y="158750"/>
                </a:lnTo>
                <a:lnTo>
                  <a:pt x="2235708" y="1110742"/>
                </a:lnTo>
                <a:lnTo>
                  <a:pt x="2227610" y="1160901"/>
                </a:lnTo>
                <a:lnTo>
                  <a:pt x="2205065" y="1204478"/>
                </a:lnTo>
                <a:lnTo>
                  <a:pt x="2170694" y="1238849"/>
                </a:lnTo>
                <a:lnTo>
                  <a:pt x="2127117" y="1261394"/>
                </a:lnTo>
                <a:lnTo>
                  <a:pt x="2076958" y="1269492"/>
                </a:lnTo>
                <a:lnTo>
                  <a:pt x="160274" y="1269492"/>
                </a:lnTo>
                <a:lnTo>
                  <a:pt x="110114" y="1261394"/>
                </a:lnTo>
                <a:lnTo>
                  <a:pt x="66537" y="1238849"/>
                </a:lnTo>
                <a:lnTo>
                  <a:pt x="32166" y="1204478"/>
                </a:lnTo>
                <a:lnTo>
                  <a:pt x="9621" y="1160901"/>
                </a:lnTo>
                <a:lnTo>
                  <a:pt x="1524" y="1110742"/>
                </a:lnTo>
                <a:lnTo>
                  <a:pt x="1524" y="15875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8831" y="486283"/>
            <a:ext cx="15263494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jpg"/><Relationship Id="rId12" Type="http://schemas.openxmlformats.org/officeDocument/2006/relationships/image" Target="../media/image11.png"/><Relationship Id="rId13" Type="http://schemas.openxmlformats.org/officeDocument/2006/relationships/image" Target="../media/image1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22623" y="7692008"/>
            <a:ext cx="2054860" cy="25279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1905">
              <a:lnSpc>
                <a:spcPct val="99900"/>
              </a:lnSpc>
              <a:spcBef>
                <a:spcPts val="95"/>
              </a:spcBef>
            </a:pPr>
            <a:r>
              <a:rPr dirty="0" u="heavy" sz="16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Ide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6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16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6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dirty="0" u="heavy" sz="16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6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dirty="0" u="heavy" sz="16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6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ç</a:t>
            </a:r>
            <a:r>
              <a:rPr dirty="0" u="heavy" sz="16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ã</a:t>
            </a:r>
            <a:r>
              <a:rPr dirty="0" u="heavy" sz="16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6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6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6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mutaç</a:t>
            </a:r>
            <a:r>
              <a:rPr dirty="0" u="heavy" sz="16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ã</a:t>
            </a:r>
            <a:r>
              <a:rPr dirty="0" u="heavy" sz="1600" spc="-1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 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u="heavy" sz="16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600" spc="-15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mática</a:t>
            </a:r>
            <a:r>
              <a:rPr dirty="0" u="heavy" sz="1600" spc="-10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</a:t>
            </a:r>
            <a:r>
              <a:rPr dirty="0" u="heavy" sz="1600" spc="-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dirty="0" u="heavy" sz="1600" spc="-2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um</a:t>
            </a:r>
            <a:r>
              <a:rPr dirty="0" u="heavy" sz="1600" spc="-1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or:</a:t>
            </a:r>
            <a:r>
              <a:rPr dirty="0" sz="1600" spc="-75" b="1">
                <a:latin typeface="Arial"/>
                <a:cs typeface="Arial"/>
              </a:rPr>
              <a:t> </a:t>
            </a:r>
            <a:r>
              <a:rPr dirty="0" sz="1600" spc="-215">
                <a:latin typeface="Arial MT"/>
                <a:cs typeface="Arial MT"/>
              </a:rPr>
              <a:t>D</a:t>
            </a:r>
            <a:r>
              <a:rPr dirty="0" sz="1600" spc="-210">
                <a:latin typeface="Arial MT"/>
                <a:cs typeface="Arial MT"/>
              </a:rPr>
              <a:t>N</a:t>
            </a:r>
            <a:r>
              <a:rPr dirty="0" sz="1600" spc="-120">
                <a:latin typeface="Arial MT"/>
                <a:cs typeface="Arial MT"/>
              </a:rPr>
              <a:t>A  </a:t>
            </a:r>
            <a:r>
              <a:rPr dirty="0" sz="1600" spc="-165">
                <a:latin typeface="Arial MT"/>
                <a:cs typeface="Arial MT"/>
              </a:rPr>
              <a:t>tumo</a:t>
            </a:r>
            <a:r>
              <a:rPr dirty="0" sz="1600" spc="-100">
                <a:latin typeface="Arial MT"/>
                <a:cs typeface="Arial MT"/>
              </a:rPr>
              <a:t>r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+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215">
                <a:latin typeface="Arial MT"/>
                <a:cs typeface="Arial MT"/>
              </a:rPr>
              <a:t>D</a:t>
            </a:r>
            <a:r>
              <a:rPr dirty="0" sz="1600" spc="-210">
                <a:latin typeface="Arial MT"/>
                <a:cs typeface="Arial MT"/>
              </a:rPr>
              <a:t>N</a:t>
            </a:r>
            <a:r>
              <a:rPr dirty="0" sz="1600" spc="-195">
                <a:latin typeface="Arial MT"/>
                <a:cs typeface="Arial MT"/>
              </a:rPr>
              <a:t>A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20" i="1">
                <a:latin typeface="Arial"/>
                <a:cs typeface="Arial"/>
              </a:rPr>
              <a:t>le</a:t>
            </a:r>
            <a:r>
              <a:rPr dirty="0" sz="1600" spc="-165" i="1">
                <a:latin typeface="Arial"/>
                <a:cs typeface="Arial"/>
              </a:rPr>
              <a:t>u</a:t>
            </a:r>
            <a:r>
              <a:rPr dirty="0" sz="1600" spc="-150" i="1">
                <a:latin typeface="Arial"/>
                <a:cs typeface="Arial"/>
              </a:rPr>
              <a:t>c</a:t>
            </a:r>
            <a:r>
              <a:rPr dirty="0" sz="1600" spc="-170" i="1">
                <a:latin typeface="Arial"/>
                <a:cs typeface="Arial"/>
              </a:rPr>
              <a:t>ó</a:t>
            </a:r>
            <a:r>
              <a:rPr dirty="0" sz="1600" spc="-145" i="1">
                <a:latin typeface="Arial"/>
                <a:cs typeface="Arial"/>
              </a:rPr>
              <a:t>c</a:t>
            </a:r>
            <a:r>
              <a:rPr dirty="0" sz="1600" spc="-70" i="1">
                <a:latin typeface="Arial"/>
                <a:cs typeface="Arial"/>
              </a:rPr>
              <a:t>i</a:t>
            </a:r>
            <a:r>
              <a:rPr dirty="0" sz="1600" spc="-95" i="1">
                <a:latin typeface="Arial"/>
                <a:cs typeface="Arial"/>
              </a:rPr>
              <a:t>t</a:t>
            </a:r>
            <a:r>
              <a:rPr dirty="0" sz="1600" spc="-170" i="1">
                <a:latin typeface="Arial"/>
                <a:cs typeface="Arial"/>
              </a:rPr>
              <a:t>o</a:t>
            </a:r>
            <a:r>
              <a:rPr dirty="0" sz="1600" spc="-150" i="1">
                <a:latin typeface="Arial"/>
                <a:cs typeface="Arial"/>
              </a:rPr>
              <a:t>s</a:t>
            </a:r>
            <a:r>
              <a:rPr dirty="0" sz="1600" spc="-95" i="1">
                <a:latin typeface="Arial"/>
                <a:cs typeface="Arial"/>
              </a:rPr>
              <a:t> </a:t>
            </a:r>
            <a:r>
              <a:rPr dirty="0" sz="1600" spc="-120">
                <a:latin typeface="Arial MT"/>
                <a:cs typeface="Arial MT"/>
              </a:rPr>
              <a:t>por  </a:t>
            </a:r>
            <a:r>
              <a:rPr dirty="0" sz="1600" spc="-215" b="1">
                <a:latin typeface="Arial"/>
                <a:cs typeface="Arial"/>
              </a:rPr>
              <a:t>NGS</a:t>
            </a:r>
            <a:r>
              <a:rPr dirty="0" sz="1600" spc="-70" b="1">
                <a:latin typeface="Arial"/>
                <a:cs typeface="Arial"/>
              </a:rPr>
              <a:t> </a:t>
            </a:r>
            <a:r>
              <a:rPr dirty="0" sz="1400" spc="-85">
                <a:latin typeface="Arial MT"/>
                <a:cs typeface="Arial MT"/>
              </a:rPr>
              <a:t>(</a:t>
            </a:r>
            <a:r>
              <a:rPr dirty="0" sz="1400" spc="-180" i="1">
                <a:latin typeface="Arial"/>
                <a:cs typeface="Arial"/>
              </a:rPr>
              <a:t>N</a:t>
            </a:r>
            <a:r>
              <a:rPr dirty="0" sz="1400" spc="-150" i="1">
                <a:latin typeface="Arial"/>
                <a:cs typeface="Arial"/>
              </a:rPr>
              <a:t>e</a:t>
            </a:r>
            <a:r>
              <a:rPr dirty="0" sz="1400" spc="-130" i="1">
                <a:latin typeface="Arial"/>
                <a:cs typeface="Arial"/>
              </a:rPr>
              <a:t>x</a:t>
            </a:r>
            <a:r>
              <a:rPr dirty="0" sz="1400" spc="-70" i="1">
                <a:latin typeface="Arial"/>
                <a:cs typeface="Arial"/>
              </a:rPr>
              <a:t>t</a:t>
            </a:r>
            <a:r>
              <a:rPr dirty="0" sz="1400" spc="-70" i="1">
                <a:latin typeface="Arial"/>
                <a:cs typeface="Arial"/>
              </a:rPr>
              <a:t> </a:t>
            </a:r>
            <a:r>
              <a:rPr dirty="0" sz="1400" spc="-190" i="1">
                <a:latin typeface="Arial"/>
                <a:cs typeface="Arial"/>
              </a:rPr>
              <a:t>G</a:t>
            </a:r>
            <a:r>
              <a:rPr dirty="0" sz="1400" spc="-145" i="1">
                <a:latin typeface="Arial"/>
                <a:cs typeface="Arial"/>
              </a:rPr>
              <a:t>ene</a:t>
            </a:r>
            <a:r>
              <a:rPr dirty="0" sz="1400" spc="-90" i="1">
                <a:latin typeface="Arial"/>
                <a:cs typeface="Arial"/>
              </a:rPr>
              <a:t>rati</a:t>
            </a:r>
            <a:r>
              <a:rPr dirty="0" sz="1400" spc="-150" i="1">
                <a:latin typeface="Arial"/>
                <a:cs typeface="Arial"/>
              </a:rPr>
              <a:t>o</a:t>
            </a:r>
            <a:r>
              <a:rPr dirty="0" sz="1400" spc="-95" i="1">
                <a:latin typeface="Arial"/>
                <a:cs typeface="Arial"/>
              </a:rPr>
              <a:t>n  </a:t>
            </a:r>
            <a:r>
              <a:rPr dirty="0" sz="1400" spc="-135" i="1">
                <a:latin typeface="Arial"/>
                <a:cs typeface="Arial"/>
              </a:rPr>
              <a:t>Sequencing</a:t>
            </a:r>
            <a:r>
              <a:rPr dirty="0" sz="1400" spc="-135">
                <a:latin typeface="Arial MT"/>
                <a:cs typeface="Arial MT"/>
              </a:rPr>
              <a:t>)</a:t>
            </a:r>
            <a:endParaRPr sz="1400">
              <a:latin typeface="Arial MT"/>
              <a:cs typeface="Arial MT"/>
            </a:endParaRPr>
          </a:p>
          <a:p>
            <a:pPr algn="just" marL="36830" marR="31115" indent="62230">
              <a:lnSpc>
                <a:spcPct val="100000"/>
              </a:lnSpc>
              <a:spcBef>
                <a:spcPts val="630"/>
              </a:spcBef>
            </a:pPr>
            <a:r>
              <a:rPr dirty="0" u="heavy" sz="1700" spc="-2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7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val</a:t>
            </a:r>
            <a:r>
              <a:rPr dirty="0" u="heavy" sz="17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7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aç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ã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700" spc="-11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700" spc="-10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muta</a:t>
            </a:r>
            <a:r>
              <a:rPr dirty="0" u="heavy" sz="17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ção </a:t>
            </a:r>
            <a:r>
              <a:rPr dirty="0" sz="1700" spc="-90" b="1">
                <a:latin typeface="Arial"/>
                <a:cs typeface="Arial"/>
              </a:rPr>
              <a:t> </a:t>
            </a:r>
            <a:r>
              <a:rPr dirty="0" u="heavy" sz="17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7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pecífic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700" spc="-11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</a:t>
            </a:r>
            <a:r>
              <a:rPr dirty="0" u="heavy" sz="17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tu</a:t>
            </a:r>
            <a:r>
              <a:rPr dirty="0" u="heavy" sz="1700" spc="-2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700" spc="-1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700" spc="-1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em </a:t>
            </a:r>
            <a:r>
              <a:rPr dirty="0" sz="1700" spc="-85" b="1">
                <a:latin typeface="Arial"/>
                <a:cs typeface="Arial"/>
              </a:rPr>
              <a:t> </a:t>
            </a:r>
            <a:r>
              <a:rPr dirty="0" u="heavy" sz="1700" spc="-2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DNA</a:t>
            </a:r>
            <a:r>
              <a:rPr dirty="0" u="heavy" sz="17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7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dirty="0" u="heavy" sz="1700" spc="-1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700" spc="-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heavy" sz="1700" spc="-1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7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700" spc="-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700" spc="-1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dirty="0" u="heavy" sz="17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dirty="0" u="heavy" sz="17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700" spc="-1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700" spc="-27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dirty="0" u="heavy" sz="1700" spc="-12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a: </a:t>
            </a:r>
            <a:r>
              <a:rPr dirty="0" sz="1700" spc="-90" b="1">
                <a:latin typeface="Arial"/>
                <a:cs typeface="Arial"/>
              </a:rPr>
              <a:t> 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50">
                <a:latin typeface="Arial MT"/>
                <a:cs typeface="Arial MT"/>
              </a:rPr>
              <a:t>étodo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290" b="1">
                <a:latin typeface="Arial"/>
                <a:cs typeface="Arial"/>
              </a:rPr>
              <a:t>P</a:t>
            </a:r>
            <a:r>
              <a:rPr dirty="0" sz="1600" spc="-310" b="1">
                <a:latin typeface="Arial"/>
                <a:cs typeface="Arial"/>
              </a:rPr>
              <a:t>A</a:t>
            </a:r>
            <a:r>
              <a:rPr dirty="0" sz="1600" spc="-190" b="1">
                <a:latin typeface="Arial"/>
                <a:cs typeface="Arial"/>
              </a:rPr>
              <a:t>TS</a:t>
            </a:r>
            <a:r>
              <a:rPr dirty="0" sz="1600" spc="-80" b="1">
                <a:latin typeface="Arial"/>
                <a:cs typeface="Arial"/>
              </a:rPr>
              <a:t> </a:t>
            </a:r>
            <a:r>
              <a:rPr dirty="0" sz="1400" spc="-85">
                <a:latin typeface="Arial MT"/>
                <a:cs typeface="Arial MT"/>
              </a:rPr>
              <a:t>(</a:t>
            </a:r>
            <a:r>
              <a:rPr dirty="0" sz="1400" spc="-130" i="1">
                <a:latin typeface="Arial"/>
                <a:cs typeface="Arial"/>
              </a:rPr>
              <a:t>Pers</a:t>
            </a:r>
            <a:r>
              <a:rPr dirty="0" sz="1400" spc="-150" i="1">
                <a:latin typeface="Arial"/>
                <a:cs typeface="Arial"/>
              </a:rPr>
              <a:t>o</a:t>
            </a:r>
            <a:r>
              <a:rPr dirty="0" sz="1400" spc="-145" i="1">
                <a:latin typeface="Arial"/>
                <a:cs typeface="Arial"/>
              </a:rPr>
              <a:t>na</a:t>
            </a:r>
            <a:r>
              <a:rPr dirty="0" sz="1400" spc="-65" i="1">
                <a:latin typeface="Arial"/>
                <a:cs typeface="Arial"/>
              </a:rPr>
              <a:t>l</a:t>
            </a:r>
            <a:r>
              <a:rPr dirty="0" sz="1400" spc="-70" i="1">
                <a:latin typeface="Arial"/>
                <a:cs typeface="Arial"/>
              </a:rPr>
              <a:t>i</a:t>
            </a:r>
            <a:r>
              <a:rPr dirty="0" sz="1400" spc="-114" i="1">
                <a:latin typeface="Arial"/>
                <a:cs typeface="Arial"/>
              </a:rPr>
              <a:t>zed  </a:t>
            </a:r>
            <a:r>
              <a:rPr dirty="0" sz="1400" spc="-175" i="1">
                <a:latin typeface="Arial"/>
                <a:cs typeface="Arial"/>
              </a:rPr>
              <a:t>Amp</a:t>
            </a:r>
            <a:r>
              <a:rPr dirty="0" sz="1400" spc="-70" i="1">
                <a:latin typeface="Arial"/>
                <a:cs typeface="Arial"/>
              </a:rPr>
              <a:t>l</a:t>
            </a:r>
            <a:r>
              <a:rPr dirty="0" sz="1400" spc="-95" i="1">
                <a:latin typeface="Arial"/>
                <a:cs typeface="Arial"/>
              </a:rPr>
              <a:t>ic</a:t>
            </a:r>
            <a:r>
              <a:rPr dirty="0" sz="1400" spc="-150" i="1">
                <a:latin typeface="Arial"/>
                <a:cs typeface="Arial"/>
              </a:rPr>
              <a:t>o</a:t>
            </a:r>
            <a:r>
              <a:rPr dirty="0" sz="1400" spc="-140" i="1">
                <a:latin typeface="Arial"/>
                <a:cs typeface="Arial"/>
              </a:rPr>
              <a:t>n</a:t>
            </a:r>
            <a:r>
              <a:rPr dirty="0" sz="1400" spc="-95" i="1">
                <a:latin typeface="Arial"/>
                <a:cs typeface="Arial"/>
              </a:rPr>
              <a:t> </a:t>
            </a:r>
            <a:r>
              <a:rPr dirty="0" sz="1400" spc="-310" i="1">
                <a:latin typeface="Arial"/>
                <a:cs typeface="Arial"/>
              </a:rPr>
              <a:t>T</a:t>
            </a:r>
            <a:r>
              <a:rPr dirty="0" sz="1400" spc="-145" i="1">
                <a:latin typeface="Arial"/>
                <a:cs typeface="Arial"/>
              </a:rPr>
              <a:t>a</a:t>
            </a:r>
            <a:r>
              <a:rPr dirty="0" sz="1400" spc="-114" i="1">
                <a:latin typeface="Arial"/>
                <a:cs typeface="Arial"/>
              </a:rPr>
              <a:t>rg</a:t>
            </a:r>
            <a:r>
              <a:rPr dirty="0" sz="1400" spc="-150" i="1">
                <a:latin typeface="Arial"/>
                <a:cs typeface="Arial"/>
              </a:rPr>
              <a:t>e</a:t>
            </a:r>
            <a:r>
              <a:rPr dirty="0" sz="1400" spc="-70" i="1">
                <a:latin typeface="Arial"/>
                <a:cs typeface="Arial"/>
              </a:rPr>
              <a:t>t</a:t>
            </a:r>
            <a:r>
              <a:rPr dirty="0" sz="1400" spc="-65" i="1">
                <a:latin typeface="Arial"/>
                <a:cs typeface="Arial"/>
              </a:rPr>
              <a:t> </a:t>
            </a:r>
            <a:r>
              <a:rPr dirty="0" sz="1400" spc="-155" i="1">
                <a:latin typeface="Arial"/>
                <a:cs typeface="Arial"/>
              </a:rPr>
              <a:t>Se</a:t>
            </a:r>
            <a:r>
              <a:rPr dirty="0" sz="1400" spc="-150" i="1">
                <a:latin typeface="Arial"/>
                <a:cs typeface="Arial"/>
              </a:rPr>
              <a:t>q</a:t>
            </a:r>
            <a:r>
              <a:rPr dirty="0" sz="1400" spc="-145" i="1">
                <a:latin typeface="Arial"/>
                <a:cs typeface="Arial"/>
              </a:rPr>
              <a:t>uen</a:t>
            </a:r>
            <a:r>
              <a:rPr dirty="0" sz="1400" spc="-95" i="1">
                <a:latin typeface="Arial"/>
                <a:cs typeface="Arial"/>
              </a:rPr>
              <a:t>ci</a:t>
            </a:r>
            <a:r>
              <a:rPr dirty="0" sz="1400" spc="-150" i="1">
                <a:latin typeface="Arial"/>
                <a:cs typeface="Arial"/>
              </a:rPr>
              <a:t>n</a:t>
            </a:r>
            <a:r>
              <a:rPr dirty="0" sz="1400" spc="-145" i="1">
                <a:latin typeface="Arial"/>
                <a:cs typeface="Arial"/>
              </a:rPr>
              <a:t>g</a:t>
            </a:r>
            <a:r>
              <a:rPr dirty="0" sz="1400" spc="-85">
                <a:latin typeface="Arial MT"/>
                <a:cs typeface="Arial MT"/>
              </a:rPr>
              <a:t>)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18854" y="1958442"/>
            <a:ext cx="7655854" cy="2095191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60706" y="6711442"/>
            <a:ext cx="7829550" cy="3486150"/>
            <a:chOff x="60706" y="6711442"/>
            <a:chExt cx="7829550" cy="3486150"/>
          </a:xfrm>
        </p:grpSpPr>
        <p:sp>
          <p:nvSpPr>
            <p:cNvPr id="5" name="object 5"/>
            <p:cNvSpPr/>
            <p:nvPr/>
          </p:nvSpPr>
          <p:spPr>
            <a:xfrm>
              <a:off x="68580" y="7650480"/>
              <a:ext cx="3386454" cy="2517775"/>
            </a:xfrm>
            <a:custGeom>
              <a:avLst/>
              <a:gdLst/>
              <a:ahLst/>
              <a:cxnLst/>
              <a:rect l="l" t="t" r="r" b="b"/>
              <a:pathLst>
                <a:path w="3386454" h="2517775">
                  <a:moveTo>
                    <a:pt x="0" y="182372"/>
                  </a:moveTo>
                  <a:lnTo>
                    <a:pt x="6513" y="133893"/>
                  </a:lnTo>
                  <a:lnTo>
                    <a:pt x="24894" y="90329"/>
                  </a:lnTo>
                  <a:lnTo>
                    <a:pt x="53405" y="53419"/>
                  </a:lnTo>
                  <a:lnTo>
                    <a:pt x="90307" y="24901"/>
                  </a:lnTo>
                  <a:lnTo>
                    <a:pt x="133862" y="6515"/>
                  </a:lnTo>
                  <a:lnTo>
                    <a:pt x="182333" y="0"/>
                  </a:lnTo>
                  <a:lnTo>
                    <a:pt x="3203956" y="0"/>
                  </a:lnTo>
                  <a:lnTo>
                    <a:pt x="3252434" y="6515"/>
                  </a:lnTo>
                  <a:lnTo>
                    <a:pt x="3295998" y="24901"/>
                  </a:lnTo>
                  <a:lnTo>
                    <a:pt x="3332908" y="53419"/>
                  </a:lnTo>
                  <a:lnTo>
                    <a:pt x="3361426" y="90329"/>
                  </a:lnTo>
                  <a:lnTo>
                    <a:pt x="3379812" y="133893"/>
                  </a:lnTo>
                  <a:lnTo>
                    <a:pt x="3386328" y="182372"/>
                  </a:lnTo>
                  <a:lnTo>
                    <a:pt x="3386328" y="2335314"/>
                  </a:lnTo>
                  <a:lnTo>
                    <a:pt x="3379812" y="2383785"/>
                  </a:lnTo>
                  <a:lnTo>
                    <a:pt x="3361426" y="2427340"/>
                  </a:lnTo>
                  <a:lnTo>
                    <a:pt x="3332908" y="2464242"/>
                  </a:lnTo>
                  <a:lnTo>
                    <a:pt x="3295998" y="2492753"/>
                  </a:lnTo>
                  <a:lnTo>
                    <a:pt x="3252434" y="2511134"/>
                  </a:lnTo>
                  <a:lnTo>
                    <a:pt x="3203956" y="2517648"/>
                  </a:lnTo>
                  <a:lnTo>
                    <a:pt x="182333" y="2517648"/>
                  </a:lnTo>
                  <a:lnTo>
                    <a:pt x="133862" y="2511134"/>
                  </a:lnTo>
                  <a:lnTo>
                    <a:pt x="90307" y="2492753"/>
                  </a:lnTo>
                  <a:lnTo>
                    <a:pt x="53405" y="2464242"/>
                  </a:lnTo>
                  <a:lnTo>
                    <a:pt x="24894" y="2427340"/>
                  </a:lnTo>
                  <a:lnTo>
                    <a:pt x="6513" y="2383785"/>
                  </a:lnTo>
                  <a:lnTo>
                    <a:pt x="0" y="2335314"/>
                  </a:lnTo>
                  <a:lnTo>
                    <a:pt x="0" y="182372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031491" y="9598152"/>
              <a:ext cx="1382268" cy="52425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031491" y="9598152"/>
              <a:ext cx="1382395" cy="524510"/>
            </a:xfrm>
            <a:custGeom>
              <a:avLst/>
              <a:gdLst/>
              <a:ahLst/>
              <a:cxnLst/>
              <a:rect l="l" t="t" r="r" b="b"/>
              <a:pathLst>
                <a:path w="1382395" h="524509">
                  <a:moveTo>
                    <a:pt x="0" y="132715"/>
                  </a:moveTo>
                  <a:lnTo>
                    <a:pt x="6767" y="90768"/>
                  </a:lnTo>
                  <a:lnTo>
                    <a:pt x="25611" y="54337"/>
                  </a:lnTo>
                  <a:lnTo>
                    <a:pt x="54342" y="25607"/>
                  </a:lnTo>
                  <a:lnTo>
                    <a:pt x="90773" y="6766"/>
                  </a:lnTo>
                  <a:lnTo>
                    <a:pt x="132714" y="0"/>
                  </a:lnTo>
                  <a:lnTo>
                    <a:pt x="1249553" y="0"/>
                  </a:lnTo>
                  <a:lnTo>
                    <a:pt x="1291494" y="6766"/>
                  </a:lnTo>
                  <a:lnTo>
                    <a:pt x="1327925" y="25607"/>
                  </a:lnTo>
                  <a:lnTo>
                    <a:pt x="1356656" y="54337"/>
                  </a:lnTo>
                  <a:lnTo>
                    <a:pt x="1375500" y="90768"/>
                  </a:lnTo>
                  <a:lnTo>
                    <a:pt x="1382268" y="132715"/>
                  </a:lnTo>
                  <a:lnTo>
                    <a:pt x="1382268" y="391541"/>
                  </a:lnTo>
                  <a:lnTo>
                    <a:pt x="1375500" y="433487"/>
                  </a:lnTo>
                  <a:lnTo>
                    <a:pt x="1356656" y="469918"/>
                  </a:lnTo>
                  <a:lnTo>
                    <a:pt x="1327925" y="498648"/>
                  </a:lnTo>
                  <a:lnTo>
                    <a:pt x="1291494" y="517489"/>
                  </a:lnTo>
                  <a:lnTo>
                    <a:pt x="1249553" y="524256"/>
                  </a:lnTo>
                  <a:lnTo>
                    <a:pt x="132714" y="524256"/>
                  </a:lnTo>
                  <a:lnTo>
                    <a:pt x="90773" y="517489"/>
                  </a:lnTo>
                  <a:lnTo>
                    <a:pt x="54342" y="498648"/>
                  </a:lnTo>
                  <a:lnTo>
                    <a:pt x="25611" y="469918"/>
                  </a:lnTo>
                  <a:lnTo>
                    <a:pt x="6767" y="433487"/>
                  </a:lnTo>
                  <a:lnTo>
                    <a:pt x="0" y="391541"/>
                  </a:lnTo>
                  <a:lnTo>
                    <a:pt x="0" y="132715"/>
                  </a:lnTo>
                  <a:close/>
                </a:path>
              </a:pathLst>
            </a:custGeom>
            <a:ln w="635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67056" y="6717792"/>
              <a:ext cx="7816850" cy="3473450"/>
            </a:xfrm>
            <a:custGeom>
              <a:avLst/>
              <a:gdLst/>
              <a:ahLst/>
              <a:cxnLst/>
              <a:rect l="l" t="t" r="r" b="b"/>
              <a:pathLst>
                <a:path w="7816850" h="3473450">
                  <a:moveTo>
                    <a:pt x="0" y="138430"/>
                  </a:moveTo>
                  <a:lnTo>
                    <a:pt x="7057" y="94674"/>
                  </a:lnTo>
                  <a:lnTo>
                    <a:pt x="26708" y="56674"/>
                  </a:lnTo>
                  <a:lnTo>
                    <a:pt x="56674" y="26708"/>
                  </a:lnTo>
                  <a:lnTo>
                    <a:pt x="94674" y="7057"/>
                  </a:lnTo>
                  <a:lnTo>
                    <a:pt x="138429" y="0"/>
                  </a:lnTo>
                  <a:lnTo>
                    <a:pt x="4349750" y="0"/>
                  </a:lnTo>
                  <a:lnTo>
                    <a:pt x="4393505" y="7057"/>
                  </a:lnTo>
                  <a:lnTo>
                    <a:pt x="4431505" y="26708"/>
                  </a:lnTo>
                  <a:lnTo>
                    <a:pt x="4461471" y="56674"/>
                  </a:lnTo>
                  <a:lnTo>
                    <a:pt x="4481122" y="94674"/>
                  </a:lnTo>
                  <a:lnTo>
                    <a:pt x="4488180" y="138430"/>
                  </a:lnTo>
                  <a:lnTo>
                    <a:pt x="4488180" y="692150"/>
                  </a:lnTo>
                  <a:lnTo>
                    <a:pt x="4481122" y="735905"/>
                  </a:lnTo>
                  <a:lnTo>
                    <a:pt x="4461471" y="773905"/>
                  </a:lnTo>
                  <a:lnTo>
                    <a:pt x="4431505" y="803871"/>
                  </a:lnTo>
                  <a:lnTo>
                    <a:pt x="4393505" y="823522"/>
                  </a:lnTo>
                  <a:lnTo>
                    <a:pt x="4349750" y="830580"/>
                  </a:lnTo>
                  <a:lnTo>
                    <a:pt x="138429" y="830580"/>
                  </a:lnTo>
                  <a:lnTo>
                    <a:pt x="94674" y="823522"/>
                  </a:lnTo>
                  <a:lnTo>
                    <a:pt x="56674" y="803871"/>
                  </a:lnTo>
                  <a:lnTo>
                    <a:pt x="26708" y="773905"/>
                  </a:lnTo>
                  <a:lnTo>
                    <a:pt x="7057" y="735905"/>
                  </a:lnTo>
                  <a:lnTo>
                    <a:pt x="0" y="692150"/>
                  </a:lnTo>
                  <a:lnTo>
                    <a:pt x="0" y="138430"/>
                  </a:lnTo>
                  <a:close/>
                </a:path>
                <a:path w="7816850" h="3473450">
                  <a:moveTo>
                    <a:pt x="5992368" y="2364486"/>
                  </a:moveTo>
                  <a:lnTo>
                    <a:pt x="5996874" y="2319807"/>
                  </a:lnTo>
                  <a:lnTo>
                    <a:pt x="6009798" y="2278189"/>
                  </a:lnTo>
                  <a:lnTo>
                    <a:pt x="6030247" y="2240524"/>
                  </a:lnTo>
                  <a:lnTo>
                    <a:pt x="6057328" y="2207704"/>
                  </a:lnTo>
                  <a:lnTo>
                    <a:pt x="6090148" y="2180623"/>
                  </a:lnTo>
                  <a:lnTo>
                    <a:pt x="6127813" y="2160174"/>
                  </a:lnTo>
                  <a:lnTo>
                    <a:pt x="6169431" y="2147250"/>
                  </a:lnTo>
                  <a:lnTo>
                    <a:pt x="6214110" y="2142744"/>
                  </a:lnTo>
                  <a:lnTo>
                    <a:pt x="7594854" y="2142744"/>
                  </a:lnTo>
                  <a:lnTo>
                    <a:pt x="7639532" y="2147250"/>
                  </a:lnTo>
                  <a:lnTo>
                    <a:pt x="7681150" y="2160174"/>
                  </a:lnTo>
                  <a:lnTo>
                    <a:pt x="7718815" y="2180623"/>
                  </a:lnTo>
                  <a:lnTo>
                    <a:pt x="7751635" y="2207704"/>
                  </a:lnTo>
                  <a:lnTo>
                    <a:pt x="7778716" y="2240524"/>
                  </a:lnTo>
                  <a:lnTo>
                    <a:pt x="7799165" y="2278189"/>
                  </a:lnTo>
                  <a:lnTo>
                    <a:pt x="7812089" y="2319807"/>
                  </a:lnTo>
                  <a:lnTo>
                    <a:pt x="7816596" y="2364486"/>
                  </a:lnTo>
                  <a:lnTo>
                    <a:pt x="7816596" y="3251454"/>
                  </a:lnTo>
                  <a:lnTo>
                    <a:pt x="7812089" y="3296143"/>
                  </a:lnTo>
                  <a:lnTo>
                    <a:pt x="7799165" y="3337766"/>
                  </a:lnTo>
                  <a:lnTo>
                    <a:pt x="7778716" y="3375432"/>
                  </a:lnTo>
                  <a:lnTo>
                    <a:pt x="7751635" y="3408249"/>
                  </a:lnTo>
                  <a:lnTo>
                    <a:pt x="7718815" y="3435325"/>
                  </a:lnTo>
                  <a:lnTo>
                    <a:pt x="7681150" y="3455769"/>
                  </a:lnTo>
                  <a:lnTo>
                    <a:pt x="7639532" y="3468689"/>
                  </a:lnTo>
                  <a:lnTo>
                    <a:pt x="7594854" y="3473194"/>
                  </a:lnTo>
                  <a:lnTo>
                    <a:pt x="6214110" y="3473194"/>
                  </a:lnTo>
                  <a:lnTo>
                    <a:pt x="6169431" y="3468689"/>
                  </a:lnTo>
                  <a:lnTo>
                    <a:pt x="6127813" y="3455769"/>
                  </a:lnTo>
                  <a:lnTo>
                    <a:pt x="6090148" y="3435325"/>
                  </a:lnTo>
                  <a:lnTo>
                    <a:pt x="6057328" y="3408249"/>
                  </a:lnTo>
                  <a:lnTo>
                    <a:pt x="6030247" y="3375432"/>
                  </a:lnTo>
                  <a:lnTo>
                    <a:pt x="6009798" y="3337766"/>
                  </a:lnTo>
                  <a:lnTo>
                    <a:pt x="5996874" y="3296143"/>
                  </a:lnTo>
                  <a:lnTo>
                    <a:pt x="5992368" y="3251454"/>
                  </a:lnTo>
                  <a:lnTo>
                    <a:pt x="5992368" y="236448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6238113" y="8922816"/>
            <a:ext cx="1517015" cy="12433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-1905">
              <a:lnSpc>
                <a:spcPct val="99900"/>
              </a:lnSpc>
              <a:spcBef>
                <a:spcPts val="95"/>
              </a:spcBef>
            </a:pPr>
            <a:r>
              <a:rPr dirty="0" u="heavy" sz="1600" spc="-2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dirty="0" u="heavy" sz="1600" spc="-1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ális</a:t>
            </a:r>
            <a:r>
              <a:rPr dirty="0" u="heavy" sz="16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600" spc="-9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6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600" spc="-9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2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u="heavy" sz="16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ela</a:t>
            </a:r>
            <a:r>
              <a:rPr dirty="0" u="heavy" sz="16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ç</a:t>
            </a:r>
            <a:r>
              <a:rPr dirty="0" u="heavy" sz="1600" spc="-1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ão </a:t>
            </a:r>
            <a:r>
              <a:rPr dirty="0" sz="1600" spc="-90" b="1">
                <a:latin typeface="Arial"/>
                <a:cs typeface="Arial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v</a:t>
            </a:r>
            <a:r>
              <a:rPr dirty="0" sz="1600" spc="-130">
                <a:latin typeface="Arial MT"/>
                <a:cs typeface="Arial MT"/>
              </a:rPr>
              <a:t>ariá</a:t>
            </a:r>
            <a:r>
              <a:rPr dirty="0" sz="1600" spc="-145">
                <a:latin typeface="Arial MT"/>
                <a:cs typeface="Arial MT"/>
              </a:rPr>
              <a:t>v</a:t>
            </a:r>
            <a:r>
              <a:rPr dirty="0" sz="1600" spc="-114">
                <a:latin typeface="Arial MT"/>
                <a:cs typeface="Arial MT"/>
              </a:rPr>
              <a:t>eis 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70">
                <a:latin typeface="Arial MT"/>
                <a:cs typeface="Arial MT"/>
              </a:rPr>
              <a:t>l</a:t>
            </a:r>
            <a:r>
              <a:rPr dirty="0" sz="1600" spc="-95">
                <a:latin typeface="Arial MT"/>
                <a:cs typeface="Arial MT"/>
              </a:rPr>
              <a:t>í</a:t>
            </a:r>
            <a:r>
              <a:rPr dirty="0" sz="1600" spc="-120">
                <a:latin typeface="Arial MT"/>
                <a:cs typeface="Arial MT"/>
              </a:rPr>
              <a:t>ni</a:t>
            </a:r>
            <a:r>
              <a:rPr dirty="0" sz="1600" spc="-145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40">
                <a:latin typeface="Arial MT"/>
                <a:cs typeface="Arial MT"/>
              </a:rPr>
              <a:t>s</a:t>
            </a:r>
            <a:r>
              <a:rPr dirty="0" sz="1600" spc="-85">
                <a:latin typeface="Arial MT"/>
                <a:cs typeface="Arial MT"/>
              </a:rPr>
              <a:t>,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30">
                <a:latin typeface="Arial MT"/>
                <a:cs typeface="Arial MT"/>
              </a:rPr>
              <a:t>tológ</a:t>
            </a:r>
            <a:r>
              <a:rPr dirty="0" sz="1600" spc="-114">
                <a:latin typeface="Arial MT"/>
                <a:cs typeface="Arial MT"/>
              </a:rPr>
              <a:t>ic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05">
                <a:latin typeface="Arial MT"/>
                <a:cs typeface="Arial MT"/>
              </a:rPr>
              <a:t>s 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35">
                <a:latin typeface="Arial MT"/>
                <a:cs typeface="Arial MT"/>
              </a:rPr>
              <a:t>sfe</a:t>
            </a:r>
            <a:r>
              <a:rPr dirty="0" sz="1600" spc="-14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h</a:t>
            </a:r>
            <a:r>
              <a:rPr dirty="0" sz="1600" spc="-155">
                <a:latin typeface="Arial MT"/>
                <a:cs typeface="Arial MT"/>
              </a:rPr>
              <a:t>o</a:t>
            </a:r>
            <a:r>
              <a:rPr dirty="0" sz="1600" spc="-85">
                <a:latin typeface="Arial MT"/>
                <a:cs typeface="Arial MT"/>
              </a:rPr>
              <a:t>: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360" i="1">
                <a:latin typeface="Arial"/>
                <a:cs typeface="Arial"/>
              </a:rPr>
              <a:t>T</a:t>
            </a:r>
            <a:r>
              <a:rPr dirty="0" sz="1600" spc="-170" i="1">
                <a:latin typeface="Arial"/>
                <a:cs typeface="Arial"/>
              </a:rPr>
              <a:t>e</a:t>
            </a:r>
            <a:r>
              <a:rPr dirty="0" sz="1600" spc="-140" i="1">
                <a:latin typeface="Arial"/>
                <a:cs typeface="Arial"/>
              </a:rPr>
              <a:t>s</a:t>
            </a:r>
            <a:r>
              <a:rPr dirty="0" sz="1600" spc="-110" i="1">
                <a:latin typeface="Arial"/>
                <a:cs typeface="Arial"/>
              </a:rPr>
              <a:t>te  </a:t>
            </a:r>
            <a:r>
              <a:rPr dirty="0" sz="1600" spc="-170" i="1">
                <a:latin typeface="Arial"/>
                <a:cs typeface="Arial"/>
              </a:rPr>
              <a:t>e</a:t>
            </a:r>
            <a:r>
              <a:rPr dirty="0" sz="1600" spc="-145" i="1">
                <a:latin typeface="Arial"/>
                <a:cs typeface="Arial"/>
              </a:rPr>
              <a:t>x</a:t>
            </a:r>
            <a:r>
              <a:rPr dirty="0" sz="1600" spc="-130" i="1">
                <a:latin typeface="Arial"/>
                <a:cs typeface="Arial"/>
              </a:rPr>
              <a:t>at</a:t>
            </a:r>
            <a:r>
              <a:rPr dirty="0" sz="1600" spc="-165" i="1">
                <a:latin typeface="Arial"/>
                <a:cs typeface="Arial"/>
              </a:rPr>
              <a:t>o</a:t>
            </a:r>
            <a:r>
              <a:rPr dirty="0" sz="1600" spc="-90" i="1">
                <a:latin typeface="Arial"/>
                <a:cs typeface="Arial"/>
              </a:rPr>
              <a:t> </a:t>
            </a:r>
            <a:r>
              <a:rPr dirty="0" sz="1600" spc="-170" i="1">
                <a:latin typeface="Arial"/>
                <a:cs typeface="Arial"/>
              </a:rPr>
              <a:t>d</a:t>
            </a:r>
            <a:r>
              <a:rPr dirty="0" sz="1600" spc="-165" i="1">
                <a:latin typeface="Arial"/>
                <a:cs typeface="Arial"/>
              </a:rPr>
              <a:t>e</a:t>
            </a:r>
            <a:r>
              <a:rPr dirty="0" sz="1600" spc="-95" i="1">
                <a:latin typeface="Arial"/>
                <a:cs typeface="Arial"/>
              </a:rPr>
              <a:t> </a:t>
            </a:r>
            <a:r>
              <a:rPr dirty="0" sz="1600" spc="-125" i="1">
                <a:latin typeface="Arial"/>
                <a:cs typeface="Arial"/>
              </a:rPr>
              <a:t>Fi</a:t>
            </a:r>
            <a:r>
              <a:rPr dirty="0" sz="1600" spc="-145" i="1">
                <a:latin typeface="Arial"/>
                <a:cs typeface="Arial"/>
              </a:rPr>
              <a:t>s</a:t>
            </a:r>
            <a:r>
              <a:rPr dirty="0" sz="1600" spc="-170" i="1">
                <a:latin typeface="Arial"/>
                <a:cs typeface="Arial"/>
              </a:rPr>
              <a:t>h</a:t>
            </a:r>
            <a:r>
              <a:rPr dirty="0" sz="1600" spc="-160" i="1">
                <a:latin typeface="Arial"/>
                <a:cs typeface="Arial"/>
              </a:rPr>
              <a:t>e</a:t>
            </a:r>
            <a:r>
              <a:rPr dirty="0" sz="1600" spc="-100" i="1">
                <a:latin typeface="Arial"/>
                <a:cs typeface="Arial"/>
              </a:rPr>
              <a:t>r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59423" y="7638288"/>
            <a:ext cx="1824355" cy="1169035"/>
          </a:xfrm>
          <a:custGeom>
            <a:avLst/>
            <a:gdLst/>
            <a:ahLst/>
            <a:cxnLst/>
            <a:rect l="l" t="t" r="r" b="b"/>
            <a:pathLst>
              <a:path w="1824354" h="1169034">
                <a:moveTo>
                  <a:pt x="0" y="194818"/>
                </a:moveTo>
                <a:lnTo>
                  <a:pt x="5146" y="150156"/>
                </a:lnTo>
                <a:lnTo>
                  <a:pt x="19806" y="109153"/>
                </a:lnTo>
                <a:lnTo>
                  <a:pt x="42807" y="72980"/>
                </a:lnTo>
                <a:lnTo>
                  <a:pt x="72980" y="42807"/>
                </a:lnTo>
                <a:lnTo>
                  <a:pt x="109153" y="19806"/>
                </a:lnTo>
                <a:lnTo>
                  <a:pt x="150156" y="5146"/>
                </a:lnTo>
                <a:lnTo>
                  <a:pt x="194817" y="0"/>
                </a:lnTo>
                <a:lnTo>
                  <a:pt x="1629409" y="0"/>
                </a:lnTo>
                <a:lnTo>
                  <a:pt x="1674071" y="5146"/>
                </a:lnTo>
                <a:lnTo>
                  <a:pt x="1715074" y="19806"/>
                </a:lnTo>
                <a:lnTo>
                  <a:pt x="1751247" y="42807"/>
                </a:lnTo>
                <a:lnTo>
                  <a:pt x="1781420" y="72980"/>
                </a:lnTo>
                <a:lnTo>
                  <a:pt x="1804421" y="109153"/>
                </a:lnTo>
                <a:lnTo>
                  <a:pt x="1819081" y="150156"/>
                </a:lnTo>
                <a:lnTo>
                  <a:pt x="1824227" y="194818"/>
                </a:lnTo>
                <a:lnTo>
                  <a:pt x="1824227" y="974090"/>
                </a:lnTo>
                <a:lnTo>
                  <a:pt x="1819081" y="1018751"/>
                </a:lnTo>
                <a:lnTo>
                  <a:pt x="1804421" y="1059754"/>
                </a:lnTo>
                <a:lnTo>
                  <a:pt x="1781420" y="1095927"/>
                </a:lnTo>
                <a:lnTo>
                  <a:pt x="1751247" y="1126100"/>
                </a:lnTo>
                <a:lnTo>
                  <a:pt x="1715074" y="1149101"/>
                </a:lnTo>
                <a:lnTo>
                  <a:pt x="1674071" y="1163761"/>
                </a:lnTo>
                <a:lnTo>
                  <a:pt x="1629409" y="1168908"/>
                </a:lnTo>
                <a:lnTo>
                  <a:pt x="194817" y="1168908"/>
                </a:lnTo>
                <a:lnTo>
                  <a:pt x="150156" y="1163761"/>
                </a:lnTo>
                <a:lnTo>
                  <a:pt x="109153" y="1149101"/>
                </a:lnTo>
                <a:lnTo>
                  <a:pt x="72980" y="1126100"/>
                </a:lnTo>
                <a:lnTo>
                  <a:pt x="42807" y="1095927"/>
                </a:lnTo>
                <a:lnTo>
                  <a:pt x="19806" y="1059754"/>
                </a:lnTo>
                <a:lnTo>
                  <a:pt x="5146" y="1018751"/>
                </a:lnTo>
                <a:lnTo>
                  <a:pt x="0" y="974090"/>
                </a:lnTo>
                <a:lnTo>
                  <a:pt x="0" y="19481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0919" y="9341916"/>
            <a:ext cx="204660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195">
                <a:solidFill>
                  <a:srgbClr val="2E5496"/>
                </a:solidFill>
                <a:latin typeface="Arial MT"/>
                <a:cs typeface="Arial MT"/>
              </a:rPr>
              <a:t>B</a:t>
            </a:r>
            <a:r>
              <a:rPr dirty="0" sz="1600" spc="-160">
                <a:solidFill>
                  <a:srgbClr val="2E5496"/>
                </a:solidFill>
                <a:latin typeface="Arial MT"/>
                <a:cs typeface="Arial MT"/>
              </a:rPr>
              <a:t>a</a:t>
            </a:r>
            <a:r>
              <a:rPr dirty="0" sz="1600" spc="-150">
                <a:solidFill>
                  <a:srgbClr val="2E5496"/>
                </a:solidFill>
                <a:latin typeface="Arial MT"/>
                <a:cs typeface="Arial MT"/>
              </a:rPr>
              <a:t>s</a:t>
            </a:r>
            <a:r>
              <a:rPr dirty="0" sz="1600" spc="-120">
                <a:solidFill>
                  <a:srgbClr val="2E5496"/>
                </a:solidFill>
                <a:latin typeface="Arial MT"/>
                <a:cs typeface="Arial MT"/>
              </a:rPr>
              <a:t>elin</a:t>
            </a:r>
            <a:r>
              <a:rPr dirty="0" sz="1600" spc="-160">
                <a:solidFill>
                  <a:srgbClr val="2E5496"/>
                </a:solidFill>
                <a:latin typeface="Arial MT"/>
                <a:cs typeface="Arial MT"/>
              </a:rPr>
              <a:t>e</a:t>
            </a:r>
            <a:r>
              <a:rPr dirty="0" sz="1600" spc="-85">
                <a:latin typeface="Arial MT"/>
                <a:cs typeface="Arial MT"/>
              </a:rPr>
              <a:t>: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30">
                <a:latin typeface="Arial MT"/>
                <a:cs typeface="Arial MT"/>
              </a:rPr>
              <a:t>tes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70">
                <a:latin typeface="Arial MT"/>
                <a:cs typeface="Arial MT"/>
              </a:rPr>
              <a:t>i</a:t>
            </a:r>
            <a:r>
              <a:rPr dirty="0" sz="1600" spc="-110">
                <a:latin typeface="Arial MT"/>
                <a:cs typeface="Arial MT"/>
              </a:rPr>
              <a:t>r</a:t>
            </a:r>
            <a:r>
              <a:rPr dirty="0" sz="1600" spc="-135">
                <a:latin typeface="Arial MT"/>
                <a:cs typeface="Arial MT"/>
              </a:rPr>
              <a:t>urgia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204">
                <a:solidFill>
                  <a:srgbClr val="2E5496"/>
                </a:solidFill>
                <a:latin typeface="Arial MT"/>
                <a:cs typeface="Arial MT"/>
              </a:rPr>
              <a:t>M1</a:t>
            </a:r>
            <a:r>
              <a:rPr dirty="0" sz="1600" spc="-85">
                <a:solidFill>
                  <a:srgbClr val="2E5496"/>
                </a:solidFill>
                <a:latin typeface="Arial MT"/>
                <a:cs typeface="Arial MT"/>
              </a:rPr>
              <a:t>:</a:t>
            </a:r>
            <a:r>
              <a:rPr dirty="0" sz="1600" spc="-9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1</a:t>
            </a:r>
            <a:r>
              <a:rPr dirty="0" sz="1600" spc="-110">
                <a:latin typeface="Arial MT"/>
                <a:cs typeface="Arial MT"/>
              </a:rPr>
              <a:t>º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ó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70">
                <a:latin typeface="Arial MT"/>
                <a:cs typeface="Arial MT"/>
              </a:rPr>
              <a:t>i</a:t>
            </a:r>
            <a:r>
              <a:rPr dirty="0" sz="1600" spc="-180">
                <a:latin typeface="Arial MT"/>
                <a:cs typeface="Arial MT"/>
              </a:rPr>
              <a:t>r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204">
                <a:solidFill>
                  <a:srgbClr val="2E5496"/>
                </a:solidFill>
                <a:latin typeface="Arial MT"/>
                <a:cs typeface="Arial MT"/>
              </a:rPr>
              <a:t>M2</a:t>
            </a:r>
            <a:r>
              <a:rPr dirty="0" sz="1600" spc="-85">
                <a:solidFill>
                  <a:srgbClr val="2E5496"/>
                </a:solidFill>
                <a:latin typeface="Arial MT"/>
                <a:cs typeface="Arial MT"/>
              </a:rPr>
              <a:t>:</a:t>
            </a:r>
            <a:r>
              <a:rPr dirty="0" sz="1600" spc="-9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2</a:t>
            </a:r>
            <a:r>
              <a:rPr dirty="0" sz="1600" spc="-110">
                <a:latin typeface="Arial MT"/>
                <a:cs typeface="Arial MT"/>
              </a:rPr>
              <a:t>º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3</a:t>
            </a:r>
            <a:r>
              <a:rPr dirty="0" sz="1600" spc="-110">
                <a:latin typeface="Arial MT"/>
                <a:cs typeface="Arial MT"/>
              </a:rPr>
              <a:t>º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ó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70">
                <a:latin typeface="Arial MT"/>
                <a:cs typeface="Arial MT"/>
              </a:rPr>
              <a:t>i</a:t>
            </a:r>
            <a:r>
              <a:rPr dirty="0" sz="1600" spc="-180">
                <a:latin typeface="Arial MT"/>
                <a:cs typeface="Arial MT"/>
              </a:rPr>
              <a:t>r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524255"/>
            <a:ext cx="16497300" cy="601980"/>
          </a:xfrm>
          <a:custGeom>
            <a:avLst/>
            <a:gdLst/>
            <a:ahLst/>
            <a:cxnLst/>
            <a:rect l="l" t="t" r="r" b="b"/>
            <a:pathLst>
              <a:path w="16497300" h="601980">
                <a:moveTo>
                  <a:pt x="0" y="601979"/>
                </a:moveTo>
                <a:lnTo>
                  <a:pt x="16497300" y="601979"/>
                </a:lnTo>
                <a:lnTo>
                  <a:pt x="16497300" y="0"/>
                </a:lnTo>
                <a:lnTo>
                  <a:pt x="0" y="0"/>
                </a:lnTo>
                <a:lnTo>
                  <a:pt x="0" y="601979"/>
                </a:lnTo>
                <a:close/>
              </a:path>
            </a:pathLst>
          </a:custGeom>
          <a:solidFill>
            <a:srgbClr val="53823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35508" y="8057515"/>
            <a:ext cx="2669540" cy="1143000"/>
          </a:xfrm>
          <a:custGeom>
            <a:avLst/>
            <a:gdLst/>
            <a:ahLst/>
            <a:cxnLst/>
            <a:rect l="l" t="t" r="r" b="b"/>
            <a:pathLst>
              <a:path w="2669540" h="1143000">
                <a:moveTo>
                  <a:pt x="2668905" y="1091069"/>
                </a:moveTo>
                <a:lnTo>
                  <a:pt x="2658008" y="1084707"/>
                </a:lnTo>
                <a:lnTo>
                  <a:pt x="2580259" y="1039355"/>
                </a:lnTo>
                <a:lnTo>
                  <a:pt x="2576322" y="1040371"/>
                </a:lnTo>
                <a:lnTo>
                  <a:pt x="2574671" y="1043406"/>
                </a:lnTo>
                <a:lnTo>
                  <a:pt x="2572893" y="1046429"/>
                </a:lnTo>
                <a:lnTo>
                  <a:pt x="2573909" y="1050328"/>
                </a:lnTo>
                <a:lnTo>
                  <a:pt x="2632837" y="1084707"/>
                </a:lnTo>
                <a:lnTo>
                  <a:pt x="361188" y="1084707"/>
                </a:lnTo>
                <a:lnTo>
                  <a:pt x="361188" y="1097407"/>
                </a:lnTo>
                <a:lnTo>
                  <a:pt x="2632849" y="1097407"/>
                </a:lnTo>
                <a:lnTo>
                  <a:pt x="2643746" y="1091069"/>
                </a:lnTo>
                <a:lnTo>
                  <a:pt x="2573909" y="1131785"/>
                </a:lnTo>
                <a:lnTo>
                  <a:pt x="2572893" y="1135672"/>
                </a:lnTo>
                <a:lnTo>
                  <a:pt x="2574671" y="1138707"/>
                </a:lnTo>
                <a:lnTo>
                  <a:pt x="2576322" y="1141730"/>
                </a:lnTo>
                <a:lnTo>
                  <a:pt x="2580259" y="1142758"/>
                </a:lnTo>
                <a:lnTo>
                  <a:pt x="2658008" y="1097407"/>
                </a:lnTo>
                <a:lnTo>
                  <a:pt x="2668905" y="1091069"/>
                </a:lnTo>
                <a:close/>
              </a:path>
              <a:path w="2669540" h="1143000">
                <a:moveTo>
                  <a:pt x="2669146" y="51689"/>
                </a:moveTo>
                <a:lnTo>
                  <a:pt x="2658262" y="45339"/>
                </a:lnTo>
                <a:lnTo>
                  <a:pt x="2580513" y="0"/>
                </a:lnTo>
                <a:lnTo>
                  <a:pt x="2576576" y="1016"/>
                </a:lnTo>
                <a:lnTo>
                  <a:pt x="2574925" y="4064"/>
                </a:lnTo>
                <a:lnTo>
                  <a:pt x="2573147" y="7112"/>
                </a:lnTo>
                <a:lnTo>
                  <a:pt x="2574163" y="10922"/>
                </a:lnTo>
                <a:lnTo>
                  <a:pt x="2633141" y="45339"/>
                </a:lnTo>
                <a:lnTo>
                  <a:pt x="0" y="45339"/>
                </a:lnTo>
                <a:lnTo>
                  <a:pt x="0" y="58039"/>
                </a:lnTo>
                <a:lnTo>
                  <a:pt x="2633141" y="58039"/>
                </a:lnTo>
                <a:lnTo>
                  <a:pt x="2574163" y="92456"/>
                </a:lnTo>
                <a:lnTo>
                  <a:pt x="2573147" y="96266"/>
                </a:lnTo>
                <a:lnTo>
                  <a:pt x="2574925" y="99314"/>
                </a:lnTo>
                <a:lnTo>
                  <a:pt x="2576576" y="102362"/>
                </a:lnTo>
                <a:lnTo>
                  <a:pt x="2580513" y="103378"/>
                </a:lnTo>
                <a:lnTo>
                  <a:pt x="2658262" y="58039"/>
                </a:lnTo>
                <a:lnTo>
                  <a:pt x="2669146" y="516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215"/>
              <a:t>Estratificação</a:t>
            </a:r>
            <a:r>
              <a:rPr dirty="0" spc="-90"/>
              <a:t> </a:t>
            </a:r>
            <a:r>
              <a:rPr dirty="0" spc="-265"/>
              <a:t>de</a:t>
            </a:r>
            <a:r>
              <a:rPr dirty="0" spc="-125"/>
              <a:t> </a:t>
            </a:r>
            <a:r>
              <a:rPr dirty="0" spc="-240"/>
              <a:t>prognóstico</a:t>
            </a:r>
            <a:r>
              <a:rPr dirty="0" spc="-100"/>
              <a:t> </a:t>
            </a:r>
            <a:r>
              <a:rPr dirty="0" spc="-240"/>
              <a:t>para</a:t>
            </a:r>
            <a:r>
              <a:rPr dirty="0" spc="-125"/>
              <a:t> </a:t>
            </a:r>
            <a:r>
              <a:rPr dirty="0" spc="-235"/>
              <a:t>pacientes</a:t>
            </a:r>
            <a:r>
              <a:rPr dirty="0" spc="-100"/>
              <a:t> </a:t>
            </a:r>
            <a:r>
              <a:rPr dirty="0" spc="-315"/>
              <a:t>com</a:t>
            </a:r>
            <a:r>
              <a:rPr dirty="0" spc="-114"/>
              <a:t> </a:t>
            </a:r>
            <a:r>
              <a:rPr dirty="0" spc="-260"/>
              <a:t>tumores</a:t>
            </a:r>
            <a:r>
              <a:rPr dirty="0" spc="-105"/>
              <a:t> </a:t>
            </a:r>
            <a:r>
              <a:rPr dirty="0" spc="-225"/>
              <a:t>renais</a:t>
            </a:r>
            <a:r>
              <a:rPr dirty="0" spc="-105"/>
              <a:t> </a:t>
            </a:r>
            <a:r>
              <a:rPr dirty="0" spc="-260"/>
              <a:t>baseada</a:t>
            </a:r>
            <a:r>
              <a:rPr dirty="0" spc="-125"/>
              <a:t> </a:t>
            </a:r>
            <a:r>
              <a:rPr dirty="0" spc="-335"/>
              <a:t>em</a:t>
            </a:r>
            <a:r>
              <a:rPr dirty="0" spc="-114"/>
              <a:t> </a:t>
            </a:r>
            <a:r>
              <a:rPr dirty="0" spc="-245"/>
              <a:t>detecção</a:t>
            </a:r>
            <a:r>
              <a:rPr dirty="0" spc="-130"/>
              <a:t> </a:t>
            </a:r>
            <a:r>
              <a:rPr dirty="0" spc="-265"/>
              <a:t>de</a:t>
            </a:r>
            <a:r>
              <a:rPr dirty="0" spc="-125"/>
              <a:t> </a:t>
            </a:r>
            <a:r>
              <a:rPr dirty="0" spc="-330"/>
              <a:t>DNA</a:t>
            </a:r>
            <a:r>
              <a:rPr dirty="0" spc="-190"/>
              <a:t> </a:t>
            </a:r>
            <a:r>
              <a:rPr dirty="0" spc="-240"/>
              <a:t>tumoral</a:t>
            </a:r>
            <a:r>
              <a:rPr dirty="0" spc="-105"/>
              <a:t> </a:t>
            </a:r>
            <a:r>
              <a:rPr dirty="0" spc="-335"/>
              <a:t>em</a:t>
            </a:r>
            <a:r>
              <a:rPr dirty="0" spc="-110"/>
              <a:t> </a:t>
            </a:r>
            <a:r>
              <a:rPr dirty="0" spc="-265"/>
              <a:t>plasma</a:t>
            </a:r>
            <a:r>
              <a:rPr dirty="0" spc="-105"/>
              <a:t> </a:t>
            </a:r>
            <a:r>
              <a:rPr dirty="0" spc="-254"/>
              <a:t>e</a:t>
            </a:r>
            <a:r>
              <a:rPr dirty="0" spc="-125"/>
              <a:t> </a:t>
            </a:r>
            <a:r>
              <a:rPr dirty="0" spc="-229"/>
              <a:t>urina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217424" y="851154"/>
            <a:ext cx="1011110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190" i="1">
                <a:solidFill>
                  <a:srgbClr val="EBFCE7"/>
                </a:solidFill>
                <a:latin typeface="Arial"/>
                <a:cs typeface="Arial"/>
              </a:rPr>
              <a:t>ACK</a:t>
            </a:r>
            <a:r>
              <a:rPr dirty="0" sz="1500" spc="-6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40" i="1">
                <a:solidFill>
                  <a:srgbClr val="EBFCE7"/>
                </a:solidFill>
                <a:latin typeface="Arial"/>
                <a:cs typeface="Arial"/>
              </a:rPr>
              <a:t>Miguez,</a:t>
            </a:r>
            <a:r>
              <a:rPr dirty="0" sz="1500" spc="-7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25" i="1">
                <a:solidFill>
                  <a:srgbClr val="EBFCE7"/>
                </a:solidFill>
                <a:latin typeface="Arial"/>
                <a:cs typeface="Arial"/>
              </a:rPr>
              <a:t>ITJ</a:t>
            </a:r>
            <a:r>
              <a:rPr dirty="0" sz="1500" spc="-9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0" i="1">
                <a:solidFill>
                  <a:srgbClr val="EBFCE7"/>
                </a:solidFill>
                <a:latin typeface="Arial"/>
                <a:cs typeface="Arial"/>
              </a:rPr>
              <a:t>Meira,</a:t>
            </a:r>
            <a:r>
              <a:rPr dirty="0" sz="1500" spc="-6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90" i="1">
                <a:solidFill>
                  <a:srgbClr val="EBFCE7"/>
                </a:solidFill>
                <a:latin typeface="Arial"/>
                <a:cs typeface="Arial"/>
              </a:rPr>
              <a:t>GT</a:t>
            </a:r>
            <a:r>
              <a:rPr dirty="0" sz="1500" spc="-11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55" i="1">
                <a:solidFill>
                  <a:srgbClr val="EBFCE7"/>
                </a:solidFill>
                <a:latin typeface="Arial"/>
                <a:cs typeface="Arial"/>
              </a:rPr>
              <a:t>Torrezan,</a:t>
            </a:r>
            <a:r>
              <a:rPr dirty="0" sz="1500" spc="-6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95" i="1">
                <a:solidFill>
                  <a:srgbClr val="EBFCE7"/>
                </a:solidFill>
                <a:latin typeface="Arial"/>
                <a:cs typeface="Arial"/>
              </a:rPr>
              <a:t>CML</a:t>
            </a:r>
            <a:r>
              <a:rPr dirty="0" sz="1500" spc="-12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55" i="1">
                <a:solidFill>
                  <a:srgbClr val="EBFCE7"/>
                </a:solidFill>
                <a:latin typeface="Arial"/>
                <a:cs typeface="Arial"/>
              </a:rPr>
              <a:t>da</a:t>
            </a:r>
            <a:r>
              <a:rPr dirty="0" sz="1500" spc="-8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0" i="1">
                <a:solidFill>
                  <a:srgbClr val="EBFCE7"/>
                </a:solidFill>
                <a:latin typeface="Arial"/>
                <a:cs typeface="Arial"/>
              </a:rPr>
              <a:t>Costa,</a:t>
            </a:r>
            <a:r>
              <a:rPr dirty="0" sz="1500" spc="-7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85" i="1">
                <a:solidFill>
                  <a:srgbClr val="EBFCE7"/>
                </a:solidFill>
                <a:latin typeface="Arial"/>
                <a:cs typeface="Arial"/>
              </a:rPr>
              <a:t>V</a:t>
            </a:r>
            <a:r>
              <a:rPr dirty="0" sz="1500" spc="-6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45" i="1">
                <a:solidFill>
                  <a:srgbClr val="EBFCE7"/>
                </a:solidFill>
                <a:latin typeface="Arial"/>
                <a:cs typeface="Arial"/>
              </a:rPr>
              <a:t>Sonaglio,SC</a:t>
            </a:r>
            <a:r>
              <a:rPr dirty="0" sz="1500" spc="-4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0" i="1">
                <a:solidFill>
                  <a:srgbClr val="EBFCE7"/>
                </a:solidFill>
                <a:latin typeface="Arial"/>
                <a:cs typeface="Arial"/>
              </a:rPr>
              <a:t>Zequi,</a:t>
            </a:r>
            <a:r>
              <a:rPr dirty="0" sz="1500" spc="-7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229" i="1">
                <a:solidFill>
                  <a:srgbClr val="EBFCE7"/>
                </a:solidFill>
                <a:latin typeface="Arial"/>
                <a:cs typeface="Arial"/>
              </a:rPr>
              <a:t>WH</a:t>
            </a:r>
            <a:r>
              <a:rPr dirty="0" sz="1500" spc="-6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55" i="1">
                <a:solidFill>
                  <a:srgbClr val="EBFCE7"/>
                </a:solidFill>
                <a:latin typeface="Arial"/>
                <a:cs typeface="Arial"/>
              </a:rPr>
              <a:t>da</a:t>
            </a:r>
            <a:r>
              <a:rPr dirty="0" sz="1500" spc="-7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5" i="1">
                <a:solidFill>
                  <a:srgbClr val="EBFCE7"/>
                </a:solidFill>
                <a:latin typeface="Arial"/>
                <a:cs typeface="Arial"/>
              </a:rPr>
              <a:t>Costa,</a:t>
            </a:r>
            <a:r>
              <a:rPr dirty="0" sz="1500" spc="-9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204" i="1">
                <a:solidFill>
                  <a:srgbClr val="EBFCE7"/>
                </a:solidFill>
                <a:latin typeface="Arial"/>
                <a:cs typeface="Arial"/>
              </a:rPr>
              <a:t>SM</a:t>
            </a:r>
            <a:r>
              <a:rPr dirty="0" sz="1500" spc="-5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5" i="1">
                <a:solidFill>
                  <a:srgbClr val="EBFCE7"/>
                </a:solidFill>
                <a:latin typeface="Arial"/>
                <a:cs typeface="Arial"/>
              </a:rPr>
              <a:t>Bezerra,</a:t>
            </a:r>
            <a:r>
              <a:rPr dirty="0" sz="1500" spc="-6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65" i="1">
                <a:solidFill>
                  <a:srgbClr val="EBFCE7"/>
                </a:solidFill>
                <a:latin typeface="Arial"/>
                <a:cs typeface="Arial"/>
              </a:rPr>
              <a:t>IW</a:t>
            </a:r>
            <a:r>
              <a:rPr dirty="0" sz="1500" spc="-6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55" i="1">
                <a:solidFill>
                  <a:srgbClr val="EBFCE7"/>
                </a:solidFill>
                <a:latin typeface="Arial"/>
                <a:cs typeface="Arial"/>
              </a:rPr>
              <a:t>da</a:t>
            </a:r>
            <a:r>
              <a:rPr dirty="0" sz="1500" spc="-8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50" i="1">
                <a:solidFill>
                  <a:srgbClr val="EBFCE7"/>
                </a:solidFill>
                <a:latin typeface="Arial"/>
                <a:cs typeface="Arial"/>
              </a:rPr>
              <a:t>Cunha,</a:t>
            </a:r>
            <a:r>
              <a:rPr dirty="0" sz="1500" spc="-60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90" i="1">
                <a:solidFill>
                  <a:srgbClr val="EBFCE7"/>
                </a:solidFill>
                <a:latin typeface="Arial"/>
                <a:cs typeface="Arial"/>
              </a:rPr>
              <a:t>MLP</a:t>
            </a:r>
            <a:r>
              <a:rPr dirty="0" sz="1500" spc="-16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40" i="1">
                <a:solidFill>
                  <a:srgbClr val="EBFCE7"/>
                </a:solidFill>
                <a:latin typeface="Arial"/>
                <a:cs typeface="Arial"/>
              </a:rPr>
              <a:t>Apezzato,</a:t>
            </a:r>
            <a:r>
              <a:rPr dirty="0" sz="1500" spc="-7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215" i="1">
                <a:solidFill>
                  <a:srgbClr val="EBFCE7"/>
                </a:solidFill>
                <a:latin typeface="Arial"/>
                <a:cs typeface="Arial"/>
              </a:rPr>
              <a:t>DM</a:t>
            </a:r>
            <a:r>
              <a:rPr dirty="0" sz="1500" spc="-65" i="1">
                <a:solidFill>
                  <a:srgbClr val="EBFCE7"/>
                </a:solidFill>
                <a:latin typeface="Arial"/>
                <a:cs typeface="Arial"/>
              </a:rPr>
              <a:t> </a:t>
            </a:r>
            <a:r>
              <a:rPr dirty="0" sz="1500" spc="-135" i="1">
                <a:solidFill>
                  <a:srgbClr val="EBFCE7"/>
                </a:solidFill>
                <a:latin typeface="Arial"/>
                <a:cs typeface="Arial"/>
              </a:rPr>
              <a:t>Carraro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4593823" y="54876"/>
            <a:ext cx="3694429" cy="1071880"/>
            <a:chOff x="14593823" y="54876"/>
            <a:chExt cx="3694429" cy="1071880"/>
          </a:xfrm>
        </p:grpSpPr>
        <p:sp>
          <p:nvSpPr>
            <p:cNvPr id="17" name="object 17"/>
            <p:cNvSpPr/>
            <p:nvPr/>
          </p:nvSpPr>
          <p:spPr>
            <a:xfrm>
              <a:off x="16962119" y="524255"/>
              <a:ext cx="1325880" cy="601980"/>
            </a:xfrm>
            <a:custGeom>
              <a:avLst/>
              <a:gdLst/>
              <a:ahLst/>
              <a:cxnLst/>
              <a:rect l="l" t="t" r="r" b="b"/>
              <a:pathLst>
                <a:path w="1325880" h="601980">
                  <a:moveTo>
                    <a:pt x="1325880" y="0"/>
                  </a:moveTo>
                  <a:lnTo>
                    <a:pt x="0" y="0"/>
                  </a:lnTo>
                  <a:lnTo>
                    <a:pt x="0" y="601979"/>
                  </a:lnTo>
                  <a:lnTo>
                    <a:pt x="1325880" y="601979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6497300" y="524255"/>
              <a:ext cx="464820" cy="601980"/>
            </a:xfrm>
            <a:custGeom>
              <a:avLst/>
              <a:gdLst/>
              <a:ahLst/>
              <a:cxnLst/>
              <a:rect l="l" t="t" r="r" b="b"/>
              <a:pathLst>
                <a:path w="464819" h="601980">
                  <a:moveTo>
                    <a:pt x="464819" y="0"/>
                  </a:moveTo>
                  <a:lnTo>
                    <a:pt x="0" y="0"/>
                  </a:lnTo>
                  <a:lnTo>
                    <a:pt x="0" y="601979"/>
                  </a:lnTo>
                  <a:lnTo>
                    <a:pt x="464819" y="601979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4593823" y="80771"/>
              <a:ext cx="3686810" cy="353695"/>
            </a:xfrm>
            <a:custGeom>
              <a:avLst/>
              <a:gdLst/>
              <a:ahLst/>
              <a:cxnLst/>
              <a:rect l="l" t="t" r="r" b="b"/>
              <a:pathLst>
                <a:path w="3686809" h="353695">
                  <a:moveTo>
                    <a:pt x="3686555" y="0"/>
                  </a:moveTo>
                  <a:lnTo>
                    <a:pt x="0" y="0"/>
                  </a:lnTo>
                  <a:lnTo>
                    <a:pt x="0" y="353568"/>
                  </a:lnTo>
                  <a:lnTo>
                    <a:pt x="3686555" y="353568"/>
                  </a:lnTo>
                  <a:lnTo>
                    <a:pt x="3686555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741651" y="54876"/>
              <a:ext cx="3406902" cy="483857"/>
            </a:xfrm>
            <a:prstGeom prst="rect">
              <a:avLst/>
            </a:prstGeom>
          </p:spPr>
        </p:pic>
      </p:grpSp>
      <p:sp>
        <p:nvSpPr>
          <p:cNvPr id="21" name="object 21"/>
          <p:cNvSpPr txBox="1"/>
          <p:nvPr/>
        </p:nvSpPr>
        <p:spPr>
          <a:xfrm>
            <a:off x="115925" y="3395217"/>
            <a:ext cx="437261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45">
                <a:latin typeface="Arial MT"/>
                <a:cs typeface="Arial MT"/>
              </a:rPr>
              <a:t>destes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pacientes.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Neste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contexto,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biópsia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líquida</a:t>
            </a:r>
            <a:r>
              <a:rPr dirty="0" sz="1600" spc="-1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se 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destaca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20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estudos </a:t>
            </a:r>
            <a:r>
              <a:rPr dirty="0" sz="1600" spc="-145">
                <a:latin typeface="Arial MT"/>
                <a:cs typeface="Arial MT"/>
              </a:rPr>
              <a:t>recentes </a:t>
            </a:r>
            <a:r>
              <a:rPr dirty="0" sz="1600" spc="-185">
                <a:latin typeface="Arial MT"/>
                <a:cs typeface="Arial MT"/>
              </a:rPr>
              <a:t>como</a:t>
            </a:r>
            <a:r>
              <a:rPr dirty="0" sz="1600" spc="7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método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não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invasivo 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monitoramento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diversos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tipos</a:t>
            </a:r>
            <a:r>
              <a:rPr dirty="0" sz="1600" spc="16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câncer,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5925" y="4127119"/>
            <a:ext cx="437197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605155" algn="l"/>
                <a:tab pos="1141730" algn="l"/>
                <a:tab pos="1816735" algn="l"/>
                <a:tab pos="2769235" algn="l"/>
                <a:tab pos="3399154" algn="l"/>
                <a:tab pos="4174490" algn="l"/>
              </a:tabLst>
            </a:pPr>
            <a:r>
              <a:rPr dirty="0" sz="1600" spc="-145">
                <a:latin typeface="Arial MT"/>
                <a:cs typeface="Arial MT"/>
              </a:rPr>
              <a:t>principalmente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com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uso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amostras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plasma.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Já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urin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50">
                <a:latin typeface="Arial MT"/>
                <a:cs typeface="Arial MT"/>
              </a:rPr>
              <a:t>v</a:t>
            </a:r>
            <a:r>
              <a:rPr dirty="0" sz="1600" spc="-175">
                <a:latin typeface="Arial MT"/>
                <a:cs typeface="Arial MT"/>
              </a:rPr>
              <a:t>e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70">
                <a:latin typeface="Arial MT"/>
                <a:cs typeface="Arial MT"/>
              </a:rPr>
              <a:t>en</a:t>
            </a:r>
            <a:r>
              <a:rPr dirty="0" sz="1600" spc="-18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45">
                <a:latin typeface="Arial MT"/>
                <a:cs typeface="Arial MT"/>
              </a:rPr>
              <a:t>x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75">
                <a:latin typeface="Arial MT"/>
                <a:cs typeface="Arial MT"/>
              </a:rPr>
              <a:t>l</a:t>
            </a:r>
            <a:r>
              <a:rPr dirty="0" sz="1600" spc="-135">
                <a:latin typeface="Arial MT"/>
                <a:cs typeface="Arial MT"/>
              </a:rPr>
              <a:t>or</a:t>
            </a:r>
            <a:r>
              <a:rPr dirty="0" sz="1600" spc="-175">
                <a:latin typeface="Arial MT"/>
                <a:cs typeface="Arial MT"/>
              </a:rPr>
              <a:t>a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5">
                <a:latin typeface="Arial MT"/>
                <a:cs typeface="Arial MT"/>
              </a:rPr>
              <a:t>o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254">
                <a:latin typeface="Arial MT"/>
                <a:cs typeface="Arial MT"/>
              </a:rPr>
              <a:t>m</a:t>
            </a:r>
            <a:r>
              <a:rPr dirty="0" sz="1600" spc="-130">
                <a:latin typeface="Arial MT"/>
                <a:cs typeface="Arial MT"/>
              </a:rPr>
              <a:t>ét</a:t>
            </a:r>
            <a:r>
              <a:rPr dirty="0" sz="1600" spc="-175">
                <a:latin typeface="Arial MT"/>
                <a:cs typeface="Arial MT"/>
              </a:rPr>
              <a:t>o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75">
                <a:latin typeface="Arial MT"/>
                <a:cs typeface="Arial MT"/>
              </a:rPr>
              <a:t>de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5925" y="4614798"/>
            <a:ext cx="37179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45">
                <a:latin typeface="Arial MT"/>
                <a:cs typeface="Arial MT"/>
              </a:rPr>
              <a:t>nitoram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175">
                <a:latin typeface="Arial MT"/>
                <a:cs typeface="Arial MT"/>
              </a:rPr>
              <a:t>n</a:t>
            </a:r>
            <a:r>
              <a:rPr dirty="0" sz="1600" spc="-125">
                <a:latin typeface="Arial MT"/>
                <a:cs typeface="Arial MT"/>
              </a:rPr>
              <a:t>to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20">
                <a:latin typeface="Arial MT"/>
                <a:cs typeface="Arial MT"/>
              </a:rPr>
              <a:t>ie</a:t>
            </a:r>
            <a:r>
              <a:rPr dirty="0" sz="1600" spc="-165">
                <a:latin typeface="Arial MT"/>
                <a:cs typeface="Arial MT"/>
              </a:rPr>
              <a:t>n</a:t>
            </a:r>
            <a:r>
              <a:rPr dirty="0" sz="1600" spc="-130">
                <a:latin typeface="Arial MT"/>
                <a:cs typeface="Arial MT"/>
              </a:rPr>
              <a:t>tes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tumores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ren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70">
                <a:latin typeface="Arial MT"/>
                <a:cs typeface="Arial MT"/>
              </a:rPr>
              <a:t>i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771" y="5167122"/>
            <a:ext cx="4385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31520" algn="l"/>
                <a:tab pos="1094105" algn="l"/>
                <a:tab pos="1693545" algn="l"/>
                <a:tab pos="2784475" algn="l"/>
                <a:tab pos="3052445" algn="l"/>
                <a:tab pos="4189729" algn="l"/>
              </a:tabLst>
            </a:pPr>
            <a:r>
              <a:rPr dirty="0" sz="1600" spc="-220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v</a:t>
            </a:r>
            <a:r>
              <a:rPr dirty="0" sz="1600" spc="-120">
                <a:latin typeface="Arial MT"/>
                <a:cs typeface="Arial MT"/>
              </a:rPr>
              <a:t>alia</a:t>
            </a:r>
            <a:r>
              <a:rPr dirty="0" sz="1600" spc="-175">
                <a:latin typeface="Arial MT"/>
                <a:cs typeface="Arial MT"/>
              </a:rPr>
              <a:t>r</a:t>
            </a:r>
            <a:r>
              <a:rPr dirty="0" sz="1600" spc="-85">
                <a:latin typeface="Arial MT"/>
                <a:cs typeface="Arial MT"/>
              </a:rPr>
              <a:t>,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14">
                <a:latin typeface="Arial MT"/>
                <a:cs typeface="Arial MT"/>
              </a:rPr>
              <a:t>for</a:t>
            </a:r>
            <a:r>
              <a:rPr dirty="0" sz="1600" spc="-26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45">
                <a:latin typeface="Arial MT"/>
                <a:cs typeface="Arial MT"/>
              </a:rPr>
              <a:t>x</a:t>
            </a:r>
            <a:r>
              <a:rPr dirty="0" sz="1600" spc="-120">
                <a:latin typeface="Arial MT"/>
                <a:cs typeface="Arial MT"/>
              </a:rPr>
              <a:t>pl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30">
                <a:latin typeface="Arial MT"/>
                <a:cs typeface="Arial MT"/>
              </a:rPr>
              <a:t>ra</a:t>
            </a:r>
            <a:r>
              <a:rPr dirty="0" sz="1600" spc="-105">
                <a:latin typeface="Arial MT"/>
                <a:cs typeface="Arial MT"/>
              </a:rPr>
              <a:t>t</a:t>
            </a:r>
            <a:r>
              <a:rPr dirty="0" sz="1600" spc="-130">
                <a:latin typeface="Arial MT"/>
                <a:cs typeface="Arial MT"/>
              </a:rPr>
              <a:t>ória</a:t>
            </a:r>
            <a:r>
              <a:rPr dirty="0" sz="1600" spc="-85">
                <a:latin typeface="Arial MT"/>
                <a:cs typeface="Arial MT"/>
              </a:rPr>
              <a:t>,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o</a:t>
            </a:r>
            <a:r>
              <a:rPr dirty="0" sz="1600" spc="-150">
                <a:latin typeface="Arial MT"/>
                <a:cs typeface="Arial MT"/>
              </a:rPr>
              <a:t>ss</a:t>
            </a:r>
            <a:r>
              <a:rPr dirty="0" sz="1600" spc="-105">
                <a:latin typeface="Arial MT"/>
                <a:cs typeface="Arial MT"/>
              </a:rPr>
              <a:t>ibi</a:t>
            </a:r>
            <a:r>
              <a:rPr dirty="0" sz="1600" spc="-85">
                <a:latin typeface="Arial MT"/>
                <a:cs typeface="Arial MT"/>
              </a:rPr>
              <a:t>l</a:t>
            </a:r>
            <a:r>
              <a:rPr dirty="0" sz="1600" spc="-70">
                <a:latin typeface="Arial MT"/>
                <a:cs typeface="Arial MT"/>
              </a:rPr>
              <a:t>i</a:t>
            </a:r>
            <a:r>
              <a:rPr dirty="0" sz="1600" spc="-175">
                <a:latin typeface="Arial MT"/>
                <a:cs typeface="Arial MT"/>
              </a:rPr>
              <a:t>d</a:t>
            </a:r>
            <a:r>
              <a:rPr dirty="0" sz="1600" spc="-170">
                <a:latin typeface="Arial MT"/>
                <a:cs typeface="Arial MT"/>
              </a:rPr>
              <a:t>ad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	</a:t>
            </a:r>
            <a:r>
              <a:rPr dirty="0" sz="1600" spc="-175">
                <a:latin typeface="Arial MT"/>
                <a:cs typeface="Arial MT"/>
              </a:rPr>
              <a:t>de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771" y="5410961"/>
            <a:ext cx="43872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30">
                <a:latin typeface="Arial MT"/>
                <a:cs typeface="Arial MT"/>
              </a:rPr>
              <a:t>estratificação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44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prognóstico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44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pacientes</a:t>
            </a:r>
            <a:r>
              <a:rPr dirty="0" sz="1600" spc="455">
                <a:latin typeface="Arial MT"/>
                <a:cs typeface="Arial MT"/>
              </a:rPr>
              <a:t> </a:t>
            </a:r>
            <a:r>
              <a:rPr dirty="0" sz="1600" spc="-190">
                <a:latin typeface="Arial MT"/>
                <a:cs typeface="Arial MT"/>
              </a:rPr>
              <a:t>com</a:t>
            </a:r>
            <a:r>
              <a:rPr dirty="0" sz="1600" spc="434">
                <a:latin typeface="Arial MT"/>
                <a:cs typeface="Arial MT"/>
              </a:rPr>
              <a:t> </a:t>
            </a:r>
            <a:r>
              <a:rPr dirty="0" sz="1600" spc="-229">
                <a:latin typeface="Arial MT"/>
                <a:cs typeface="Arial MT"/>
              </a:rPr>
              <a:t>TW</a:t>
            </a:r>
            <a:r>
              <a:rPr dirty="0" sz="1600" spc="4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866365" y="108965"/>
            <a:ext cx="31407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70" b="1">
                <a:solidFill>
                  <a:srgbClr val="FFFFFF"/>
                </a:solidFill>
                <a:latin typeface="Arial"/>
                <a:cs typeface="Arial"/>
              </a:rPr>
              <a:t>Encontro</a:t>
            </a:r>
            <a:r>
              <a:rPr dirty="0" sz="1700" spc="-1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8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z="17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60" b="1">
                <a:solidFill>
                  <a:srgbClr val="FFFFFF"/>
                </a:solidFill>
                <a:latin typeface="Arial"/>
                <a:cs typeface="Arial"/>
              </a:rPr>
              <a:t>Ciência</a:t>
            </a:r>
            <a:r>
              <a:rPr dirty="0" sz="1700" spc="-10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7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z="1700" spc="-8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70" b="1">
                <a:solidFill>
                  <a:srgbClr val="FFFFFF"/>
                </a:solidFill>
                <a:latin typeface="Arial"/>
                <a:cs typeface="Arial"/>
              </a:rPr>
              <a:t>Inovação</a:t>
            </a:r>
            <a:r>
              <a:rPr dirty="0" sz="1700" spc="-1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700" spc="-175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27" name="object 2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7619"/>
            <a:ext cx="4424171" cy="554735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806195" y="8046719"/>
            <a:ext cx="864235" cy="143510"/>
          </a:xfrm>
          <a:prstGeom prst="rect">
            <a:avLst/>
          </a:prstGeom>
          <a:solidFill>
            <a:srgbClr val="6FAC46"/>
          </a:solidFill>
          <a:ln w="317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41605">
              <a:lnSpc>
                <a:spcPts val="1130"/>
              </a:lnSpc>
            </a:pPr>
            <a:r>
              <a:rPr dirty="0" sz="1100" spc="-155">
                <a:solidFill>
                  <a:srgbClr val="FFFFFF"/>
                </a:solidFill>
                <a:latin typeface="Arial MT"/>
                <a:cs typeface="Arial MT"/>
              </a:rPr>
              <a:t>Q</a:t>
            </a:r>
            <a:r>
              <a:rPr dirty="0" sz="1100" spc="-6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dirty="0" sz="1100" spc="-55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r>
              <a:rPr dirty="0" sz="11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100" spc="-155">
                <a:solidFill>
                  <a:srgbClr val="FFFFFF"/>
                </a:solidFill>
                <a:latin typeface="Arial MT"/>
                <a:cs typeface="Arial MT"/>
              </a:rPr>
              <a:t>N</a:t>
            </a:r>
            <a:r>
              <a:rPr dirty="0" sz="1100" spc="-114">
                <a:solidFill>
                  <a:srgbClr val="FFFFFF"/>
                </a:solidFill>
                <a:latin typeface="Arial MT"/>
                <a:cs typeface="Arial MT"/>
              </a:rPr>
              <a:t>eoad</a:t>
            </a:r>
            <a:r>
              <a:rPr dirty="0" sz="1100" spc="-40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r>
              <a:rPr dirty="0" sz="1100" spc="-55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100072" y="8048243"/>
            <a:ext cx="1022985" cy="143510"/>
          </a:xfrm>
          <a:custGeom>
            <a:avLst/>
            <a:gdLst/>
            <a:ahLst/>
            <a:cxnLst/>
            <a:rect l="l" t="t" r="r" b="b"/>
            <a:pathLst>
              <a:path w="1022985" h="143509">
                <a:moveTo>
                  <a:pt x="1022603" y="0"/>
                </a:moveTo>
                <a:lnTo>
                  <a:pt x="0" y="0"/>
                </a:lnTo>
                <a:lnTo>
                  <a:pt x="0" y="143255"/>
                </a:lnTo>
                <a:lnTo>
                  <a:pt x="1022603" y="143255"/>
                </a:lnTo>
                <a:lnTo>
                  <a:pt x="1022603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100072" y="8048243"/>
            <a:ext cx="1022985" cy="143510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61925">
              <a:lnSpc>
                <a:spcPts val="1130"/>
              </a:lnSpc>
            </a:pPr>
            <a:r>
              <a:rPr dirty="0" sz="1100" spc="-155">
                <a:solidFill>
                  <a:srgbClr val="FFFFFF"/>
                </a:solidFill>
                <a:latin typeface="Arial MT"/>
                <a:cs typeface="Arial MT"/>
              </a:rPr>
              <a:t>Q</a:t>
            </a:r>
            <a:r>
              <a:rPr dirty="0" sz="1100" spc="-60">
                <a:solidFill>
                  <a:srgbClr val="FFFFFF"/>
                </a:solidFill>
                <a:latin typeface="Arial MT"/>
                <a:cs typeface="Arial MT"/>
              </a:rPr>
              <a:t>t</a:t>
            </a:r>
            <a:r>
              <a:rPr dirty="0" sz="1100" spc="-55">
                <a:solidFill>
                  <a:srgbClr val="FFFFFF"/>
                </a:solidFill>
                <a:latin typeface="Arial MT"/>
                <a:cs typeface="Arial MT"/>
              </a:rPr>
              <a:t>.</a:t>
            </a:r>
            <a:r>
              <a:rPr dirty="0" sz="1100" spc="-65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dirty="0" sz="1100" spc="-125">
                <a:solidFill>
                  <a:srgbClr val="FFFFFF"/>
                </a:solidFill>
                <a:latin typeface="Arial MT"/>
                <a:cs typeface="Arial MT"/>
              </a:rPr>
              <a:t>Ad</a:t>
            </a:r>
            <a:r>
              <a:rPr dirty="0" sz="1100" spc="-45">
                <a:solidFill>
                  <a:srgbClr val="FFFFFF"/>
                </a:solidFill>
                <a:latin typeface="Arial MT"/>
                <a:cs typeface="Arial MT"/>
              </a:rPr>
              <a:t>j</a:t>
            </a:r>
            <a:r>
              <a:rPr dirty="0" sz="1100" spc="-114">
                <a:solidFill>
                  <a:srgbClr val="FFFFFF"/>
                </a:solidFill>
                <a:latin typeface="Arial MT"/>
                <a:cs typeface="Arial MT"/>
              </a:rPr>
              <a:t>u</a:t>
            </a:r>
            <a:r>
              <a:rPr dirty="0" sz="1100" spc="-100">
                <a:solidFill>
                  <a:srgbClr val="FFFFFF"/>
                </a:solidFill>
                <a:latin typeface="Arial MT"/>
                <a:cs typeface="Arial MT"/>
              </a:rPr>
              <a:t>v</a:t>
            </a:r>
            <a:r>
              <a:rPr dirty="0" sz="1100" spc="-100">
                <a:solidFill>
                  <a:srgbClr val="FFFFFF"/>
                </a:solidFill>
                <a:latin typeface="Arial MT"/>
                <a:cs typeface="Arial MT"/>
              </a:rPr>
              <a:t>ante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06361" y="8038909"/>
            <a:ext cx="2096135" cy="1899285"/>
            <a:chOff x="606361" y="8038909"/>
            <a:chExt cx="2096135" cy="1899285"/>
          </a:xfrm>
        </p:grpSpPr>
        <p:pic>
          <p:nvPicPr>
            <p:cNvPr id="32" name="object 3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06361" y="8043481"/>
              <a:ext cx="131445" cy="132969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1749551" y="8049767"/>
              <a:ext cx="121920" cy="123825"/>
            </a:xfrm>
            <a:custGeom>
              <a:avLst/>
              <a:gdLst/>
              <a:ahLst/>
              <a:cxnLst/>
              <a:rect l="l" t="t" r="r" b="b"/>
              <a:pathLst>
                <a:path w="121919" h="123825">
                  <a:moveTo>
                    <a:pt x="60960" y="0"/>
                  </a:moveTo>
                  <a:lnTo>
                    <a:pt x="0" y="61721"/>
                  </a:lnTo>
                  <a:lnTo>
                    <a:pt x="60960" y="123443"/>
                  </a:lnTo>
                  <a:lnTo>
                    <a:pt x="121920" y="61721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1749551" y="8049767"/>
              <a:ext cx="121920" cy="123825"/>
            </a:xfrm>
            <a:custGeom>
              <a:avLst/>
              <a:gdLst/>
              <a:ahLst/>
              <a:cxnLst/>
              <a:rect l="l" t="t" r="r" b="b"/>
              <a:pathLst>
                <a:path w="121919" h="123825">
                  <a:moveTo>
                    <a:pt x="0" y="61721"/>
                  </a:moveTo>
                  <a:lnTo>
                    <a:pt x="60960" y="0"/>
                  </a:lnTo>
                  <a:lnTo>
                    <a:pt x="121920" y="61721"/>
                  </a:lnTo>
                  <a:lnTo>
                    <a:pt x="60960" y="123443"/>
                  </a:lnTo>
                  <a:lnTo>
                    <a:pt x="0" y="6172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26729" y="8038909"/>
              <a:ext cx="131444" cy="131444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73251" y="9087611"/>
              <a:ext cx="123825" cy="121920"/>
            </a:xfrm>
            <a:custGeom>
              <a:avLst/>
              <a:gdLst/>
              <a:ahLst/>
              <a:cxnLst/>
              <a:rect l="l" t="t" r="r" b="b"/>
              <a:pathLst>
                <a:path w="123825" h="121920">
                  <a:moveTo>
                    <a:pt x="61721" y="0"/>
                  </a:moveTo>
                  <a:lnTo>
                    <a:pt x="0" y="60959"/>
                  </a:lnTo>
                  <a:lnTo>
                    <a:pt x="61721" y="121919"/>
                  </a:lnTo>
                  <a:lnTo>
                    <a:pt x="123443" y="60959"/>
                  </a:lnTo>
                  <a:lnTo>
                    <a:pt x="6172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873251" y="9087611"/>
              <a:ext cx="123825" cy="121920"/>
            </a:xfrm>
            <a:custGeom>
              <a:avLst/>
              <a:gdLst/>
              <a:ahLst/>
              <a:cxnLst/>
              <a:rect l="l" t="t" r="r" b="b"/>
              <a:pathLst>
                <a:path w="123825" h="121920">
                  <a:moveTo>
                    <a:pt x="0" y="60959"/>
                  </a:moveTo>
                  <a:lnTo>
                    <a:pt x="61721" y="0"/>
                  </a:lnTo>
                  <a:lnTo>
                    <a:pt x="123443" y="60959"/>
                  </a:lnTo>
                  <a:lnTo>
                    <a:pt x="61721" y="121919"/>
                  </a:lnTo>
                  <a:lnTo>
                    <a:pt x="0" y="609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1083563" y="916381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0" h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635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9" name="object 3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43037" y="9075229"/>
              <a:ext cx="131444" cy="131444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70797" y="9075229"/>
              <a:ext cx="131444" cy="13296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749551" y="8104631"/>
              <a:ext cx="121920" cy="121920"/>
            </a:xfrm>
            <a:custGeom>
              <a:avLst/>
              <a:gdLst/>
              <a:ahLst/>
              <a:cxnLst/>
              <a:rect l="l" t="t" r="r" b="b"/>
              <a:pathLst>
                <a:path w="121919" h="121920">
                  <a:moveTo>
                    <a:pt x="60960" y="0"/>
                  </a:moveTo>
                  <a:lnTo>
                    <a:pt x="0" y="60960"/>
                  </a:lnTo>
                  <a:lnTo>
                    <a:pt x="60960" y="121920"/>
                  </a:lnTo>
                  <a:lnTo>
                    <a:pt x="121920" y="60960"/>
                  </a:lnTo>
                  <a:lnTo>
                    <a:pt x="609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1749551" y="8104631"/>
              <a:ext cx="121920" cy="121920"/>
            </a:xfrm>
            <a:custGeom>
              <a:avLst/>
              <a:gdLst/>
              <a:ahLst/>
              <a:cxnLst/>
              <a:rect l="l" t="t" r="r" b="b"/>
              <a:pathLst>
                <a:path w="121919" h="121920">
                  <a:moveTo>
                    <a:pt x="0" y="60960"/>
                  </a:moveTo>
                  <a:lnTo>
                    <a:pt x="60960" y="0"/>
                  </a:lnTo>
                  <a:lnTo>
                    <a:pt x="121920" y="60960"/>
                  </a:lnTo>
                  <a:lnTo>
                    <a:pt x="60960" y="121920"/>
                  </a:lnTo>
                  <a:lnTo>
                    <a:pt x="0" y="6096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873251" y="9136379"/>
              <a:ext cx="123825" cy="123825"/>
            </a:xfrm>
            <a:custGeom>
              <a:avLst/>
              <a:gdLst/>
              <a:ahLst/>
              <a:cxnLst/>
              <a:rect l="l" t="t" r="r" b="b"/>
              <a:pathLst>
                <a:path w="123825" h="123825">
                  <a:moveTo>
                    <a:pt x="61721" y="0"/>
                  </a:moveTo>
                  <a:lnTo>
                    <a:pt x="0" y="61722"/>
                  </a:lnTo>
                  <a:lnTo>
                    <a:pt x="61721" y="123444"/>
                  </a:lnTo>
                  <a:lnTo>
                    <a:pt x="123443" y="61722"/>
                  </a:lnTo>
                  <a:lnTo>
                    <a:pt x="6172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873251" y="9136379"/>
              <a:ext cx="123825" cy="123825"/>
            </a:xfrm>
            <a:custGeom>
              <a:avLst/>
              <a:gdLst/>
              <a:ahLst/>
              <a:cxnLst/>
              <a:rect l="l" t="t" r="r" b="b"/>
              <a:pathLst>
                <a:path w="123825" h="123825">
                  <a:moveTo>
                    <a:pt x="0" y="61722"/>
                  </a:moveTo>
                  <a:lnTo>
                    <a:pt x="61721" y="0"/>
                  </a:lnTo>
                  <a:lnTo>
                    <a:pt x="123443" y="61722"/>
                  </a:lnTo>
                  <a:lnTo>
                    <a:pt x="61721" y="123444"/>
                  </a:lnTo>
                  <a:lnTo>
                    <a:pt x="0" y="61722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5" name="object 4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098357" y="9634537"/>
              <a:ext cx="131444" cy="132969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98357" y="9805225"/>
              <a:ext cx="131444" cy="132969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156463" y="7945322"/>
            <a:ext cx="357505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85" b="1">
                <a:latin typeface="Arial"/>
                <a:cs typeface="Arial"/>
              </a:rPr>
              <a:t>T</a:t>
            </a:r>
            <a:r>
              <a:rPr dirty="0" sz="1700" spc="-315" b="1">
                <a:latin typeface="Arial"/>
                <a:cs typeface="Arial"/>
              </a:rPr>
              <a:t>W</a:t>
            </a:r>
            <a:r>
              <a:rPr dirty="0" sz="1700" spc="-105" b="1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0672" y="8998407"/>
            <a:ext cx="667385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175" b="1">
                <a:latin typeface="Arial"/>
                <a:cs typeface="Arial"/>
              </a:rPr>
              <a:t>c</a:t>
            </a:r>
            <a:r>
              <a:rPr dirty="0" sz="1700" spc="-170" b="1">
                <a:latin typeface="Arial"/>
                <a:cs typeface="Arial"/>
              </a:rPr>
              <a:t>c</a:t>
            </a:r>
            <a:r>
              <a:rPr dirty="0" sz="1700" spc="-220" b="1">
                <a:latin typeface="Arial"/>
                <a:cs typeface="Arial"/>
              </a:rPr>
              <a:t>RCC</a:t>
            </a:r>
            <a:r>
              <a:rPr dirty="0" sz="1700" spc="-105" b="1">
                <a:latin typeface="Arial"/>
                <a:cs typeface="Arial"/>
              </a:rPr>
              <a:t>:</a:t>
            </a:r>
            <a:endParaRPr sz="17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61361" y="9608007"/>
            <a:ext cx="1062355" cy="528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 spc="-155">
                <a:latin typeface="Arial MT"/>
                <a:cs typeface="Arial MT"/>
              </a:rPr>
              <a:t>U</a:t>
            </a:r>
            <a:r>
              <a:rPr dirty="0" sz="1100" spc="-85">
                <a:latin typeface="Arial MT"/>
                <a:cs typeface="Arial MT"/>
              </a:rPr>
              <a:t>rina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10">
                <a:latin typeface="Arial MT"/>
                <a:cs typeface="Arial MT"/>
              </a:rPr>
              <a:t>e</a:t>
            </a:r>
            <a:r>
              <a:rPr dirty="0" sz="1100" spc="-70">
                <a:latin typeface="Arial MT"/>
                <a:cs typeface="Arial MT"/>
              </a:rPr>
              <a:t> </a:t>
            </a:r>
            <a:r>
              <a:rPr dirty="0" sz="1100" spc="-100">
                <a:latin typeface="Arial MT"/>
                <a:cs typeface="Arial MT"/>
              </a:rPr>
              <a:t>s</a:t>
            </a:r>
            <a:r>
              <a:rPr dirty="0" sz="1100" spc="-100">
                <a:latin typeface="Arial MT"/>
                <a:cs typeface="Arial MT"/>
              </a:rPr>
              <a:t>angue  </a:t>
            </a:r>
            <a:r>
              <a:rPr dirty="0" sz="1100" spc="-105">
                <a:latin typeface="Arial MT"/>
                <a:cs typeface="Arial MT"/>
              </a:rPr>
              <a:t>Fragmento</a:t>
            </a:r>
            <a:r>
              <a:rPr dirty="0" sz="1100" spc="-90">
                <a:latin typeface="Arial MT"/>
                <a:cs typeface="Arial MT"/>
              </a:rPr>
              <a:t> </a:t>
            </a:r>
            <a:r>
              <a:rPr dirty="0" sz="1100" spc="-114">
                <a:latin typeface="Arial MT"/>
                <a:cs typeface="Arial MT"/>
              </a:rPr>
              <a:t>d</a:t>
            </a:r>
            <a:r>
              <a:rPr dirty="0" sz="1100" spc="-110">
                <a:latin typeface="Arial MT"/>
                <a:cs typeface="Arial MT"/>
              </a:rPr>
              <a:t>e</a:t>
            </a:r>
            <a:r>
              <a:rPr dirty="0" sz="1100" spc="-70">
                <a:latin typeface="Arial MT"/>
                <a:cs typeface="Arial MT"/>
              </a:rPr>
              <a:t> </a:t>
            </a:r>
            <a:r>
              <a:rPr dirty="0" sz="1100" spc="-110">
                <a:latin typeface="Arial MT"/>
                <a:cs typeface="Arial MT"/>
              </a:rPr>
              <a:t>tumo</a:t>
            </a:r>
            <a:r>
              <a:rPr dirty="0" sz="1100" spc="-60">
                <a:latin typeface="Arial MT"/>
                <a:cs typeface="Arial MT"/>
              </a:rPr>
              <a:t>r  </a:t>
            </a:r>
            <a:r>
              <a:rPr dirty="0" sz="1100" spc="-100">
                <a:latin typeface="Arial MT"/>
                <a:cs typeface="Arial MT"/>
              </a:rPr>
              <a:t>c</a:t>
            </a:r>
            <a:r>
              <a:rPr dirty="0" sz="1100" spc="-114">
                <a:latin typeface="Arial MT"/>
                <a:cs typeface="Arial MT"/>
              </a:rPr>
              <a:t>o</a:t>
            </a:r>
            <a:r>
              <a:rPr dirty="0" sz="1100" spc="-45">
                <a:latin typeface="Arial MT"/>
                <a:cs typeface="Arial MT"/>
              </a:rPr>
              <a:t>l</a:t>
            </a:r>
            <a:r>
              <a:rPr dirty="0" sz="1100" spc="-100">
                <a:latin typeface="Arial MT"/>
                <a:cs typeface="Arial MT"/>
              </a:rPr>
              <a:t>etad</a:t>
            </a:r>
            <a:r>
              <a:rPr dirty="0" sz="1100" spc="-110">
                <a:latin typeface="Arial MT"/>
                <a:cs typeface="Arial MT"/>
              </a:rPr>
              <a:t>o</a:t>
            </a:r>
            <a:r>
              <a:rPr dirty="0" sz="1100" spc="-90">
                <a:latin typeface="Arial MT"/>
                <a:cs typeface="Arial MT"/>
              </a:rPr>
              <a:t> </a:t>
            </a:r>
            <a:r>
              <a:rPr dirty="0" sz="1100" spc="-114">
                <a:latin typeface="Arial MT"/>
                <a:cs typeface="Arial MT"/>
              </a:rPr>
              <a:t>e</a:t>
            </a:r>
            <a:r>
              <a:rPr dirty="0" sz="1100" spc="-165">
                <a:latin typeface="Arial MT"/>
                <a:cs typeface="Arial MT"/>
              </a:rPr>
              <a:t>m</a:t>
            </a:r>
            <a:r>
              <a:rPr dirty="0" sz="1100" spc="-65">
                <a:latin typeface="Arial MT"/>
                <a:cs typeface="Arial MT"/>
              </a:rPr>
              <a:t> </a:t>
            </a:r>
            <a:r>
              <a:rPr dirty="0" sz="1100" spc="-100">
                <a:latin typeface="Arial MT"/>
                <a:cs typeface="Arial MT"/>
              </a:rPr>
              <a:t>c</a:t>
            </a:r>
            <a:r>
              <a:rPr dirty="0" sz="1100" spc="-85">
                <a:latin typeface="Arial MT"/>
                <a:cs typeface="Arial MT"/>
              </a:rPr>
              <a:t>irurg</a:t>
            </a:r>
            <a:r>
              <a:rPr dirty="0" sz="1100" spc="-45">
                <a:latin typeface="Arial MT"/>
                <a:cs typeface="Arial MT"/>
              </a:rPr>
              <a:t>i</a:t>
            </a:r>
            <a:r>
              <a:rPr dirty="0" sz="1100" spc="-110">
                <a:latin typeface="Arial MT"/>
                <a:cs typeface="Arial MT"/>
              </a:rPr>
              <a:t>a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0426" y="7700264"/>
            <a:ext cx="163766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1600" spc="-2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600" spc="-13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leta</a:t>
            </a:r>
            <a:r>
              <a:rPr dirty="0" u="heavy" sz="1600" spc="-8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18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dirty="0" u="heavy" sz="1600" spc="-16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16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600" spc="-21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dirty="0" u="heavy" sz="1600" spc="-2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dirty="0" u="heavy" sz="1600" spc="-17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dirty="0" u="heavy" sz="1600" spc="-14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stra</a:t>
            </a:r>
            <a:r>
              <a:rPr dirty="0" u="heavy" sz="1600" spc="-16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u="heavy" sz="1600" spc="-1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90665" y="7719186"/>
            <a:ext cx="1784985" cy="9988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99800"/>
              </a:lnSpc>
              <a:spcBef>
                <a:spcPts val="100"/>
              </a:spcBef>
            </a:pPr>
            <a:r>
              <a:rPr dirty="0" u="heavy" sz="1600" spc="-15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Follow-up: </a:t>
            </a:r>
            <a:r>
              <a:rPr dirty="0" sz="1600" spc="-145" b="1">
                <a:latin typeface="Arial"/>
                <a:cs typeface="Arial"/>
              </a:rPr>
              <a:t> </a:t>
            </a:r>
            <a:r>
              <a:rPr dirty="0" sz="1600" spc="-195">
                <a:latin typeface="Arial MT"/>
                <a:cs typeface="Arial MT"/>
              </a:rPr>
              <a:t>S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170">
                <a:latin typeface="Arial MT"/>
                <a:cs typeface="Arial MT"/>
              </a:rPr>
              <a:t>g</a:t>
            </a:r>
            <a:r>
              <a:rPr dirty="0" sz="1600" spc="-160">
                <a:latin typeface="Arial MT"/>
                <a:cs typeface="Arial MT"/>
              </a:rPr>
              <a:t>u</a:t>
            </a:r>
            <a:r>
              <a:rPr dirty="0" sz="1600" spc="-165">
                <a:latin typeface="Arial MT"/>
                <a:cs typeface="Arial MT"/>
              </a:rPr>
              <a:t>ime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85">
                <a:latin typeface="Arial MT"/>
                <a:cs typeface="Arial MT"/>
              </a:rPr>
              <a:t>t</a:t>
            </a:r>
            <a:r>
              <a:rPr dirty="0" sz="1600" spc="-175">
                <a:latin typeface="Arial MT"/>
                <a:cs typeface="Arial MT"/>
              </a:rPr>
              <a:t>o</a:t>
            </a:r>
            <a:r>
              <a:rPr dirty="0" sz="1600" spc="-85">
                <a:latin typeface="Arial MT"/>
                <a:cs typeface="Arial MT"/>
              </a:rPr>
              <a:t>: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2,</a:t>
            </a:r>
            <a:r>
              <a:rPr dirty="0" sz="1600" spc="-165">
                <a:latin typeface="Arial MT"/>
                <a:cs typeface="Arial MT"/>
              </a:rPr>
              <a:t>5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anos  </a:t>
            </a:r>
            <a:r>
              <a:rPr dirty="0" sz="1600" spc="-155">
                <a:latin typeface="Arial MT"/>
                <a:cs typeface="Arial MT"/>
              </a:rPr>
              <a:t>Pro</a:t>
            </a:r>
            <a:r>
              <a:rPr dirty="0" sz="1600" spc="-160">
                <a:latin typeface="Arial MT"/>
                <a:cs typeface="Arial MT"/>
              </a:rPr>
              <a:t>g</a:t>
            </a:r>
            <a:r>
              <a:rPr dirty="0" sz="1600" spc="-135">
                <a:latin typeface="Arial MT"/>
                <a:cs typeface="Arial MT"/>
              </a:rPr>
              <a:t>res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70">
                <a:latin typeface="Arial MT"/>
                <a:cs typeface="Arial MT"/>
              </a:rPr>
              <a:t>ã</a:t>
            </a:r>
            <a:r>
              <a:rPr dirty="0" sz="1600" spc="-155">
                <a:latin typeface="Arial MT"/>
                <a:cs typeface="Arial MT"/>
              </a:rPr>
              <a:t>o</a:t>
            </a:r>
            <a:r>
              <a:rPr dirty="0" sz="1600" spc="-85">
                <a:latin typeface="Arial MT"/>
                <a:cs typeface="Arial MT"/>
              </a:rPr>
              <a:t>: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30">
                <a:latin typeface="Arial MT"/>
                <a:cs typeface="Arial MT"/>
              </a:rPr>
              <a:t>tástas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85">
                <a:latin typeface="Arial MT"/>
                <a:cs typeface="Arial MT"/>
              </a:rPr>
              <a:t>,  </a:t>
            </a:r>
            <a:r>
              <a:rPr dirty="0" sz="1600" spc="-135">
                <a:latin typeface="Arial MT"/>
                <a:cs typeface="Arial MT"/>
              </a:rPr>
              <a:t>rec</a:t>
            </a:r>
            <a:r>
              <a:rPr dirty="0" sz="1600" spc="-140">
                <a:latin typeface="Arial MT"/>
                <a:cs typeface="Arial MT"/>
              </a:rPr>
              <a:t>aíd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ou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00">
                <a:latin typeface="Arial MT"/>
                <a:cs typeface="Arial MT"/>
              </a:rPr>
              <a:t>r</a:t>
            </a:r>
            <a:r>
              <a:rPr dirty="0" sz="1600" spc="-95">
                <a:latin typeface="Arial MT"/>
                <a:cs typeface="Arial MT"/>
              </a:rPr>
              <a:t>t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).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7338" y="1171193"/>
            <a:ext cx="4529455" cy="251460"/>
          </a:xfrm>
          <a:custGeom>
            <a:avLst/>
            <a:gdLst/>
            <a:ahLst/>
            <a:cxnLst/>
            <a:rect l="l" t="t" r="r" b="b"/>
            <a:pathLst>
              <a:path w="4529455" h="251459">
                <a:moveTo>
                  <a:pt x="4487418" y="0"/>
                </a:moveTo>
                <a:lnTo>
                  <a:pt x="41910" y="0"/>
                </a:lnTo>
                <a:lnTo>
                  <a:pt x="25596" y="3298"/>
                </a:lnTo>
                <a:lnTo>
                  <a:pt x="12275" y="12287"/>
                </a:lnTo>
                <a:lnTo>
                  <a:pt x="3293" y="25610"/>
                </a:lnTo>
                <a:lnTo>
                  <a:pt x="0" y="41909"/>
                </a:lnTo>
                <a:lnTo>
                  <a:pt x="0" y="209550"/>
                </a:lnTo>
                <a:lnTo>
                  <a:pt x="3293" y="225849"/>
                </a:lnTo>
                <a:lnTo>
                  <a:pt x="12275" y="239172"/>
                </a:lnTo>
                <a:lnTo>
                  <a:pt x="25596" y="248161"/>
                </a:lnTo>
                <a:lnTo>
                  <a:pt x="41910" y="251459"/>
                </a:lnTo>
                <a:lnTo>
                  <a:pt x="4487418" y="251459"/>
                </a:lnTo>
                <a:lnTo>
                  <a:pt x="4503717" y="248161"/>
                </a:lnTo>
                <a:lnTo>
                  <a:pt x="4517040" y="239172"/>
                </a:lnTo>
                <a:lnTo>
                  <a:pt x="4526029" y="225849"/>
                </a:lnTo>
                <a:lnTo>
                  <a:pt x="4529328" y="209550"/>
                </a:lnTo>
                <a:lnTo>
                  <a:pt x="4529328" y="41909"/>
                </a:lnTo>
                <a:lnTo>
                  <a:pt x="4526029" y="25610"/>
                </a:lnTo>
                <a:lnTo>
                  <a:pt x="4517040" y="12287"/>
                </a:lnTo>
                <a:lnTo>
                  <a:pt x="4503717" y="3298"/>
                </a:lnTo>
                <a:lnTo>
                  <a:pt x="448741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115925" y="1088516"/>
            <a:ext cx="4372610" cy="2331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3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3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35"/>
              </a:spcBef>
            </a:pPr>
            <a:r>
              <a:rPr dirty="0" sz="1600" spc="-175">
                <a:latin typeface="Arial MT"/>
                <a:cs typeface="Arial MT"/>
              </a:rPr>
              <a:t>Tumores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renais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estão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entre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os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10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mais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frequentes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na 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população.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225">
                <a:latin typeface="Arial MT"/>
                <a:cs typeface="Arial MT"/>
              </a:rPr>
              <a:t>O</a:t>
            </a:r>
            <a:r>
              <a:rPr dirty="0" sz="1600" spc="-22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tumor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renal</a:t>
            </a:r>
            <a:r>
              <a:rPr dirty="0" sz="1600" spc="-12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mais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comum</a:t>
            </a:r>
            <a:r>
              <a:rPr dirty="0" sz="1600" spc="-19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infância</a:t>
            </a:r>
            <a:r>
              <a:rPr dirty="0" sz="1600" spc="1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é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 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tumo</a:t>
            </a:r>
            <a:r>
              <a:rPr dirty="0" sz="1600" spc="-100">
                <a:latin typeface="Arial MT"/>
                <a:cs typeface="Arial MT"/>
              </a:rPr>
              <a:t>r</a:t>
            </a:r>
            <a:r>
              <a:rPr dirty="0" sz="1600" spc="3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Wilms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(T</a:t>
            </a:r>
            <a:r>
              <a:rPr dirty="0" sz="1600" spc="-290">
                <a:latin typeface="Arial MT"/>
                <a:cs typeface="Arial MT"/>
              </a:rPr>
              <a:t>W</a:t>
            </a:r>
            <a:r>
              <a:rPr dirty="0" sz="1600" spc="-90">
                <a:latin typeface="Arial MT"/>
                <a:cs typeface="Arial MT"/>
              </a:rPr>
              <a:t>),</a:t>
            </a:r>
            <a:r>
              <a:rPr dirty="0" sz="1600" spc="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40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pi</a:t>
            </a:r>
            <a:r>
              <a:rPr dirty="0" sz="1600" spc="-145">
                <a:latin typeface="Arial MT"/>
                <a:cs typeface="Arial MT"/>
              </a:rPr>
              <a:t>c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4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in</a:t>
            </a:r>
            <a:r>
              <a:rPr dirty="0" sz="1600" spc="-145">
                <a:latin typeface="Arial MT"/>
                <a:cs typeface="Arial MT"/>
              </a:rPr>
              <a:t>c</a:t>
            </a:r>
            <a:r>
              <a:rPr dirty="0" sz="1600" spc="-80">
                <a:latin typeface="Arial MT"/>
                <a:cs typeface="Arial MT"/>
              </a:rPr>
              <a:t>i</a:t>
            </a:r>
            <a:r>
              <a:rPr dirty="0" sz="1600" spc="-175">
                <a:latin typeface="Arial MT"/>
                <a:cs typeface="Arial MT"/>
              </a:rPr>
              <a:t>d</a:t>
            </a:r>
            <a:r>
              <a:rPr dirty="0" sz="1600" spc="-170">
                <a:latin typeface="Arial MT"/>
                <a:cs typeface="Arial MT"/>
              </a:rPr>
              <a:t>ê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80">
                <a:latin typeface="Arial MT"/>
                <a:cs typeface="Arial MT"/>
              </a:rPr>
              <a:t>i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4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e</a:t>
            </a:r>
            <a:r>
              <a:rPr dirty="0" sz="1600" spc="-120">
                <a:latin typeface="Arial MT"/>
                <a:cs typeface="Arial MT"/>
              </a:rPr>
              <a:t>ntr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2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25">
                <a:latin typeface="Arial MT"/>
                <a:cs typeface="Arial MT"/>
              </a:rPr>
              <a:t> </a:t>
            </a:r>
            <a:r>
              <a:rPr dirty="0" sz="1600" spc="-110">
                <a:latin typeface="Arial MT"/>
                <a:cs typeface="Arial MT"/>
              </a:rPr>
              <a:t>5  </a:t>
            </a:r>
            <a:r>
              <a:rPr dirty="0" sz="1600" spc="-165">
                <a:latin typeface="Arial MT"/>
                <a:cs typeface="Arial MT"/>
              </a:rPr>
              <a:t>anos</a:t>
            </a:r>
            <a:r>
              <a:rPr dirty="0" sz="1600" spc="-3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idade.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Entre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população</a:t>
            </a:r>
            <a:r>
              <a:rPr dirty="0" sz="1600" spc="-4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adulta,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mais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200">
                <a:latin typeface="Arial MT"/>
                <a:cs typeface="Arial MT"/>
              </a:rPr>
              <a:t>comum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é </a:t>
            </a:r>
            <a:r>
              <a:rPr dirty="0" sz="1600" spc="-4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35">
                <a:latin typeface="Arial MT"/>
                <a:cs typeface="Arial MT"/>
              </a:rPr>
              <a:t>ar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20">
                <a:latin typeface="Arial MT"/>
                <a:cs typeface="Arial MT"/>
              </a:rPr>
              <a:t>in</a:t>
            </a:r>
            <a:r>
              <a:rPr dirty="0" sz="1600" spc="-175">
                <a:latin typeface="Arial MT"/>
                <a:cs typeface="Arial MT"/>
              </a:rPr>
              <a:t>o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r</a:t>
            </a:r>
            <a:r>
              <a:rPr dirty="0" sz="1600" spc="-170">
                <a:latin typeface="Arial MT"/>
                <a:cs typeface="Arial MT"/>
              </a:rPr>
              <a:t>ena</a:t>
            </a:r>
            <a:r>
              <a:rPr dirty="0" sz="1600" spc="-65">
                <a:latin typeface="Arial MT"/>
                <a:cs typeface="Arial MT"/>
              </a:rPr>
              <a:t>l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é</a:t>
            </a:r>
            <a:r>
              <a:rPr dirty="0" sz="1600" spc="-75">
                <a:latin typeface="Arial MT"/>
                <a:cs typeface="Arial MT"/>
              </a:rPr>
              <a:t>l</a:t>
            </a:r>
            <a:r>
              <a:rPr dirty="0" sz="1600" spc="-120">
                <a:latin typeface="Arial MT"/>
                <a:cs typeface="Arial MT"/>
              </a:rPr>
              <a:t>ul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30">
                <a:latin typeface="Arial MT"/>
                <a:cs typeface="Arial MT"/>
              </a:rPr>
              <a:t>lara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05">
                <a:latin typeface="Arial MT"/>
                <a:cs typeface="Arial MT"/>
              </a:rPr>
              <a:t>(</a:t>
            </a:r>
            <a:r>
              <a:rPr dirty="0" sz="1600" spc="-175">
                <a:latin typeface="Arial MT"/>
                <a:cs typeface="Arial MT"/>
              </a:rPr>
              <a:t>ccRC</a:t>
            </a:r>
            <a:r>
              <a:rPr dirty="0" sz="1600" spc="-215">
                <a:latin typeface="Arial MT"/>
                <a:cs typeface="Arial MT"/>
              </a:rPr>
              <a:t>C</a:t>
            </a:r>
            <a:r>
              <a:rPr dirty="0" sz="1600" spc="-105">
                <a:latin typeface="Arial MT"/>
                <a:cs typeface="Arial MT"/>
              </a:rPr>
              <a:t>)</a:t>
            </a:r>
            <a:r>
              <a:rPr dirty="0" sz="1600" spc="-85">
                <a:latin typeface="Arial MT"/>
                <a:cs typeface="Arial MT"/>
              </a:rPr>
              <a:t>,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pi</a:t>
            </a:r>
            <a:r>
              <a:rPr dirty="0" sz="1600" spc="-145">
                <a:latin typeface="Arial MT"/>
                <a:cs typeface="Arial MT"/>
              </a:rPr>
              <a:t>c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2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de  </a:t>
            </a:r>
            <a:r>
              <a:rPr dirty="0" sz="1600" spc="-135">
                <a:latin typeface="Arial MT"/>
                <a:cs typeface="Arial MT"/>
              </a:rPr>
              <a:t>incidência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entre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60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70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anos.</a:t>
            </a:r>
            <a:r>
              <a:rPr dirty="0" sz="1600" spc="15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Métodos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efetivos</a:t>
            </a:r>
            <a:r>
              <a:rPr dirty="0" sz="1600" spc="-12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60">
                <a:latin typeface="Arial MT"/>
                <a:cs typeface="Arial MT"/>
              </a:rPr>
              <a:t> monitoramento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da</a:t>
            </a:r>
            <a:r>
              <a:rPr dirty="0" sz="1600" spc="-165">
                <a:latin typeface="Arial MT"/>
                <a:cs typeface="Arial MT"/>
              </a:rPr>
              <a:t> doença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estratificação</a:t>
            </a:r>
            <a:r>
              <a:rPr dirty="0" sz="1600" spc="18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prognóstico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são</a:t>
            </a:r>
            <a:r>
              <a:rPr dirty="0" sz="1600" spc="5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5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grande</a:t>
            </a:r>
            <a:r>
              <a:rPr dirty="0" sz="1600" spc="5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importância</a:t>
            </a:r>
            <a:r>
              <a:rPr dirty="0" sz="1600" spc="4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para</a:t>
            </a:r>
            <a:r>
              <a:rPr dirty="0" sz="1600" spc="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4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manejo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7338" y="4920233"/>
            <a:ext cx="4529455" cy="251460"/>
          </a:xfrm>
          <a:custGeom>
            <a:avLst/>
            <a:gdLst/>
            <a:ahLst/>
            <a:cxnLst/>
            <a:rect l="l" t="t" r="r" b="b"/>
            <a:pathLst>
              <a:path w="4529455" h="251460">
                <a:moveTo>
                  <a:pt x="4487418" y="0"/>
                </a:moveTo>
                <a:lnTo>
                  <a:pt x="41910" y="0"/>
                </a:lnTo>
                <a:lnTo>
                  <a:pt x="25596" y="3298"/>
                </a:lnTo>
                <a:lnTo>
                  <a:pt x="12275" y="12287"/>
                </a:lnTo>
                <a:lnTo>
                  <a:pt x="3293" y="25610"/>
                </a:lnTo>
                <a:lnTo>
                  <a:pt x="0" y="41910"/>
                </a:lnTo>
                <a:lnTo>
                  <a:pt x="0" y="209550"/>
                </a:lnTo>
                <a:lnTo>
                  <a:pt x="3293" y="225849"/>
                </a:lnTo>
                <a:lnTo>
                  <a:pt x="12275" y="239172"/>
                </a:lnTo>
                <a:lnTo>
                  <a:pt x="25596" y="248161"/>
                </a:lnTo>
                <a:lnTo>
                  <a:pt x="41910" y="251460"/>
                </a:lnTo>
                <a:lnTo>
                  <a:pt x="4487418" y="251460"/>
                </a:lnTo>
                <a:lnTo>
                  <a:pt x="4503717" y="248161"/>
                </a:lnTo>
                <a:lnTo>
                  <a:pt x="4517040" y="239172"/>
                </a:lnTo>
                <a:lnTo>
                  <a:pt x="4526029" y="225849"/>
                </a:lnTo>
                <a:lnTo>
                  <a:pt x="4529328" y="209550"/>
                </a:lnTo>
                <a:lnTo>
                  <a:pt x="4529328" y="41910"/>
                </a:lnTo>
                <a:lnTo>
                  <a:pt x="4526029" y="25610"/>
                </a:lnTo>
                <a:lnTo>
                  <a:pt x="4517040" y="12287"/>
                </a:lnTo>
                <a:lnTo>
                  <a:pt x="4503717" y="3298"/>
                </a:lnTo>
                <a:lnTo>
                  <a:pt x="448741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766697" y="4838826"/>
            <a:ext cx="1068070" cy="3765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3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7338" y="6430517"/>
            <a:ext cx="4516120" cy="253365"/>
          </a:xfrm>
          <a:custGeom>
            <a:avLst/>
            <a:gdLst/>
            <a:ahLst/>
            <a:cxnLst/>
            <a:rect l="l" t="t" r="r" b="b"/>
            <a:pathLst>
              <a:path w="4516120" h="253365">
                <a:moveTo>
                  <a:pt x="4473448" y="0"/>
                </a:moveTo>
                <a:lnTo>
                  <a:pt x="42164" y="0"/>
                </a:lnTo>
                <a:lnTo>
                  <a:pt x="25751" y="3319"/>
                </a:lnTo>
                <a:lnTo>
                  <a:pt x="12349" y="12366"/>
                </a:lnTo>
                <a:lnTo>
                  <a:pt x="3313" y="25771"/>
                </a:lnTo>
                <a:lnTo>
                  <a:pt x="0" y="42163"/>
                </a:lnTo>
                <a:lnTo>
                  <a:pt x="0" y="210819"/>
                </a:lnTo>
                <a:lnTo>
                  <a:pt x="3313" y="227212"/>
                </a:lnTo>
                <a:lnTo>
                  <a:pt x="12349" y="240617"/>
                </a:lnTo>
                <a:lnTo>
                  <a:pt x="25751" y="249664"/>
                </a:lnTo>
                <a:lnTo>
                  <a:pt x="42164" y="252983"/>
                </a:lnTo>
                <a:lnTo>
                  <a:pt x="4473448" y="252983"/>
                </a:lnTo>
                <a:lnTo>
                  <a:pt x="4489840" y="249664"/>
                </a:lnTo>
                <a:lnTo>
                  <a:pt x="4503245" y="240617"/>
                </a:lnTo>
                <a:lnTo>
                  <a:pt x="4512292" y="227212"/>
                </a:lnTo>
                <a:lnTo>
                  <a:pt x="4515612" y="210819"/>
                </a:lnTo>
                <a:lnTo>
                  <a:pt x="4515612" y="42163"/>
                </a:lnTo>
                <a:lnTo>
                  <a:pt x="4512292" y="25771"/>
                </a:lnTo>
                <a:lnTo>
                  <a:pt x="4503245" y="12366"/>
                </a:lnTo>
                <a:lnTo>
                  <a:pt x="4489840" y="3319"/>
                </a:lnTo>
                <a:lnTo>
                  <a:pt x="4473448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99771" y="5654802"/>
            <a:ext cx="4387215" cy="183451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85">
                <a:latin typeface="Arial MT"/>
                <a:cs typeface="Arial MT"/>
              </a:rPr>
              <a:t>ccRCC</a:t>
            </a:r>
            <a:r>
              <a:rPr dirty="0" sz="1600" spc="-1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usando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análise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da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presença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DNA</a:t>
            </a:r>
            <a:r>
              <a:rPr dirty="0" sz="1600" spc="-20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tumoral 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(tDNA)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através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60">
                <a:latin typeface="Arial MT"/>
                <a:cs typeface="Arial MT"/>
              </a:rPr>
              <a:t> mutações</a:t>
            </a:r>
            <a:r>
              <a:rPr dirty="0" sz="1600" spc="12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somáticas</a:t>
            </a:r>
            <a:r>
              <a:rPr dirty="0" sz="1600" spc="13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exclusivas</a:t>
            </a:r>
            <a:r>
              <a:rPr dirty="0" sz="1600" spc="16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do 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tumo</a:t>
            </a:r>
            <a:r>
              <a:rPr dirty="0" sz="1600" spc="-100">
                <a:latin typeface="Arial MT"/>
                <a:cs typeface="Arial MT"/>
              </a:rPr>
              <a:t>r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145">
                <a:latin typeface="Arial MT"/>
                <a:cs typeface="Arial MT"/>
              </a:rPr>
              <a:t>s</a:t>
            </a:r>
            <a:r>
              <a:rPr dirty="0" sz="1600" spc="-85">
                <a:latin typeface="Arial MT"/>
                <a:cs typeface="Arial MT"/>
              </a:rPr>
              <a:t>t</a:t>
            </a:r>
            <a:r>
              <a:rPr dirty="0" sz="1600" spc="-110">
                <a:latin typeface="Arial MT"/>
                <a:cs typeface="Arial MT"/>
              </a:rPr>
              <a:t>r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30">
                <a:latin typeface="Arial MT"/>
                <a:cs typeface="Arial MT"/>
              </a:rPr>
              <a:t>eria</a:t>
            </a:r>
            <a:r>
              <a:rPr dirty="0" sz="1600" spc="-165">
                <a:latin typeface="Arial MT"/>
                <a:cs typeface="Arial MT"/>
              </a:rPr>
              <a:t>d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pl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urin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  <a:p>
            <a:pPr algn="ctr" marL="635">
              <a:lnSpc>
                <a:spcPts val="2475"/>
              </a:lnSpc>
            </a:pPr>
            <a:r>
              <a:rPr dirty="0" sz="2300" spc="-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300">
              <a:latin typeface="Calibri"/>
              <a:cs typeface="Calibri"/>
            </a:endParaRPr>
          </a:p>
          <a:p>
            <a:pPr marL="61594">
              <a:lnSpc>
                <a:spcPts val="1914"/>
              </a:lnSpc>
              <a:spcBef>
                <a:spcPts val="265"/>
              </a:spcBef>
            </a:pPr>
            <a:r>
              <a:rPr dirty="0" u="heavy" sz="1600" spc="-14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Casuística:</a:t>
            </a:r>
            <a:endParaRPr sz="1600">
              <a:latin typeface="Arial"/>
              <a:cs typeface="Arial"/>
            </a:endParaRPr>
          </a:p>
          <a:p>
            <a:pPr algn="just" marL="61594">
              <a:lnSpc>
                <a:spcPts val="1914"/>
              </a:lnSpc>
            </a:pPr>
            <a:r>
              <a:rPr dirty="0" sz="1600" spc="-180" b="1">
                <a:latin typeface="Arial"/>
                <a:cs typeface="Arial"/>
              </a:rPr>
              <a:t>TW</a:t>
            </a:r>
            <a:r>
              <a:rPr dirty="0" sz="1600" spc="-180">
                <a:latin typeface="Arial MT"/>
                <a:cs typeface="Arial MT"/>
              </a:rPr>
              <a:t>: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A.C.Camargo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Cancer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Center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Rede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D’Or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(parceria).</a:t>
            </a:r>
            <a:endParaRPr sz="1600">
              <a:latin typeface="Arial MT"/>
              <a:cs typeface="Arial MT"/>
            </a:endParaRPr>
          </a:p>
          <a:p>
            <a:pPr algn="just" marL="61594">
              <a:lnSpc>
                <a:spcPct val="100000"/>
              </a:lnSpc>
            </a:pPr>
            <a:r>
              <a:rPr dirty="0" sz="1600" spc="-170" b="1">
                <a:latin typeface="Arial"/>
                <a:cs typeface="Arial"/>
              </a:rPr>
              <a:t>c</a:t>
            </a:r>
            <a:r>
              <a:rPr dirty="0" sz="1600" spc="-160" b="1">
                <a:latin typeface="Arial"/>
                <a:cs typeface="Arial"/>
              </a:rPr>
              <a:t>c</a:t>
            </a:r>
            <a:r>
              <a:rPr dirty="0" sz="1600" spc="-215" b="1">
                <a:latin typeface="Arial"/>
                <a:cs typeface="Arial"/>
              </a:rPr>
              <a:t>R</a:t>
            </a:r>
            <a:r>
              <a:rPr dirty="0" sz="1600" spc="-210" b="1">
                <a:latin typeface="Arial"/>
                <a:cs typeface="Arial"/>
              </a:rPr>
              <a:t>CC</a:t>
            </a:r>
            <a:r>
              <a:rPr dirty="0" sz="1600" spc="-100" b="1">
                <a:latin typeface="Arial"/>
                <a:cs typeface="Arial"/>
              </a:rPr>
              <a:t>:</a:t>
            </a:r>
            <a:r>
              <a:rPr dirty="0" sz="1600" spc="-90" b="1">
                <a:latin typeface="Arial"/>
                <a:cs typeface="Arial"/>
              </a:rPr>
              <a:t> </a:t>
            </a:r>
            <a:r>
              <a:rPr dirty="0" sz="1600" spc="-195">
                <a:latin typeface="Arial MT"/>
                <a:cs typeface="Arial MT"/>
              </a:rPr>
              <a:t>A</a:t>
            </a:r>
            <a:r>
              <a:rPr dirty="0" sz="1600" spc="-90">
                <a:latin typeface="Arial MT"/>
                <a:cs typeface="Arial MT"/>
              </a:rPr>
              <a:t>.</a:t>
            </a:r>
            <a:r>
              <a:rPr dirty="0" sz="1600" spc="-215">
                <a:latin typeface="Arial MT"/>
                <a:cs typeface="Arial MT"/>
              </a:rPr>
              <a:t>C</a:t>
            </a:r>
            <a:r>
              <a:rPr dirty="0" sz="1600" spc="-90">
                <a:latin typeface="Arial MT"/>
                <a:cs typeface="Arial MT"/>
              </a:rPr>
              <a:t>.</a:t>
            </a:r>
            <a:r>
              <a:rPr dirty="0" sz="1600" spc="-215">
                <a:latin typeface="Arial MT"/>
                <a:cs typeface="Arial MT"/>
              </a:rPr>
              <a:t>C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45">
                <a:latin typeface="Arial MT"/>
                <a:cs typeface="Arial MT"/>
              </a:rPr>
              <a:t>rgo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215">
                <a:latin typeface="Arial MT"/>
                <a:cs typeface="Arial MT"/>
              </a:rPr>
              <a:t>C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70">
                <a:latin typeface="Arial MT"/>
                <a:cs typeface="Arial MT"/>
              </a:rPr>
              <a:t>n</a:t>
            </a:r>
            <a:r>
              <a:rPr dirty="0" sz="1600" spc="-145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00">
                <a:latin typeface="Arial MT"/>
                <a:cs typeface="Arial MT"/>
              </a:rPr>
              <a:t>r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215">
                <a:latin typeface="Arial MT"/>
                <a:cs typeface="Arial MT"/>
              </a:rPr>
              <a:t>C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140">
                <a:latin typeface="Arial MT"/>
                <a:cs typeface="Arial MT"/>
              </a:rPr>
              <a:t>nte</a:t>
            </a:r>
            <a:r>
              <a:rPr dirty="0" sz="1600" spc="-175">
                <a:latin typeface="Arial MT"/>
                <a:cs typeface="Arial MT"/>
              </a:rPr>
              <a:t>r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658105" y="1171193"/>
            <a:ext cx="13594080" cy="251460"/>
          </a:xfrm>
          <a:custGeom>
            <a:avLst/>
            <a:gdLst/>
            <a:ahLst/>
            <a:cxnLst/>
            <a:rect l="l" t="t" r="r" b="b"/>
            <a:pathLst>
              <a:path w="13594080" h="251459">
                <a:moveTo>
                  <a:pt x="13552170" y="0"/>
                </a:moveTo>
                <a:lnTo>
                  <a:pt x="41910" y="0"/>
                </a:lnTo>
                <a:lnTo>
                  <a:pt x="25610" y="3298"/>
                </a:lnTo>
                <a:lnTo>
                  <a:pt x="12287" y="12287"/>
                </a:lnTo>
                <a:lnTo>
                  <a:pt x="3298" y="25610"/>
                </a:lnTo>
                <a:lnTo>
                  <a:pt x="0" y="41909"/>
                </a:lnTo>
                <a:lnTo>
                  <a:pt x="0" y="209550"/>
                </a:lnTo>
                <a:lnTo>
                  <a:pt x="3298" y="225849"/>
                </a:lnTo>
                <a:lnTo>
                  <a:pt x="12287" y="239172"/>
                </a:lnTo>
                <a:lnTo>
                  <a:pt x="25610" y="248161"/>
                </a:lnTo>
                <a:lnTo>
                  <a:pt x="41910" y="251459"/>
                </a:lnTo>
                <a:lnTo>
                  <a:pt x="13552170" y="251459"/>
                </a:lnTo>
                <a:lnTo>
                  <a:pt x="13568469" y="248161"/>
                </a:lnTo>
                <a:lnTo>
                  <a:pt x="13581792" y="239172"/>
                </a:lnTo>
                <a:lnTo>
                  <a:pt x="13590781" y="225849"/>
                </a:lnTo>
                <a:lnTo>
                  <a:pt x="13594080" y="209550"/>
                </a:lnTo>
                <a:lnTo>
                  <a:pt x="13594080" y="41909"/>
                </a:lnTo>
                <a:lnTo>
                  <a:pt x="13590781" y="25610"/>
                </a:lnTo>
                <a:lnTo>
                  <a:pt x="13581792" y="12287"/>
                </a:lnTo>
                <a:lnTo>
                  <a:pt x="13568469" y="3298"/>
                </a:lnTo>
                <a:lnTo>
                  <a:pt x="13552170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150368" y="8227821"/>
            <a:ext cx="229679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195">
                <a:solidFill>
                  <a:srgbClr val="2E5496"/>
                </a:solidFill>
                <a:latin typeface="Arial MT"/>
                <a:cs typeface="Arial MT"/>
              </a:rPr>
              <a:t>B</a:t>
            </a:r>
            <a:r>
              <a:rPr dirty="0" sz="1600" spc="-160">
                <a:solidFill>
                  <a:srgbClr val="2E5496"/>
                </a:solidFill>
                <a:latin typeface="Arial MT"/>
                <a:cs typeface="Arial MT"/>
              </a:rPr>
              <a:t>a</a:t>
            </a:r>
            <a:r>
              <a:rPr dirty="0" sz="1600" spc="-150">
                <a:solidFill>
                  <a:srgbClr val="2E5496"/>
                </a:solidFill>
                <a:latin typeface="Arial MT"/>
                <a:cs typeface="Arial MT"/>
              </a:rPr>
              <a:t>s</a:t>
            </a:r>
            <a:r>
              <a:rPr dirty="0" sz="1600" spc="-120">
                <a:solidFill>
                  <a:srgbClr val="2E5496"/>
                </a:solidFill>
                <a:latin typeface="Arial MT"/>
                <a:cs typeface="Arial MT"/>
              </a:rPr>
              <a:t>elin</a:t>
            </a:r>
            <a:r>
              <a:rPr dirty="0" sz="1600" spc="-160">
                <a:solidFill>
                  <a:srgbClr val="2E5496"/>
                </a:solidFill>
                <a:latin typeface="Arial MT"/>
                <a:cs typeface="Arial MT"/>
              </a:rPr>
              <a:t>e</a:t>
            </a:r>
            <a:r>
              <a:rPr dirty="0" sz="1600" spc="-85">
                <a:solidFill>
                  <a:srgbClr val="2E5496"/>
                </a:solidFill>
                <a:latin typeface="Arial MT"/>
                <a:cs typeface="Arial MT"/>
              </a:rPr>
              <a:t>:</a:t>
            </a:r>
            <a:r>
              <a:rPr dirty="0" sz="1600" spc="-105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30">
                <a:latin typeface="Arial MT"/>
                <a:cs typeface="Arial MT"/>
              </a:rPr>
              <a:t>tes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85">
                <a:latin typeface="Arial MT"/>
                <a:cs typeface="Arial MT"/>
              </a:rPr>
              <a:t>t</a:t>
            </a:r>
            <a:r>
              <a:rPr dirty="0" sz="1600" spc="-110">
                <a:latin typeface="Arial MT"/>
                <a:cs typeface="Arial MT"/>
              </a:rPr>
              <a:t>r</a:t>
            </a:r>
            <a:r>
              <a:rPr dirty="0" sz="1600" spc="-140">
                <a:latin typeface="Arial MT"/>
                <a:cs typeface="Arial MT"/>
              </a:rPr>
              <a:t>ata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25">
                <a:latin typeface="Arial MT"/>
                <a:cs typeface="Arial MT"/>
              </a:rPr>
              <a:t>to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204">
                <a:solidFill>
                  <a:srgbClr val="2E5496"/>
                </a:solidFill>
                <a:latin typeface="Arial MT"/>
                <a:cs typeface="Arial MT"/>
              </a:rPr>
              <a:t>M1</a:t>
            </a:r>
            <a:r>
              <a:rPr dirty="0" sz="1600" spc="-85">
                <a:solidFill>
                  <a:srgbClr val="2E5496"/>
                </a:solidFill>
                <a:latin typeface="Arial MT"/>
                <a:cs typeface="Arial MT"/>
              </a:rPr>
              <a:t>:</a:t>
            </a:r>
            <a:r>
              <a:rPr dirty="0" sz="1600" spc="-9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ó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235">
                <a:latin typeface="Arial MT"/>
                <a:cs typeface="Arial MT"/>
              </a:rPr>
              <a:t>Q</a:t>
            </a:r>
            <a:r>
              <a:rPr dirty="0" sz="1600" spc="-180">
                <a:latin typeface="Arial MT"/>
                <a:cs typeface="Arial MT"/>
              </a:rPr>
              <a:t>T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20">
                <a:latin typeface="Arial MT"/>
                <a:cs typeface="Arial MT"/>
              </a:rPr>
              <a:t>dj</a:t>
            </a:r>
            <a:r>
              <a:rPr dirty="0" sz="1600" spc="-175">
                <a:latin typeface="Arial MT"/>
                <a:cs typeface="Arial MT"/>
              </a:rPr>
              <a:t>u</a:t>
            </a:r>
            <a:r>
              <a:rPr dirty="0" sz="1600" spc="-240">
                <a:latin typeface="Arial MT"/>
                <a:cs typeface="Arial MT"/>
              </a:rPr>
              <a:t>v</a:t>
            </a:r>
            <a:r>
              <a:rPr dirty="0" sz="1600" spc="-85">
                <a:latin typeface="Arial MT"/>
                <a:cs typeface="Arial MT"/>
              </a:rPr>
              <a:t>.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600" spc="-120">
                <a:latin typeface="Arial MT"/>
                <a:cs typeface="Arial MT"/>
              </a:rPr>
              <a:t>*</a:t>
            </a:r>
            <a:r>
              <a:rPr dirty="0" sz="1600" spc="-204">
                <a:solidFill>
                  <a:srgbClr val="2E5496"/>
                </a:solidFill>
                <a:latin typeface="Arial MT"/>
                <a:cs typeface="Arial MT"/>
              </a:rPr>
              <a:t>M2</a:t>
            </a:r>
            <a:r>
              <a:rPr dirty="0" sz="1600" spc="-85">
                <a:solidFill>
                  <a:srgbClr val="2E5496"/>
                </a:solidFill>
                <a:latin typeface="Arial MT"/>
                <a:cs typeface="Arial MT"/>
              </a:rPr>
              <a:t>:</a:t>
            </a:r>
            <a:r>
              <a:rPr dirty="0" sz="1600" spc="-90">
                <a:solidFill>
                  <a:srgbClr val="2E5496"/>
                </a:solidFill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5</a:t>
            </a:r>
            <a:r>
              <a:rPr dirty="0" sz="1600" spc="-105">
                <a:latin typeface="Arial MT"/>
                <a:cs typeface="Arial MT"/>
              </a:rPr>
              <a:t>-</a:t>
            </a:r>
            <a:r>
              <a:rPr dirty="0" sz="1600" spc="-170">
                <a:latin typeface="Arial MT"/>
                <a:cs typeface="Arial MT"/>
              </a:rPr>
              <a:t>1</a:t>
            </a:r>
            <a:r>
              <a:rPr dirty="0" sz="1600" spc="-165">
                <a:latin typeface="Arial MT"/>
                <a:cs typeface="Arial MT"/>
              </a:rPr>
              <a:t>0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di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ó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cirurgia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8067293" y="8695181"/>
            <a:ext cx="10093960" cy="251460"/>
          </a:xfrm>
          <a:custGeom>
            <a:avLst/>
            <a:gdLst/>
            <a:ahLst/>
            <a:cxnLst/>
            <a:rect l="l" t="t" r="r" b="b"/>
            <a:pathLst>
              <a:path w="10093960" h="251459">
                <a:moveTo>
                  <a:pt x="10051542" y="0"/>
                </a:moveTo>
                <a:lnTo>
                  <a:pt x="41909" y="0"/>
                </a:lnTo>
                <a:lnTo>
                  <a:pt x="25610" y="3298"/>
                </a:lnTo>
                <a:lnTo>
                  <a:pt x="12287" y="12287"/>
                </a:lnTo>
                <a:lnTo>
                  <a:pt x="3298" y="25610"/>
                </a:lnTo>
                <a:lnTo>
                  <a:pt x="0" y="41910"/>
                </a:lnTo>
                <a:lnTo>
                  <a:pt x="0" y="209550"/>
                </a:lnTo>
                <a:lnTo>
                  <a:pt x="3298" y="225849"/>
                </a:lnTo>
                <a:lnTo>
                  <a:pt x="12287" y="239172"/>
                </a:lnTo>
                <a:lnTo>
                  <a:pt x="25610" y="248161"/>
                </a:lnTo>
                <a:lnTo>
                  <a:pt x="41909" y="251460"/>
                </a:lnTo>
                <a:lnTo>
                  <a:pt x="10051542" y="251460"/>
                </a:lnTo>
                <a:lnTo>
                  <a:pt x="10067841" y="248161"/>
                </a:lnTo>
                <a:lnTo>
                  <a:pt x="10081164" y="239172"/>
                </a:lnTo>
                <a:lnTo>
                  <a:pt x="10090153" y="225849"/>
                </a:lnTo>
                <a:lnTo>
                  <a:pt x="10093452" y="209550"/>
                </a:lnTo>
                <a:lnTo>
                  <a:pt x="10093452" y="41910"/>
                </a:lnTo>
                <a:lnTo>
                  <a:pt x="10090153" y="25610"/>
                </a:lnTo>
                <a:lnTo>
                  <a:pt x="10081164" y="12287"/>
                </a:lnTo>
                <a:lnTo>
                  <a:pt x="10067841" y="3298"/>
                </a:lnTo>
                <a:lnTo>
                  <a:pt x="1005154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8051672" y="7644765"/>
            <a:ext cx="10077450" cy="25596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1435">
              <a:lnSpc>
                <a:spcPct val="99200"/>
              </a:lnSpc>
              <a:spcBef>
                <a:spcPts val="110"/>
              </a:spcBef>
            </a:pPr>
            <a:r>
              <a:rPr dirty="0" sz="1600" spc="-150">
                <a:latin typeface="Arial MT"/>
                <a:cs typeface="Arial MT"/>
              </a:rPr>
              <a:t>Outras </a:t>
            </a:r>
            <a:r>
              <a:rPr dirty="0" sz="1600" spc="-135">
                <a:latin typeface="Arial MT"/>
                <a:cs typeface="Arial MT"/>
              </a:rPr>
              <a:t>variáveis </a:t>
            </a:r>
            <a:r>
              <a:rPr dirty="0" sz="1600" spc="-145">
                <a:latin typeface="Arial MT"/>
                <a:cs typeface="Arial MT"/>
              </a:rPr>
              <a:t>analisadas </a:t>
            </a:r>
            <a:r>
              <a:rPr dirty="0" sz="1600" spc="-150">
                <a:latin typeface="Arial MT"/>
                <a:cs typeface="Arial MT"/>
              </a:rPr>
              <a:t>foram </a:t>
            </a:r>
            <a:r>
              <a:rPr dirty="0" sz="1600" spc="-145">
                <a:latin typeface="Arial MT"/>
                <a:cs typeface="Arial MT"/>
              </a:rPr>
              <a:t>sexo, </a:t>
            </a:r>
            <a:r>
              <a:rPr dirty="0" sz="1600" spc="-135">
                <a:latin typeface="Arial MT"/>
                <a:cs typeface="Arial MT"/>
              </a:rPr>
              <a:t>lateralidade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60">
                <a:latin typeface="Arial MT"/>
                <a:cs typeface="Arial MT"/>
              </a:rPr>
              <a:t>comprometimento </a:t>
            </a:r>
            <a:r>
              <a:rPr dirty="0" sz="1600" spc="-170">
                <a:latin typeface="Arial MT"/>
                <a:cs typeface="Arial MT"/>
              </a:rPr>
              <a:t>de margens </a:t>
            </a:r>
            <a:r>
              <a:rPr dirty="0" sz="1600" spc="-125">
                <a:latin typeface="Arial MT"/>
                <a:cs typeface="Arial MT"/>
              </a:rPr>
              <a:t>cirúrgicas, </a:t>
            </a:r>
            <a:r>
              <a:rPr dirty="0" sz="1600" spc="-170">
                <a:latin typeface="Arial MT"/>
                <a:cs typeface="Arial MT"/>
              </a:rPr>
              <a:t>porém não </a:t>
            </a:r>
            <a:r>
              <a:rPr dirty="0" sz="1600" spc="-155">
                <a:latin typeface="Arial MT"/>
                <a:cs typeface="Arial MT"/>
              </a:rPr>
              <a:t>apresentaram </a:t>
            </a:r>
            <a:r>
              <a:rPr dirty="0" sz="1600" spc="-130">
                <a:latin typeface="Arial MT"/>
                <a:cs typeface="Arial MT"/>
              </a:rPr>
              <a:t>significância </a:t>
            </a:r>
            <a:r>
              <a:rPr dirty="0" sz="1600" spc="-12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estatística. </a:t>
            </a:r>
            <a:r>
              <a:rPr dirty="0" sz="1600" spc="-140">
                <a:latin typeface="Arial MT"/>
                <a:cs typeface="Arial MT"/>
              </a:rPr>
              <a:t>Ainda,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sobrevida </a:t>
            </a:r>
            <a:r>
              <a:rPr dirty="0" sz="1600" spc="-110">
                <a:latin typeface="Arial MT"/>
                <a:cs typeface="Arial MT"/>
              </a:rPr>
              <a:t>livre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165">
                <a:latin typeface="Arial MT"/>
                <a:cs typeface="Arial MT"/>
              </a:rPr>
              <a:t> doença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mostrou-se </a:t>
            </a:r>
            <a:r>
              <a:rPr dirty="0" sz="1600" spc="-145">
                <a:latin typeface="Arial MT"/>
                <a:cs typeface="Arial MT"/>
              </a:rPr>
              <a:t>reduzida </a:t>
            </a:r>
            <a:r>
              <a:rPr dirty="0" sz="1600" spc="-155">
                <a:latin typeface="Arial MT"/>
                <a:cs typeface="Arial MT"/>
              </a:rPr>
              <a:t>para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casos</a:t>
            </a:r>
            <a:r>
              <a:rPr dirty="0" sz="1600" spc="13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ccRCC</a:t>
            </a:r>
            <a:r>
              <a:rPr dirty="0" sz="1600" spc="75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com</a:t>
            </a:r>
            <a:r>
              <a:rPr dirty="0" sz="1600" spc="7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30">
                <a:latin typeface="Arial MT"/>
                <a:cs typeface="Arial MT"/>
              </a:rPr>
              <a:t>positivo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alta </a:t>
            </a:r>
            <a:r>
              <a:rPr dirty="0" sz="1600" spc="-145">
                <a:latin typeface="Arial MT"/>
                <a:cs typeface="Arial MT"/>
              </a:rPr>
              <a:t>confiança </a:t>
            </a:r>
            <a:r>
              <a:rPr dirty="0" sz="1600" spc="-175">
                <a:latin typeface="Arial MT"/>
                <a:cs typeface="Arial MT"/>
              </a:rPr>
              <a:t>no 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 </a:t>
            </a:r>
            <a:r>
              <a:rPr dirty="0" sz="1600" spc="-145">
                <a:latin typeface="Arial MT"/>
                <a:cs typeface="Arial MT"/>
              </a:rPr>
              <a:t>Baseline (p=0.004, Figura </a:t>
            </a:r>
            <a:r>
              <a:rPr dirty="0" sz="1600" spc="-130">
                <a:latin typeface="Arial MT"/>
                <a:cs typeface="Arial MT"/>
              </a:rPr>
              <a:t>2) </a:t>
            </a:r>
            <a:r>
              <a:rPr dirty="0" sz="1600" spc="-165">
                <a:latin typeface="Arial MT"/>
                <a:cs typeface="Arial MT"/>
              </a:rPr>
              <a:t>e a média do </a:t>
            </a:r>
            <a:r>
              <a:rPr dirty="0" sz="1600" spc="-170">
                <a:latin typeface="Arial MT"/>
                <a:cs typeface="Arial MT"/>
              </a:rPr>
              <a:t>tamanho</a:t>
            </a:r>
            <a:r>
              <a:rPr dirty="0" sz="1600" spc="37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do</a:t>
            </a:r>
            <a:r>
              <a:rPr dirty="0" sz="1600" spc="12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tumor </a:t>
            </a:r>
            <a:r>
              <a:rPr dirty="0" sz="1600" spc="-145">
                <a:latin typeface="Arial MT"/>
                <a:cs typeface="Arial MT"/>
              </a:rPr>
              <a:t>(maior </a:t>
            </a:r>
            <a:r>
              <a:rPr dirty="0" sz="1600" spc="-130">
                <a:latin typeface="Arial MT"/>
                <a:cs typeface="Arial MT"/>
              </a:rPr>
              <a:t>eixo, </a:t>
            </a:r>
            <a:r>
              <a:rPr dirty="0" sz="1600" spc="-204">
                <a:latin typeface="Arial MT"/>
                <a:cs typeface="Arial MT"/>
              </a:rPr>
              <a:t>em </a:t>
            </a:r>
            <a:r>
              <a:rPr dirty="0" sz="1600" spc="-140">
                <a:latin typeface="Arial MT"/>
                <a:cs typeface="Arial MT"/>
              </a:rPr>
              <a:t>centímetros) </a:t>
            </a:r>
            <a:r>
              <a:rPr dirty="0" sz="1600" spc="-165">
                <a:latin typeface="Arial MT"/>
                <a:cs typeface="Arial MT"/>
              </a:rPr>
              <a:t>é </a:t>
            </a:r>
            <a:r>
              <a:rPr dirty="0" sz="1600" spc="-135">
                <a:latin typeface="Arial MT"/>
                <a:cs typeface="Arial MT"/>
              </a:rPr>
              <a:t>significativamente </a:t>
            </a:r>
            <a:r>
              <a:rPr dirty="0" sz="1600" spc="-155">
                <a:latin typeface="Arial MT"/>
                <a:cs typeface="Arial MT"/>
              </a:rPr>
              <a:t>maior </a:t>
            </a:r>
            <a:r>
              <a:rPr dirty="0" sz="1600" spc="-150">
                <a:latin typeface="Arial MT"/>
                <a:cs typeface="Arial MT"/>
              </a:rPr>
              <a:t>nestes 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casos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(9,87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cm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X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3,99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cm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para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os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casos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com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negativo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RCC.Baseline,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p=0,029).</a:t>
            </a:r>
            <a:endParaRPr sz="1600">
              <a:latin typeface="Arial MT"/>
              <a:cs typeface="Arial MT"/>
            </a:endParaRPr>
          </a:p>
          <a:p>
            <a:pPr algn="ctr" marL="45720">
              <a:lnSpc>
                <a:spcPts val="2740"/>
              </a:lnSpc>
              <a:spcBef>
                <a:spcPts val="10"/>
              </a:spcBef>
            </a:pPr>
            <a:r>
              <a:rPr dirty="0" sz="2300" spc="-5" b="1">
                <a:solidFill>
                  <a:srgbClr val="FFFFFF"/>
                </a:solidFill>
                <a:latin typeface="Calibri"/>
                <a:cs typeface="Calibri"/>
              </a:rPr>
              <a:t>Conclusões</a:t>
            </a:r>
            <a:endParaRPr sz="2300">
              <a:latin typeface="Calibri"/>
              <a:cs typeface="Calibri"/>
            </a:endParaRPr>
          </a:p>
          <a:p>
            <a:pPr algn="just" marL="12700" marR="5080">
              <a:lnSpc>
                <a:spcPts val="1920"/>
              </a:lnSpc>
              <a:spcBef>
                <a:spcPts val="40"/>
              </a:spcBef>
            </a:pPr>
            <a:r>
              <a:rPr dirty="0" sz="1600" spc="-130" b="1">
                <a:latin typeface="Arial"/>
                <a:cs typeface="Arial"/>
              </a:rPr>
              <a:t>1) </a:t>
            </a:r>
            <a:r>
              <a:rPr dirty="0" sz="1600" spc="-195">
                <a:latin typeface="Arial MT"/>
                <a:cs typeface="Arial MT"/>
              </a:rPr>
              <a:t>A </a:t>
            </a:r>
            <a:r>
              <a:rPr dirty="0" sz="1600" spc="-155">
                <a:latin typeface="Arial MT"/>
                <a:cs typeface="Arial MT"/>
              </a:rPr>
              <a:t>presença </a:t>
            </a:r>
            <a:r>
              <a:rPr dirty="0" sz="1600" spc="-170">
                <a:latin typeface="Arial MT"/>
                <a:cs typeface="Arial MT"/>
              </a:rPr>
              <a:t>de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65">
                <a:latin typeface="Arial MT"/>
                <a:cs typeface="Arial MT"/>
              </a:rPr>
              <a:t>na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45">
                <a:latin typeface="Arial MT"/>
                <a:cs typeface="Arial MT"/>
              </a:rPr>
              <a:t>principalmente </a:t>
            </a:r>
            <a:r>
              <a:rPr dirty="0" sz="1600" spc="-165">
                <a:latin typeface="Arial MT"/>
                <a:cs typeface="Arial MT"/>
              </a:rPr>
              <a:t>no plasma </a:t>
            </a:r>
            <a:r>
              <a:rPr dirty="0" sz="1600" spc="-145">
                <a:latin typeface="Arial MT"/>
                <a:cs typeface="Arial MT"/>
              </a:rPr>
              <a:t>coletado </a:t>
            </a:r>
            <a:r>
              <a:rPr dirty="0" sz="1600" spc="-150">
                <a:latin typeface="Arial MT"/>
                <a:cs typeface="Arial MT"/>
              </a:rPr>
              <a:t>antes </a:t>
            </a:r>
            <a:r>
              <a:rPr dirty="0" sz="1600" spc="-170">
                <a:latin typeface="Arial MT"/>
                <a:cs typeface="Arial MT"/>
              </a:rPr>
              <a:t>da </a:t>
            </a:r>
            <a:r>
              <a:rPr dirty="0" sz="1600" spc="-125">
                <a:latin typeface="Arial MT"/>
                <a:cs typeface="Arial MT"/>
              </a:rPr>
              <a:t>cirurgia </a:t>
            </a:r>
            <a:r>
              <a:rPr dirty="0" sz="1600" spc="-170">
                <a:latin typeface="Arial MT"/>
                <a:cs typeface="Arial MT"/>
              </a:rPr>
              <a:t>de </a:t>
            </a:r>
            <a:r>
              <a:rPr dirty="0" sz="1600" spc="-145">
                <a:latin typeface="Arial MT"/>
                <a:cs typeface="Arial MT"/>
              </a:rPr>
              <a:t>pacientes </a:t>
            </a:r>
            <a:r>
              <a:rPr dirty="0" sz="1600" spc="-190">
                <a:latin typeface="Arial MT"/>
                <a:cs typeface="Arial MT"/>
              </a:rPr>
              <a:t>com </a:t>
            </a:r>
            <a:r>
              <a:rPr dirty="0" sz="1600" spc="-185">
                <a:latin typeface="Arial MT"/>
                <a:cs typeface="Arial MT"/>
              </a:rPr>
              <a:t>ccRCC </a:t>
            </a:r>
            <a:r>
              <a:rPr dirty="0" sz="1600" spc="-165">
                <a:latin typeface="Arial MT"/>
                <a:cs typeface="Arial MT"/>
              </a:rPr>
              <a:t>pode </a:t>
            </a:r>
            <a:r>
              <a:rPr dirty="0" sz="1600" spc="-114">
                <a:latin typeface="Arial MT"/>
                <a:cs typeface="Arial MT"/>
              </a:rPr>
              <a:t>ter </a:t>
            </a:r>
            <a:r>
              <a:rPr dirty="0" sz="1600" spc="-165">
                <a:latin typeface="Arial MT"/>
                <a:cs typeface="Arial MT"/>
              </a:rPr>
              <a:t>o </a:t>
            </a:r>
            <a:r>
              <a:rPr dirty="0" sz="1600" spc="-135">
                <a:latin typeface="Arial MT"/>
                <a:cs typeface="Arial MT"/>
              </a:rPr>
              <a:t>potencial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sinalizar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pacientes</a:t>
            </a:r>
            <a:r>
              <a:rPr dirty="0" sz="1600" spc="-65">
                <a:latin typeface="Arial MT"/>
                <a:cs typeface="Arial MT"/>
              </a:rPr>
              <a:t> </a:t>
            </a:r>
            <a:r>
              <a:rPr dirty="0" sz="1600" spc="-190">
                <a:latin typeface="Arial MT"/>
                <a:cs typeface="Arial MT"/>
              </a:rPr>
              <a:t>com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risco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aumentado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para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doença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mais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agressiva</a:t>
            </a:r>
            <a:r>
              <a:rPr dirty="0" sz="1600" spc="-6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forma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precoce.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30" b="1">
                <a:latin typeface="Arial"/>
                <a:cs typeface="Arial"/>
              </a:rPr>
              <a:t>2)</a:t>
            </a:r>
            <a:r>
              <a:rPr dirty="0" sz="1600" spc="-85" b="1">
                <a:latin typeface="Arial"/>
                <a:cs typeface="Arial"/>
              </a:rPr>
              <a:t> </a:t>
            </a:r>
            <a:r>
              <a:rPr dirty="0" sz="1600" spc="-195">
                <a:latin typeface="Arial MT"/>
                <a:cs typeface="Arial MT"/>
              </a:rPr>
              <a:t>A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detecção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constante</a:t>
            </a:r>
            <a:r>
              <a:rPr dirty="0" sz="1600" spc="-6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nas</a:t>
            </a:r>
            <a:r>
              <a:rPr dirty="0" sz="1600" spc="-6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amostras 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60">
                <a:latin typeface="Arial MT"/>
                <a:cs typeface="Arial MT"/>
              </a:rPr>
              <a:t>plasma </a:t>
            </a:r>
            <a:r>
              <a:rPr dirty="0" sz="1600" spc="-170">
                <a:latin typeface="Arial MT"/>
                <a:cs typeface="Arial MT"/>
              </a:rPr>
              <a:t>ou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45">
                <a:latin typeface="Arial MT"/>
                <a:cs typeface="Arial MT"/>
              </a:rPr>
              <a:t>pacientes </a:t>
            </a:r>
            <a:r>
              <a:rPr dirty="0" sz="1600" spc="-190">
                <a:latin typeface="Arial MT"/>
                <a:cs typeface="Arial MT"/>
              </a:rPr>
              <a:t>com </a:t>
            </a:r>
            <a:r>
              <a:rPr dirty="0" sz="1600" spc="-235">
                <a:latin typeface="Arial MT"/>
                <a:cs typeface="Arial MT"/>
              </a:rPr>
              <a:t>TW</a:t>
            </a:r>
            <a:r>
              <a:rPr dirty="0" sz="1600" spc="-229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antes </a:t>
            </a:r>
            <a:r>
              <a:rPr dirty="0" sz="1600" spc="-170">
                <a:latin typeface="Arial MT"/>
                <a:cs typeface="Arial MT"/>
              </a:rPr>
              <a:t>do </a:t>
            </a:r>
            <a:r>
              <a:rPr dirty="0" sz="1600" spc="-120">
                <a:latin typeface="Arial MT"/>
                <a:cs typeface="Arial MT"/>
              </a:rPr>
              <a:t>início </a:t>
            </a:r>
            <a:r>
              <a:rPr dirty="0" sz="1600" spc="-170">
                <a:latin typeface="Arial MT"/>
                <a:cs typeface="Arial MT"/>
              </a:rPr>
              <a:t>do </a:t>
            </a:r>
            <a:r>
              <a:rPr dirty="0" sz="1600" spc="-145">
                <a:latin typeface="Arial MT"/>
                <a:cs typeface="Arial MT"/>
              </a:rPr>
              <a:t>tratamento </a:t>
            </a:r>
            <a:r>
              <a:rPr dirty="0" sz="1600" spc="-155">
                <a:latin typeface="Arial MT"/>
                <a:cs typeface="Arial MT"/>
              </a:rPr>
              <a:t>abre </a:t>
            </a:r>
            <a:r>
              <a:rPr dirty="0" sz="1600" spc="-140">
                <a:latin typeface="Arial MT"/>
                <a:cs typeface="Arial MT"/>
              </a:rPr>
              <a:t>perspectivas </a:t>
            </a:r>
            <a:r>
              <a:rPr dirty="0" sz="1600" spc="-150">
                <a:latin typeface="Arial MT"/>
                <a:cs typeface="Arial MT"/>
              </a:rPr>
              <a:t>sobre </a:t>
            </a:r>
            <a:r>
              <a:rPr dirty="0" sz="1600" spc="-165">
                <a:latin typeface="Arial MT"/>
                <a:cs typeface="Arial MT"/>
              </a:rPr>
              <a:t>o </a:t>
            </a:r>
            <a:r>
              <a:rPr dirty="0" sz="1600" spc="-160">
                <a:latin typeface="Arial MT"/>
                <a:cs typeface="Arial MT"/>
              </a:rPr>
              <a:t>uso </a:t>
            </a:r>
            <a:r>
              <a:rPr dirty="0" sz="1600" spc="-145">
                <a:latin typeface="Arial MT"/>
                <a:cs typeface="Arial MT"/>
              </a:rPr>
              <a:t>deste </a:t>
            </a:r>
            <a:r>
              <a:rPr dirty="0" sz="1600" spc="-140">
                <a:latin typeface="Arial MT"/>
                <a:cs typeface="Arial MT"/>
              </a:rPr>
              <a:t>material </a:t>
            </a:r>
            <a:r>
              <a:rPr dirty="0" sz="1600" spc="-185">
                <a:latin typeface="Arial MT"/>
                <a:cs typeface="Arial MT"/>
              </a:rPr>
              <a:t>como </a:t>
            </a:r>
            <a:r>
              <a:rPr dirty="0" sz="1600" spc="-135">
                <a:latin typeface="Arial MT"/>
                <a:cs typeface="Arial MT"/>
              </a:rPr>
              <a:t>estratégia 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complementar </a:t>
            </a:r>
            <a:r>
              <a:rPr dirty="0" sz="1600" spc="-170">
                <a:latin typeface="Arial MT"/>
                <a:cs typeface="Arial MT"/>
              </a:rPr>
              <a:t>de </a:t>
            </a:r>
            <a:r>
              <a:rPr dirty="0" sz="1600" spc="-140">
                <a:latin typeface="Arial MT"/>
                <a:cs typeface="Arial MT"/>
              </a:rPr>
              <a:t>diagnóstico através </a:t>
            </a:r>
            <a:r>
              <a:rPr dirty="0" sz="1600" spc="-170">
                <a:latin typeface="Arial MT"/>
                <a:cs typeface="Arial MT"/>
              </a:rPr>
              <a:t>da </a:t>
            </a:r>
            <a:r>
              <a:rPr dirty="0" sz="1600" spc="-155">
                <a:latin typeface="Arial MT"/>
                <a:cs typeface="Arial MT"/>
              </a:rPr>
              <a:t>detecção </a:t>
            </a:r>
            <a:r>
              <a:rPr dirty="0" sz="1600" spc="-170">
                <a:latin typeface="Arial MT"/>
                <a:cs typeface="Arial MT"/>
              </a:rPr>
              <a:t>de </a:t>
            </a:r>
            <a:r>
              <a:rPr dirty="0" sz="1600" spc="-165">
                <a:latin typeface="Arial MT"/>
                <a:cs typeface="Arial MT"/>
              </a:rPr>
              <a:t>mutações </a:t>
            </a:r>
            <a:r>
              <a:rPr dirty="0" sz="1600" spc="-150">
                <a:latin typeface="Arial MT"/>
                <a:cs typeface="Arial MT"/>
              </a:rPr>
              <a:t>somáticas </a:t>
            </a:r>
            <a:r>
              <a:rPr dirty="0" sz="1600" spc="-210">
                <a:latin typeface="Arial MT"/>
                <a:cs typeface="Arial MT"/>
              </a:rPr>
              <a:t>em </a:t>
            </a:r>
            <a:r>
              <a:rPr dirty="0" sz="1600" spc="-135">
                <a:latin typeface="Arial MT"/>
                <a:cs typeface="Arial MT"/>
              </a:rPr>
              <a:t>vias </a:t>
            </a:r>
            <a:r>
              <a:rPr dirty="0" sz="1600" spc="-160">
                <a:latin typeface="Arial MT"/>
                <a:cs typeface="Arial MT"/>
              </a:rPr>
              <a:t>sabidamente </a:t>
            </a:r>
            <a:r>
              <a:rPr dirty="0" sz="1600" spc="-145">
                <a:latin typeface="Arial MT"/>
                <a:cs typeface="Arial MT"/>
              </a:rPr>
              <a:t>relacionadas </a:t>
            </a:r>
            <a:r>
              <a:rPr dirty="0" sz="1600" spc="-170">
                <a:latin typeface="Arial MT"/>
                <a:cs typeface="Arial MT"/>
              </a:rPr>
              <a:t>ao </a:t>
            </a:r>
            <a:r>
              <a:rPr dirty="0" sz="1600" spc="-204">
                <a:latin typeface="Arial MT"/>
                <a:cs typeface="Arial MT"/>
              </a:rPr>
              <a:t>TW. </a:t>
            </a:r>
            <a:r>
              <a:rPr dirty="0" sz="1600" spc="-130" b="1">
                <a:latin typeface="Arial"/>
                <a:cs typeface="Arial"/>
              </a:rPr>
              <a:t>3) </a:t>
            </a:r>
            <a:r>
              <a:rPr dirty="0" sz="1600" spc="-195">
                <a:latin typeface="Arial MT"/>
                <a:cs typeface="Arial MT"/>
              </a:rPr>
              <a:t>É </a:t>
            </a:r>
            <a:r>
              <a:rPr dirty="0" sz="1600" spc="-145">
                <a:latin typeface="Arial MT"/>
                <a:cs typeface="Arial MT"/>
              </a:rPr>
              <a:t>necessário 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aumentar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casuística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229">
                <a:latin typeface="Arial MT"/>
                <a:cs typeface="Arial MT"/>
              </a:rPr>
              <a:t>TW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para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uma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análise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mais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robusta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relação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entre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presença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urina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prognóstico.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083564" y="9200388"/>
            <a:ext cx="2221230" cy="76200"/>
          </a:xfrm>
          <a:custGeom>
            <a:avLst/>
            <a:gdLst/>
            <a:ahLst/>
            <a:cxnLst/>
            <a:rect l="l" t="t" r="r" b="b"/>
            <a:pathLst>
              <a:path w="2221229" h="76200">
                <a:moveTo>
                  <a:pt x="165100" y="31750"/>
                </a:moveTo>
                <a:lnTo>
                  <a:pt x="76200" y="31750"/>
                </a:lnTo>
                <a:lnTo>
                  <a:pt x="76200" y="0"/>
                </a:ln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165100" y="44450"/>
                </a:lnTo>
                <a:lnTo>
                  <a:pt x="165100" y="31750"/>
                </a:lnTo>
                <a:close/>
              </a:path>
              <a:path w="2221229" h="76200">
                <a:moveTo>
                  <a:pt x="304800" y="31750"/>
                </a:moveTo>
                <a:lnTo>
                  <a:pt x="203200" y="31750"/>
                </a:lnTo>
                <a:lnTo>
                  <a:pt x="203200" y="44450"/>
                </a:lnTo>
                <a:lnTo>
                  <a:pt x="304800" y="44450"/>
                </a:lnTo>
                <a:lnTo>
                  <a:pt x="304800" y="31750"/>
                </a:lnTo>
                <a:close/>
              </a:path>
              <a:path w="2221229" h="76200">
                <a:moveTo>
                  <a:pt x="444500" y="31750"/>
                </a:moveTo>
                <a:lnTo>
                  <a:pt x="342900" y="31750"/>
                </a:lnTo>
                <a:lnTo>
                  <a:pt x="342900" y="44450"/>
                </a:lnTo>
                <a:lnTo>
                  <a:pt x="444500" y="44450"/>
                </a:lnTo>
                <a:lnTo>
                  <a:pt x="444500" y="31750"/>
                </a:lnTo>
                <a:close/>
              </a:path>
              <a:path w="2221229" h="76200">
                <a:moveTo>
                  <a:pt x="584200" y="31750"/>
                </a:moveTo>
                <a:lnTo>
                  <a:pt x="482600" y="31750"/>
                </a:lnTo>
                <a:lnTo>
                  <a:pt x="482600" y="44450"/>
                </a:lnTo>
                <a:lnTo>
                  <a:pt x="584200" y="44450"/>
                </a:lnTo>
                <a:lnTo>
                  <a:pt x="584200" y="31750"/>
                </a:lnTo>
                <a:close/>
              </a:path>
              <a:path w="2221229" h="76200">
                <a:moveTo>
                  <a:pt x="723900" y="31750"/>
                </a:moveTo>
                <a:lnTo>
                  <a:pt x="622300" y="31750"/>
                </a:lnTo>
                <a:lnTo>
                  <a:pt x="622300" y="44450"/>
                </a:lnTo>
                <a:lnTo>
                  <a:pt x="723900" y="44450"/>
                </a:lnTo>
                <a:lnTo>
                  <a:pt x="723900" y="31750"/>
                </a:lnTo>
                <a:close/>
              </a:path>
              <a:path w="2221229" h="76200">
                <a:moveTo>
                  <a:pt x="830580" y="38100"/>
                </a:moveTo>
                <a:lnTo>
                  <a:pt x="817880" y="31750"/>
                </a:lnTo>
                <a:lnTo>
                  <a:pt x="754380" y="0"/>
                </a:lnTo>
                <a:lnTo>
                  <a:pt x="754380" y="76200"/>
                </a:lnTo>
                <a:lnTo>
                  <a:pt x="817880" y="44450"/>
                </a:lnTo>
                <a:lnTo>
                  <a:pt x="830580" y="38100"/>
                </a:lnTo>
                <a:close/>
              </a:path>
              <a:path w="2221229" h="76200">
                <a:moveTo>
                  <a:pt x="1026160" y="31750"/>
                </a:moveTo>
                <a:lnTo>
                  <a:pt x="937260" y="31750"/>
                </a:lnTo>
                <a:lnTo>
                  <a:pt x="937260" y="0"/>
                </a:lnTo>
                <a:lnTo>
                  <a:pt x="861060" y="38100"/>
                </a:lnTo>
                <a:lnTo>
                  <a:pt x="937260" y="76200"/>
                </a:lnTo>
                <a:lnTo>
                  <a:pt x="937260" y="44450"/>
                </a:lnTo>
                <a:lnTo>
                  <a:pt x="1026160" y="44450"/>
                </a:lnTo>
                <a:lnTo>
                  <a:pt x="1026160" y="31750"/>
                </a:lnTo>
                <a:close/>
              </a:path>
              <a:path w="2221229" h="76200">
                <a:moveTo>
                  <a:pt x="1165860" y="31750"/>
                </a:moveTo>
                <a:lnTo>
                  <a:pt x="1064260" y="31750"/>
                </a:lnTo>
                <a:lnTo>
                  <a:pt x="1064260" y="44450"/>
                </a:lnTo>
                <a:lnTo>
                  <a:pt x="1165860" y="44450"/>
                </a:lnTo>
                <a:lnTo>
                  <a:pt x="1165860" y="31750"/>
                </a:lnTo>
                <a:close/>
              </a:path>
              <a:path w="2221229" h="76200">
                <a:moveTo>
                  <a:pt x="1305560" y="31750"/>
                </a:moveTo>
                <a:lnTo>
                  <a:pt x="1203960" y="31750"/>
                </a:lnTo>
                <a:lnTo>
                  <a:pt x="1203960" y="44450"/>
                </a:lnTo>
                <a:lnTo>
                  <a:pt x="1305560" y="44450"/>
                </a:lnTo>
                <a:lnTo>
                  <a:pt x="1305560" y="31750"/>
                </a:lnTo>
                <a:close/>
              </a:path>
              <a:path w="2221229" h="76200">
                <a:moveTo>
                  <a:pt x="1445260" y="31750"/>
                </a:moveTo>
                <a:lnTo>
                  <a:pt x="1343660" y="31750"/>
                </a:lnTo>
                <a:lnTo>
                  <a:pt x="1343660" y="44450"/>
                </a:lnTo>
                <a:lnTo>
                  <a:pt x="1445260" y="44450"/>
                </a:lnTo>
                <a:lnTo>
                  <a:pt x="1445260" y="31750"/>
                </a:lnTo>
                <a:close/>
              </a:path>
              <a:path w="2221229" h="76200">
                <a:moveTo>
                  <a:pt x="1584960" y="31750"/>
                </a:moveTo>
                <a:lnTo>
                  <a:pt x="1483360" y="31750"/>
                </a:lnTo>
                <a:lnTo>
                  <a:pt x="1483360" y="44450"/>
                </a:lnTo>
                <a:lnTo>
                  <a:pt x="1584960" y="44450"/>
                </a:lnTo>
                <a:lnTo>
                  <a:pt x="1584960" y="31750"/>
                </a:lnTo>
                <a:close/>
              </a:path>
              <a:path w="2221229" h="76200">
                <a:moveTo>
                  <a:pt x="1724660" y="31750"/>
                </a:moveTo>
                <a:lnTo>
                  <a:pt x="1623060" y="31750"/>
                </a:lnTo>
                <a:lnTo>
                  <a:pt x="1623060" y="44450"/>
                </a:lnTo>
                <a:lnTo>
                  <a:pt x="1724660" y="44450"/>
                </a:lnTo>
                <a:lnTo>
                  <a:pt x="1724660" y="31750"/>
                </a:lnTo>
                <a:close/>
              </a:path>
              <a:path w="2221229" h="76200">
                <a:moveTo>
                  <a:pt x="1864360" y="31750"/>
                </a:moveTo>
                <a:lnTo>
                  <a:pt x="1762760" y="31750"/>
                </a:lnTo>
                <a:lnTo>
                  <a:pt x="1762760" y="44450"/>
                </a:lnTo>
                <a:lnTo>
                  <a:pt x="1864360" y="44450"/>
                </a:lnTo>
                <a:lnTo>
                  <a:pt x="1864360" y="31750"/>
                </a:lnTo>
                <a:close/>
              </a:path>
              <a:path w="2221229" h="76200">
                <a:moveTo>
                  <a:pt x="2004060" y="31750"/>
                </a:moveTo>
                <a:lnTo>
                  <a:pt x="1902460" y="31750"/>
                </a:lnTo>
                <a:lnTo>
                  <a:pt x="1902460" y="44450"/>
                </a:lnTo>
                <a:lnTo>
                  <a:pt x="2004060" y="44450"/>
                </a:lnTo>
                <a:lnTo>
                  <a:pt x="2004060" y="31750"/>
                </a:lnTo>
                <a:close/>
              </a:path>
              <a:path w="2221229" h="76200">
                <a:moveTo>
                  <a:pt x="2143760" y="31750"/>
                </a:moveTo>
                <a:lnTo>
                  <a:pt x="2042160" y="31750"/>
                </a:lnTo>
                <a:lnTo>
                  <a:pt x="2042160" y="44450"/>
                </a:lnTo>
                <a:lnTo>
                  <a:pt x="2143760" y="44450"/>
                </a:lnTo>
                <a:lnTo>
                  <a:pt x="2143760" y="31750"/>
                </a:lnTo>
                <a:close/>
              </a:path>
              <a:path w="2221229" h="76200">
                <a:moveTo>
                  <a:pt x="2220722" y="38100"/>
                </a:moveTo>
                <a:lnTo>
                  <a:pt x="2144522" y="0"/>
                </a:lnTo>
                <a:lnTo>
                  <a:pt x="2144522" y="76200"/>
                </a:lnTo>
                <a:lnTo>
                  <a:pt x="2220722" y="38100"/>
                </a:lnTo>
                <a:close/>
              </a:path>
            </a:pathLst>
          </a:custGeom>
          <a:solidFill>
            <a:srgbClr val="76707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283588" y="9149892"/>
            <a:ext cx="169735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60450" algn="l"/>
              </a:tabLst>
            </a:pPr>
            <a:r>
              <a:rPr dirty="0" baseline="2136" sz="1950" spc="-270" b="1">
                <a:latin typeface="Arial"/>
                <a:cs typeface="Arial"/>
              </a:rPr>
              <a:t>ANO</a:t>
            </a:r>
            <a:r>
              <a:rPr dirty="0" baseline="2136" sz="1950" spc="-75" b="1">
                <a:latin typeface="Arial"/>
                <a:cs typeface="Arial"/>
              </a:rPr>
              <a:t> </a:t>
            </a:r>
            <a:r>
              <a:rPr dirty="0" baseline="2136" sz="1950" spc="-202" b="1">
                <a:latin typeface="Arial"/>
                <a:cs typeface="Arial"/>
              </a:rPr>
              <a:t>1</a:t>
            </a:r>
            <a:r>
              <a:rPr dirty="0" baseline="2136" sz="1950" b="1">
                <a:latin typeface="Arial"/>
                <a:cs typeface="Arial"/>
              </a:rPr>
              <a:t>	</a:t>
            </a:r>
            <a:r>
              <a:rPr dirty="0" sz="1300" spc="-175" b="1">
                <a:latin typeface="Arial"/>
                <a:cs typeface="Arial"/>
              </a:rPr>
              <a:t>ANOS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spc="-140" b="1">
                <a:latin typeface="Arial"/>
                <a:cs typeface="Arial"/>
              </a:rPr>
              <a:t>2</a:t>
            </a:r>
            <a:r>
              <a:rPr dirty="0" sz="1300" spc="-90" b="1">
                <a:latin typeface="Arial"/>
                <a:cs typeface="Arial"/>
              </a:rPr>
              <a:t>-</a:t>
            </a:r>
            <a:r>
              <a:rPr dirty="0" sz="1300" spc="-135" b="1"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549890" y="1088262"/>
            <a:ext cx="7542530" cy="1376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029">
              <a:lnSpc>
                <a:spcPts val="2755"/>
              </a:lnSpc>
              <a:spcBef>
                <a:spcPts val="100"/>
              </a:spcBef>
            </a:pPr>
            <a:r>
              <a:rPr dirty="0" sz="2300" spc="-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endParaRPr sz="2300">
              <a:latin typeface="Calibri"/>
              <a:cs typeface="Calibri"/>
            </a:endParaRPr>
          </a:p>
          <a:p>
            <a:pPr marL="12700">
              <a:lnSpc>
                <a:spcPts val="2035"/>
              </a:lnSpc>
            </a:pPr>
            <a:r>
              <a:rPr dirty="0" sz="1700" spc="-160" b="1">
                <a:latin typeface="Arial"/>
                <a:cs typeface="Arial"/>
              </a:rPr>
              <a:t>Figura</a:t>
            </a:r>
            <a:r>
              <a:rPr dirty="0" sz="1700" spc="-65" b="1">
                <a:latin typeface="Arial"/>
                <a:cs typeface="Arial"/>
              </a:rPr>
              <a:t> </a:t>
            </a:r>
            <a:r>
              <a:rPr dirty="0" sz="1700" spc="-130" b="1">
                <a:latin typeface="Arial"/>
                <a:cs typeface="Arial"/>
              </a:rPr>
              <a:t>1.</a:t>
            </a:r>
            <a:r>
              <a:rPr dirty="0" sz="1700" spc="-65" b="1">
                <a:latin typeface="Arial"/>
                <a:cs typeface="Arial"/>
              </a:rPr>
              <a:t> </a:t>
            </a:r>
            <a:r>
              <a:rPr dirty="0" sz="1700" spc="-175" b="1">
                <a:latin typeface="Arial"/>
                <a:cs typeface="Arial"/>
              </a:rPr>
              <a:t>Detecção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200" b="1">
                <a:latin typeface="Arial"/>
                <a:cs typeface="Arial"/>
              </a:rPr>
              <a:t>tDNA</a:t>
            </a:r>
            <a:r>
              <a:rPr dirty="0" sz="1700" spc="-110" b="1">
                <a:latin typeface="Arial"/>
                <a:cs typeface="Arial"/>
              </a:rPr>
              <a:t> </a:t>
            </a:r>
            <a:r>
              <a:rPr dirty="0" sz="1700" spc="-225" b="1">
                <a:latin typeface="Arial"/>
                <a:cs typeface="Arial"/>
              </a:rPr>
              <a:t>em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spc="-175" b="1">
                <a:latin typeface="Arial"/>
                <a:cs typeface="Arial"/>
              </a:rPr>
              <a:t>amostras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spc="-165" b="1">
                <a:latin typeface="Arial"/>
                <a:cs typeface="Arial"/>
              </a:rPr>
              <a:t>seriadas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65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plasma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170" b="1">
                <a:latin typeface="Arial"/>
                <a:cs typeface="Arial"/>
              </a:rPr>
              <a:t>e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spc="-155" b="1">
                <a:latin typeface="Arial"/>
                <a:cs typeface="Arial"/>
              </a:rPr>
              <a:t>urina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70" b="1">
                <a:latin typeface="Arial"/>
                <a:cs typeface="Arial"/>
              </a:rPr>
              <a:t> </a:t>
            </a:r>
            <a:r>
              <a:rPr dirty="0" sz="1700" spc="-160" b="1">
                <a:latin typeface="Arial"/>
                <a:cs typeface="Arial"/>
              </a:rPr>
              <a:t>pacientes</a:t>
            </a:r>
            <a:r>
              <a:rPr dirty="0" sz="1700" spc="-55" b="1">
                <a:latin typeface="Arial"/>
                <a:cs typeface="Arial"/>
              </a:rPr>
              <a:t> </a:t>
            </a:r>
            <a:r>
              <a:rPr dirty="0" sz="1700" spc="-245" b="1">
                <a:latin typeface="Arial"/>
                <a:cs typeface="Arial"/>
              </a:rPr>
              <a:t>TW</a:t>
            </a:r>
            <a:r>
              <a:rPr dirty="0" sz="1700" spc="-60" b="1">
                <a:latin typeface="Arial"/>
                <a:cs typeface="Arial"/>
              </a:rPr>
              <a:t> </a:t>
            </a:r>
            <a:r>
              <a:rPr dirty="0" sz="1700" spc="-130" b="1">
                <a:latin typeface="Arial"/>
                <a:cs typeface="Arial"/>
              </a:rPr>
              <a:t>(a)</a:t>
            </a:r>
            <a:endParaRPr sz="17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700" spc="-170" b="1">
                <a:latin typeface="Arial"/>
                <a:cs typeface="Arial"/>
              </a:rPr>
              <a:t>e</a:t>
            </a:r>
            <a:r>
              <a:rPr dirty="0" sz="1700" spc="-90" b="1">
                <a:latin typeface="Arial"/>
                <a:cs typeface="Arial"/>
              </a:rPr>
              <a:t> </a:t>
            </a:r>
            <a:r>
              <a:rPr dirty="0" sz="1700" spc="-175" b="1">
                <a:latin typeface="Arial"/>
                <a:cs typeface="Arial"/>
              </a:rPr>
              <a:t>c</a:t>
            </a:r>
            <a:r>
              <a:rPr dirty="0" sz="1700" spc="-170" b="1">
                <a:latin typeface="Arial"/>
                <a:cs typeface="Arial"/>
              </a:rPr>
              <a:t>c</a:t>
            </a:r>
            <a:r>
              <a:rPr dirty="0" sz="1700" spc="-220" b="1">
                <a:latin typeface="Arial"/>
                <a:cs typeface="Arial"/>
              </a:rPr>
              <a:t>RCC</a:t>
            </a:r>
            <a:r>
              <a:rPr dirty="0" sz="1700" spc="-125" b="1">
                <a:latin typeface="Arial"/>
                <a:cs typeface="Arial"/>
              </a:rPr>
              <a:t> </a:t>
            </a:r>
            <a:r>
              <a:rPr dirty="0" sz="1700" spc="-130" b="1">
                <a:latin typeface="Arial"/>
                <a:cs typeface="Arial"/>
              </a:rPr>
              <a:t>(b)</a:t>
            </a:r>
            <a:endParaRPr sz="1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tabLst>
                <a:tab pos="2249170" algn="l"/>
              </a:tabLst>
            </a:pPr>
            <a:r>
              <a:rPr dirty="0" sz="1700" spc="-5" b="1">
                <a:latin typeface="Calibri"/>
                <a:cs typeface="Calibri"/>
              </a:rPr>
              <a:t>a)	</a:t>
            </a:r>
            <a:r>
              <a:rPr dirty="0" baseline="1633" sz="2550" spc="-7" b="1">
                <a:latin typeface="Calibri"/>
                <a:cs typeface="Calibri"/>
              </a:rPr>
              <a:t>b)</a:t>
            </a:r>
            <a:endParaRPr baseline="1633" sz="25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681473" y="1460373"/>
            <a:ext cx="5719445" cy="3683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55">
                <a:latin typeface="Arial MT"/>
                <a:cs typeface="Arial MT"/>
              </a:rPr>
              <a:t>Para os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casos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235">
                <a:latin typeface="Arial MT"/>
                <a:cs typeface="Arial MT"/>
              </a:rPr>
              <a:t>TW</a:t>
            </a:r>
            <a:r>
              <a:rPr dirty="0" sz="1600" spc="-3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(Figura 1a), </a:t>
            </a:r>
            <a:r>
              <a:rPr dirty="0" sz="1600" spc="-155">
                <a:latin typeface="Arial MT"/>
                <a:cs typeface="Arial MT"/>
              </a:rPr>
              <a:t>foram</a:t>
            </a:r>
            <a:r>
              <a:rPr dirty="0" sz="1600" spc="13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recrutados </a:t>
            </a:r>
            <a:r>
              <a:rPr dirty="0" sz="1600" spc="-165">
                <a:latin typeface="Arial MT"/>
                <a:cs typeface="Arial MT"/>
              </a:rPr>
              <a:t>12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pacientes, </a:t>
            </a:r>
            <a:r>
              <a:rPr dirty="0" sz="1600" spc="-165">
                <a:latin typeface="Arial MT"/>
                <a:cs typeface="Arial MT"/>
              </a:rPr>
              <a:t>sendo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270">
                <a:latin typeface="Arial MT"/>
                <a:cs typeface="Arial MT"/>
              </a:rPr>
              <a:t>11 </a:t>
            </a:r>
            <a:r>
              <a:rPr dirty="0" sz="1600" spc="-26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A.C.Camargo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Cancer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Center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1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na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80">
                <a:latin typeface="Arial MT"/>
                <a:cs typeface="Arial MT"/>
              </a:rPr>
              <a:t>Rede</a:t>
            </a:r>
            <a:r>
              <a:rPr dirty="0" sz="1600" spc="8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D’Or.</a:t>
            </a:r>
            <a:r>
              <a:rPr dirty="0" sz="1600" spc="13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Mutações</a:t>
            </a:r>
            <a:r>
              <a:rPr dirty="0" sz="1600" spc="1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somáticas 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foram </a:t>
            </a:r>
            <a:r>
              <a:rPr dirty="0" sz="1600" spc="-130">
                <a:latin typeface="Arial MT"/>
                <a:cs typeface="Arial MT"/>
              </a:rPr>
              <a:t>identificadas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200">
                <a:latin typeface="Arial MT"/>
                <a:cs typeface="Arial MT"/>
              </a:rPr>
              <a:t> 75%</a:t>
            </a:r>
            <a:r>
              <a:rPr dirty="0" sz="1600" spc="-19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dos </a:t>
            </a:r>
            <a:r>
              <a:rPr dirty="0" sz="1600" spc="-155">
                <a:latin typeface="Arial MT"/>
                <a:cs typeface="Arial MT"/>
              </a:rPr>
              <a:t>casos </a:t>
            </a:r>
            <a:r>
              <a:rPr dirty="0" sz="1600" spc="-125">
                <a:latin typeface="Arial MT"/>
                <a:cs typeface="Arial MT"/>
              </a:rPr>
              <a:t>(9/12). </a:t>
            </a:r>
            <a:r>
              <a:rPr dirty="0" sz="1600" spc="-175">
                <a:latin typeface="Arial MT"/>
                <a:cs typeface="Arial MT"/>
              </a:rPr>
              <a:t>Dos </a:t>
            </a:r>
            <a:r>
              <a:rPr dirty="0" sz="1600" spc="-145">
                <a:latin typeface="Arial MT"/>
                <a:cs typeface="Arial MT"/>
              </a:rPr>
              <a:t>pacientes </a:t>
            </a:r>
            <a:r>
              <a:rPr dirty="0" sz="1600" spc="-185">
                <a:latin typeface="Arial MT"/>
                <a:cs typeface="Arial MT"/>
              </a:rPr>
              <a:t>com </a:t>
            </a:r>
            <a:r>
              <a:rPr dirty="0" sz="1600" spc="-165">
                <a:latin typeface="Arial MT"/>
                <a:cs typeface="Arial MT"/>
              </a:rPr>
              <a:t>mutação 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somática </a:t>
            </a:r>
            <a:r>
              <a:rPr dirty="0" sz="1600" spc="-130">
                <a:latin typeface="Arial MT"/>
                <a:cs typeface="Arial MT"/>
              </a:rPr>
              <a:t>identificada </a:t>
            </a:r>
            <a:r>
              <a:rPr dirty="0" sz="1600" spc="-170">
                <a:latin typeface="Arial MT"/>
                <a:cs typeface="Arial MT"/>
              </a:rPr>
              <a:t>no </a:t>
            </a:r>
            <a:r>
              <a:rPr dirty="0" sz="1600" spc="-155">
                <a:latin typeface="Arial MT"/>
                <a:cs typeface="Arial MT"/>
              </a:rPr>
              <a:t>tumor, </a:t>
            </a:r>
            <a:r>
              <a:rPr dirty="0" sz="1600" spc="-190">
                <a:latin typeface="Arial MT"/>
                <a:cs typeface="Arial MT"/>
              </a:rPr>
              <a:t>100% </a:t>
            </a:r>
            <a:r>
              <a:rPr dirty="0" sz="1600" spc="-155">
                <a:latin typeface="Arial MT"/>
                <a:cs typeface="Arial MT"/>
              </a:rPr>
              <a:t>apresentaram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30">
                <a:latin typeface="Arial MT"/>
                <a:cs typeface="Arial MT"/>
              </a:rPr>
              <a:t>positivo </a:t>
            </a:r>
            <a:r>
              <a:rPr dirty="0" sz="1600" spc="-170">
                <a:latin typeface="Arial MT"/>
                <a:cs typeface="Arial MT"/>
              </a:rPr>
              <a:t>na </a:t>
            </a:r>
            <a:r>
              <a:rPr dirty="0" sz="1600" spc="-135">
                <a:latin typeface="Arial MT"/>
                <a:cs typeface="Arial MT"/>
              </a:rPr>
              <a:t>coleta 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Baseline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1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ao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menos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um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fluido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corpóreo,</a:t>
            </a:r>
            <a:r>
              <a:rPr dirty="0" sz="1600" spc="1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sendo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6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no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plasma</a:t>
            </a:r>
            <a:r>
              <a:rPr dirty="0" sz="1600" spc="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(6/8,</a:t>
            </a:r>
            <a:r>
              <a:rPr dirty="0" sz="1600" spc="-5">
                <a:latin typeface="Arial MT"/>
                <a:cs typeface="Arial MT"/>
              </a:rPr>
              <a:t> </a:t>
            </a:r>
            <a:r>
              <a:rPr dirty="0" sz="1600" spc="-180">
                <a:latin typeface="Arial MT"/>
                <a:cs typeface="Arial MT"/>
              </a:rPr>
              <a:t>75%)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4 na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20">
                <a:latin typeface="Arial MT"/>
                <a:cs typeface="Arial MT"/>
              </a:rPr>
              <a:t>(4/7, </a:t>
            </a:r>
            <a:r>
              <a:rPr dirty="0" sz="1600" spc="-160">
                <a:latin typeface="Arial MT"/>
                <a:cs typeface="Arial MT"/>
              </a:rPr>
              <a:t>57%). </a:t>
            </a:r>
            <a:r>
              <a:rPr dirty="0" sz="1600" spc="-220">
                <a:latin typeface="Arial MT"/>
                <a:cs typeface="Arial MT"/>
              </a:rPr>
              <a:t>Em</a:t>
            </a:r>
            <a:r>
              <a:rPr dirty="0" sz="1600" spc="-21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relação </a:t>
            </a:r>
            <a:r>
              <a:rPr dirty="0" sz="1600" spc="-155">
                <a:latin typeface="Arial MT"/>
                <a:cs typeface="Arial MT"/>
              </a:rPr>
              <a:t>às </a:t>
            </a:r>
            <a:r>
              <a:rPr dirty="0" sz="1600" spc="-140">
                <a:latin typeface="Arial MT"/>
                <a:cs typeface="Arial MT"/>
              </a:rPr>
              <a:t>análises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55">
                <a:latin typeface="Arial MT"/>
                <a:cs typeface="Arial MT"/>
              </a:rPr>
              <a:t>monitoramento, </a:t>
            </a:r>
            <a:r>
              <a:rPr dirty="0" sz="1600" spc="-195">
                <a:latin typeface="Arial MT"/>
                <a:cs typeface="Arial MT"/>
              </a:rPr>
              <a:t>71%</a:t>
            </a:r>
            <a:r>
              <a:rPr dirty="0" sz="1600" spc="5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(5/7) 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dos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fluidos</a:t>
            </a:r>
            <a:r>
              <a:rPr dirty="0" sz="1600" spc="-12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corpóreos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204">
                <a:latin typeface="Arial MT"/>
                <a:cs typeface="Arial MT"/>
              </a:rPr>
              <a:t>M1</a:t>
            </a:r>
            <a:r>
              <a:rPr dirty="0" sz="1600" spc="-20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foram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positivos, </a:t>
            </a:r>
            <a:r>
              <a:rPr dirty="0" sz="1600" spc="-165">
                <a:latin typeface="Arial MT"/>
                <a:cs typeface="Arial MT"/>
              </a:rPr>
              <a:t>sendo</a:t>
            </a:r>
            <a:r>
              <a:rPr dirty="0" sz="1600" spc="11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5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no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plasma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(5/7, 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71%) </a:t>
            </a:r>
            <a:r>
              <a:rPr dirty="0" sz="1600" spc="-165">
                <a:latin typeface="Arial MT"/>
                <a:cs typeface="Arial MT"/>
              </a:rPr>
              <a:t>e 4 na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20">
                <a:latin typeface="Arial MT"/>
                <a:cs typeface="Arial MT"/>
              </a:rPr>
              <a:t>(4/6, </a:t>
            </a:r>
            <a:r>
              <a:rPr dirty="0" sz="1600" spc="-160">
                <a:latin typeface="Arial MT"/>
                <a:cs typeface="Arial MT"/>
              </a:rPr>
              <a:t>67%),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95">
                <a:latin typeface="Arial MT"/>
                <a:cs typeface="Arial MT"/>
              </a:rPr>
              <a:t>44%</a:t>
            </a:r>
            <a:r>
              <a:rPr dirty="0" sz="1600" spc="-19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(4/9) </a:t>
            </a:r>
            <a:r>
              <a:rPr dirty="0" sz="1600" spc="-160">
                <a:latin typeface="Arial MT"/>
                <a:cs typeface="Arial MT"/>
              </a:rPr>
              <a:t>dos </a:t>
            </a:r>
            <a:r>
              <a:rPr dirty="0" sz="1600" spc="-125">
                <a:latin typeface="Arial MT"/>
                <a:cs typeface="Arial MT"/>
              </a:rPr>
              <a:t>fluidos </a:t>
            </a:r>
            <a:r>
              <a:rPr dirty="0" sz="1600" spc="-150">
                <a:latin typeface="Arial MT"/>
                <a:cs typeface="Arial MT"/>
              </a:rPr>
              <a:t>corpóreos </a:t>
            </a:r>
            <a:r>
              <a:rPr dirty="0" sz="1600" spc="-204">
                <a:latin typeface="Arial MT"/>
                <a:cs typeface="Arial MT"/>
              </a:rPr>
              <a:t>M2</a:t>
            </a:r>
            <a:r>
              <a:rPr dirty="0" sz="1600" spc="3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foram 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25">
                <a:latin typeface="Arial MT"/>
                <a:cs typeface="Arial MT"/>
              </a:rPr>
              <a:t>positivos, </a:t>
            </a:r>
            <a:r>
              <a:rPr dirty="0" sz="1600" spc="-165">
                <a:latin typeface="Arial MT"/>
                <a:cs typeface="Arial MT"/>
              </a:rPr>
              <a:t>sendo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1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no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20">
                <a:latin typeface="Arial MT"/>
                <a:cs typeface="Arial MT"/>
              </a:rPr>
              <a:t>(1/9, </a:t>
            </a:r>
            <a:r>
              <a:rPr dirty="0" sz="1600" spc="-200">
                <a:latin typeface="Arial MT"/>
                <a:cs typeface="Arial MT"/>
              </a:rPr>
              <a:t>11%)</a:t>
            </a:r>
            <a:r>
              <a:rPr dirty="0" sz="1600" spc="-19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3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na</a:t>
            </a:r>
            <a:r>
              <a:rPr dirty="0" sz="1600" spc="-16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20">
                <a:latin typeface="Arial MT"/>
                <a:cs typeface="Arial MT"/>
              </a:rPr>
              <a:t>(3/9, </a:t>
            </a:r>
            <a:r>
              <a:rPr dirty="0" sz="1600" spc="-160">
                <a:latin typeface="Arial MT"/>
                <a:cs typeface="Arial MT"/>
              </a:rPr>
              <a:t>33%).</a:t>
            </a:r>
            <a:r>
              <a:rPr dirty="0" sz="1600" spc="-155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A </a:t>
            </a:r>
            <a:r>
              <a:rPr dirty="0" sz="1600" spc="-1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casuística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229">
                <a:latin typeface="Arial MT"/>
                <a:cs typeface="Arial MT"/>
              </a:rPr>
              <a:t>TW</a:t>
            </a:r>
            <a:r>
              <a:rPr dirty="0" sz="1600" spc="-22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será </a:t>
            </a:r>
            <a:r>
              <a:rPr dirty="0" sz="1600" spc="-155">
                <a:latin typeface="Arial MT"/>
                <a:cs typeface="Arial MT"/>
              </a:rPr>
              <a:t>ampliada para </a:t>
            </a:r>
            <a:r>
              <a:rPr dirty="0" sz="1600" spc="-170">
                <a:latin typeface="Arial MT"/>
                <a:cs typeface="Arial MT"/>
              </a:rPr>
              <a:t>que</a:t>
            </a:r>
            <a:r>
              <a:rPr dirty="0" sz="1600" spc="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análise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relação </a:t>
            </a:r>
            <a:r>
              <a:rPr dirty="0" sz="1600" spc="-170">
                <a:latin typeface="Arial MT"/>
                <a:cs typeface="Arial MT"/>
              </a:rPr>
              <a:t>da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presença 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210">
                <a:latin typeface="Arial MT"/>
                <a:cs typeface="Arial MT"/>
              </a:rPr>
              <a:t>em </a:t>
            </a:r>
            <a:r>
              <a:rPr dirty="0" sz="1600" spc="-165">
                <a:latin typeface="Arial MT"/>
                <a:cs typeface="Arial MT"/>
              </a:rPr>
              <a:t>sangue ou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90">
                <a:latin typeface="Arial MT"/>
                <a:cs typeface="Arial MT"/>
              </a:rPr>
              <a:t>com </a:t>
            </a:r>
            <a:r>
              <a:rPr dirty="0" sz="1600" spc="-135">
                <a:latin typeface="Arial MT"/>
                <a:cs typeface="Arial MT"/>
              </a:rPr>
              <a:t>variáveis </a:t>
            </a:r>
            <a:r>
              <a:rPr dirty="0" sz="1600" spc="-120">
                <a:latin typeface="Arial MT"/>
                <a:cs typeface="Arial MT"/>
              </a:rPr>
              <a:t>clínicas, </a:t>
            </a:r>
            <a:r>
              <a:rPr dirty="0" sz="1600" spc="-140">
                <a:latin typeface="Arial MT"/>
                <a:cs typeface="Arial MT"/>
              </a:rPr>
              <a:t>patológicas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55">
                <a:latin typeface="Arial MT"/>
                <a:cs typeface="Arial MT"/>
              </a:rPr>
              <a:t>desfecho </a:t>
            </a:r>
            <a:r>
              <a:rPr dirty="0" sz="1600" spc="-15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clínico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seja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realizada.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Para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os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casos</a:t>
            </a:r>
            <a:r>
              <a:rPr dirty="0" sz="1600" spc="-5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85">
                <a:latin typeface="Arial MT"/>
                <a:cs typeface="Arial MT"/>
              </a:rPr>
              <a:t>ccRCC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(Figura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1b)</a:t>
            </a:r>
            <a:r>
              <a:rPr dirty="0" sz="1600" spc="-6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foram</a:t>
            </a:r>
            <a:r>
              <a:rPr dirty="0" sz="1600" spc="-5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recrutados</a:t>
            </a:r>
            <a:endParaRPr sz="1600">
              <a:latin typeface="Arial MT"/>
              <a:cs typeface="Arial MT"/>
            </a:endParaRPr>
          </a:p>
          <a:p>
            <a:pPr algn="just" marL="12700" marR="10795">
              <a:lnSpc>
                <a:spcPct val="100000"/>
              </a:lnSpc>
            </a:pPr>
            <a:r>
              <a:rPr dirty="0" sz="1600" spc="-165">
                <a:latin typeface="Arial MT"/>
                <a:cs typeface="Arial MT"/>
              </a:rPr>
              <a:t>42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pacientes,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dos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quais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200">
                <a:latin typeface="Arial MT"/>
                <a:cs typeface="Arial MT"/>
              </a:rPr>
              <a:t>86%</a:t>
            </a:r>
            <a:r>
              <a:rPr dirty="0" sz="1600" spc="-19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(36/42)</a:t>
            </a:r>
            <a:r>
              <a:rPr dirty="0" sz="1600" spc="-13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tiveram</a:t>
            </a:r>
            <a:r>
              <a:rPr dirty="0" sz="1600" spc="-13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mutações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somáticas 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identificadas. </a:t>
            </a:r>
            <a:r>
              <a:rPr dirty="0" sz="1600" spc="-175">
                <a:latin typeface="Arial MT"/>
                <a:cs typeface="Arial MT"/>
              </a:rPr>
              <a:t>Nos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fluidos </a:t>
            </a:r>
            <a:r>
              <a:rPr dirty="0" sz="1600" spc="-150">
                <a:latin typeface="Arial MT"/>
                <a:cs typeface="Arial MT"/>
              </a:rPr>
              <a:t>corpóreos</a:t>
            </a:r>
            <a:r>
              <a:rPr dirty="0" sz="1600" spc="-14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Baseline, 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05">
                <a:latin typeface="Arial MT"/>
                <a:cs typeface="Arial MT"/>
              </a:rPr>
              <a:t>foi </a:t>
            </a:r>
            <a:r>
              <a:rPr dirty="0" sz="1600" spc="-130">
                <a:latin typeface="Arial MT"/>
                <a:cs typeface="Arial MT"/>
              </a:rPr>
              <a:t>positivo </a:t>
            </a:r>
            <a:r>
              <a:rPr dirty="0" sz="1600" spc="-204">
                <a:latin typeface="Arial MT"/>
                <a:cs typeface="Arial MT"/>
              </a:rPr>
              <a:t>em</a:t>
            </a:r>
            <a:r>
              <a:rPr dirty="0" sz="1600" spc="-200">
                <a:latin typeface="Arial MT"/>
                <a:cs typeface="Arial MT"/>
              </a:rPr>
              <a:t> </a:t>
            </a:r>
            <a:r>
              <a:rPr dirty="0" sz="1600" spc="-195">
                <a:latin typeface="Arial MT"/>
                <a:cs typeface="Arial MT"/>
              </a:rPr>
              <a:t>29% </a:t>
            </a:r>
            <a:r>
              <a:rPr dirty="0" sz="1600" spc="-1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(10/35)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dos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casos,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sendo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5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(5/32,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16%)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7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na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urina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(7/32,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22%).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76013" y="5242305"/>
            <a:ext cx="970661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165">
                <a:latin typeface="Arial MT"/>
                <a:cs typeface="Arial MT"/>
              </a:rPr>
              <a:t>Quanto</a:t>
            </a:r>
            <a:r>
              <a:rPr dirty="0" sz="1600" spc="-16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às </a:t>
            </a:r>
            <a:r>
              <a:rPr dirty="0" sz="1600" spc="-140">
                <a:latin typeface="Arial MT"/>
                <a:cs typeface="Arial MT"/>
              </a:rPr>
              <a:t>coletas </a:t>
            </a:r>
            <a:r>
              <a:rPr dirty="0" sz="1600" spc="-170">
                <a:latin typeface="Arial MT"/>
                <a:cs typeface="Arial MT"/>
              </a:rPr>
              <a:t>de</a:t>
            </a:r>
            <a:r>
              <a:rPr dirty="0" sz="1600" spc="10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monitoramento, </a:t>
            </a:r>
            <a:r>
              <a:rPr dirty="0" sz="1600" spc="-200">
                <a:latin typeface="Arial MT"/>
                <a:cs typeface="Arial MT"/>
              </a:rPr>
              <a:t>31%</a:t>
            </a:r>
            <a:r>
              <a:rPr dirty="0" sz="1600" spc="4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(9/29) </a:t>
            </a:r>
            <a:r>
              <a:rPr dirty="0" sz="1600" spc="-160">
                <a:latin typeface="Arial MT"/>
                <a:cs typeface="Arial MT"/>
              </a:rPr>
              <a:t>das </a:t>
            </a:r>
            <a:r>
              <a:rPr dirty="0" sz="1600" spc="-140">
                <a:latin typeface="Arial MT"/>
                <a:cs typeface="Arial MT"/>
              </a:rPr>
              <a:t>coletas </a:t>
            </a:r>
            <a:r>
              <a:rPr dirty="0" sz="1600" spc="-204">
                <a:latin typeface="Arial MT"/>
                <a:cs typeface="Arial MT"/>
              </a:rPr>
              <a:t>M1</a:t>
            </a:r>
            <a:r>
              <a:rPr dirty="0" sz="1600" spc="3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foram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25">
                <a:latin typeface="Arial MT"/>
                <a:cs typeface="Arial MT"/>
              </a:rPr>
              <a:t>positivas, </a:t>
            </a:r>
            <a:r>
              <a:rPr dirty="0" sz="1600" spc="-165">
                <a:latin typeface="Arial MT"/>
                <a:cs typeface="Arial MT"/>
              </a:rPr>
              <a:t>sendo 8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no</a:t>
            </a:r>
            <a:r>
              <a:rPr dirty="0" sz="1600" spc="105">
                <a:latin typeface="Arial MT"/>
                <a:cs typeface="Arial MT"/>
              </a:rPr>
              <a:t> </a:t>
            </a:r>
            <a:r>
              <a:rPr dirty="0" sz="1600" spc="-160">
                <a:latin typeface="Arial MT"/>
                <a:cs typeface="Arial MT"/>
              </a:rPr>
              <a:t>plasma</a:t>
            </a:r>
            <a:r>
              <a:rPr dirty="0" sz="1600" spc="12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(8/29, </a:t>
            </a:r>
            <a:r>
              <a:rPr dirty="0" sz="1600" spc="-180">
                <a:latin typeface="Arial MT"/>
                <a:cs typeface="Arial MT"/>
              </a:rPr>
              <a:t>28%)</a:t>
            </a:r>
            <a:r>
              <a:rPr dirty="0" sz="1600" spc="8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3</a:t>
            </a:r>
            <a:r>
              <a:rPr dirty="0" sz="1600" spc="114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na </a:t>
            </a:r>
            <a:r>
              <a:rPr dirty="0" sz="1600" spc="-17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30">
                <a:latin typeface="Arial MT"/>
                <a:cs typeface="Arial MT"/>
              </a:rPr>
              <a:t>(3/26, </a:t>
            </a:r>
            <a:r>
              <a:rPr dirty="0" sz="1600" spc="-160">
                <a:latin typeface="Arial MT"/>
                <a:cs typeface="Arial MT"/>
              </a:rPr>
              <a:t>12%), </a:t>
            </a:r>
            <a:r>
              <a:rPr dirty="0" sz="1600" spc="-165">
                <a:latin typeface="Arial MT"/>
                <a:cs typeface="Arial MT"/>
              </a:rPr>
              <a:t>e </a:t>
            </a:r>
            <a:r>
              <a:rPr dirty="0" sz="1600" spc="-195">
                <a:latin typeface="Arial MT"/>
                <a:cs typeface="Arial MT"/>
              </a:rPr>
              <a:t>30% </a:t>
            </a:r>
            <a:r>
              <a:rPr dirty="0" sz="1600" spc="-130">
                <a:latin typeface="Arial MT"/>
                <a:cs typeface="Arial MT"/>
              </a:rPr>
              <a:t>(6/20) </a:t>
            </a:r>
            <a:r>
              <a:rPr dirty="0" sz="1600" spc="-165">
                <a:latin typeface="Arial MT"/>
                <a:cs typeface="Arial MT"/>
              </a:rPr>
              <a:t>das </a:t>
            </a:r>
            <a:r>
              <a:rPr dirty="0" sz="1600" spc="-140">
                <a:latin typeface="Arial MT"/>
                <a:cs typeface="Arial MT"/>
              </a:rPr>
              <a:t>coletas </a:t>
            </a:r>
            <a:r>
              <a:rPr dirty="0" sz="1600" spc="-204">
                <a:latin typeface="Arial MT"/>
                <a:cs typeface="Arial MT"/>
              </a:rPr>
              <a:t>M2 </a:t>
            </a:r>
            <a:r>
              <a:rPr dirty="0" sz="1600" spc="-155">
                <a:latin typeface="Arial MT"/>
                <a:cs typeface="Arial MT"/>
              </a:rPr>
              <a:t>foram </a:t>
            </a:r>
            <a:r>
              <a:rPr dirty="0" sz="1600" spc="-175">
                <a:latin typeface="Arial MT"/>
                <a:cs typeface="Arial MT"/>
              </a:rPr>
              <a:t>tDNA </a:t>
            </a:r>
            <a:r>
              <a:rPr dirty="0" sz="1600" spc="-125">
                <a:latin typeface="Arial MT"/>
                <a:cs typeface="Arial MT"/>
              </a:rPr>
              <a:t>positivas, </a:t>
            </a:r>
            <a:r>
              <a:rPr dirty="0" sz="1600" spc="-165">
                <a:latin typeface="Arial MT"/>
                <a:cs typeface="Arial MT"/>
              </a:rPr>
              <a:t>sendo 5 </a:t>
            </a:r>
            <a:r>
              <a:rPr dirty="0" sz="1600" spc="-170">
                <a:latin typeface="Arial MT"/>
                <a:cs typeface="Arial MT"/>
              </a:rPr>
              <a:t>no </a:t>
            </a:r>
            <a:r>
              <a:rPr dirty="0" sz="1600" spc="-160">
                <a:latin typeface="Arial MT"/>
                <a:cs typeface="Arial MT"/>
              </a:rPr>
              <a:t>plasma </a:t>
            </a:r>
            <a:r>
              <a:rPr dirty="0" sz="1600" spc="-130">
                <a:latin typeface="Arial MT"/>
                <a:cs typeface="Arial MT"/>
              </a:rPr>
              <a:t>(5/20, </a:t>
            </a:r>
            <a:r>
              <a:rPr dirty="0" sz="1600" spc="-180">
                <a:latin typeface="Arial MT"/>
                <a:cs typeface="Arial MT"/>
              </a:rPr>
              <a:t>25%) </a:t>
            </a:r>
            <a:r>
              <a:rPr dirty="0" sz="1600" spc="-165">
                <a:latin typeface="Arial MT"/>
                <a:cs typeface="Arial MT"/>
              </a:rPr>
              <a:t>e 4 </a:t>
            </a:r>
            <a:r>
              <a:rPr dirty="0" sz="1600" spc="-170">
                <a:latin typeface="Arial MT"/>
                <a:cs typeface="Arial MT"/>
              </a:rPr>
              <a:t>na </a:t>
            </a:r>
            <a:r>
              <a:rPr dirty="0" sz="1600" spc="-135">
                <a:latin typeface="Arial MT"/>
                <a:cs typeface="Arial MT"/>
              </a:rPr>
              <a:t>urina </a:t>
            </a:r>
            <a:r>
              <a:rPr dirty="0" sz="1600" spc="-130">
                <a:latin typeface="Arial MT"/>
                <a:cs typeface="Arial MT"/>
              </a:rPr>
              <a:t>(4/17, </a:t>
            </a:r>
            <a:r>
              <a:rPr dirty="0" sz="1600" spc="-160">
                <a:latin typeface="Arial MT"/>
                <a:cs typeface="Arial MT"/>
              </a:rPr>
              <a:t>24%). </a:t>
            </a:r>
            <a:r>
              <a:rPr dirty="0" sz="1600" spc="-195">
                <a:latin typeface="Arial MT"/>
                <a:cs typeface="Arial MT"/>
              </a:rPr>
              <a:t>A </a:t>
            </a:r>
            <a:r>
              <a:rPr dirty="0" sz="1600" spc="-190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análise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estatística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revelou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as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seguintes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relações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entre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presença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tDNA</a:t>
            </a:r>
            <a:r>
              <a:rPr dirty="0" sz="1600" spc="-14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35">
                <a:latin typeface="Arial MT"/>
                <a:cs typeface="Arial MT"/>
              </a:rPr>
              <a:t>variáveis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25">
                <a:latin typeface="Arial MT"/>
                <a:cs typeface="Arial MT"/>
              </a:rPr>
              <a:t>clínicas</a:t>
            </a:r>
            <a:r>
              <a:rPr dirty="0" sz="1600" spc="-7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patológicas: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5318486" y="4271009"/>
            <a:ext cx="2809875" cy="10623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700" spc="-160" b="1">
                <a:latin typeface="Arial"/>
                <a:cs typeface="Arial"/>
              </a:rPr>
              <a:t>Figura</a:t>
            </a:r>
            <a:r>
              <a:rPr dirty="0" sz="1700" spc="-155" b="1">
                <a:latin typeface="Arial"/>
                <a:cs typeface="Arial"/>
              </a:rPr>
              <a:t> </a:t>
            </a:r>
            <a:r>
              <a:rPr dirty="0" sz="1700" spc="-130" b="1">
                <a:latin typeface="Arial"/>
                <a:cs typeface="Arial"/>
              </a:rPr>
              <a:t>2.</a:t>
            </a:r>
            <a:r>
              <a:rPr dirty="0" sz="1700" spc="-125" b="1">
                <a:latin typeface="Arial"/>
                <a:cs typeface="Arial"/>
              </a:rPr>
              <a:t> </a:t>
            </a:r>
            <a:r>
              <a:rPr dirty="0" sz="1700" spc="-170" b="1">
                <a:latin typeface="Arial"/>
                <a:cs typeface="Arial"/>
              </a:rPr>
              <a:t>Sobrevida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30" b="1">
                <a:latin typeface="Arial"/>
                <a:cs typeface="Arial"/>
              </a:rPr>
              <a:t>livre</a:t>
            </a:r>
            <a:r>
              <a:rPr dirty="0" sz="1700" spc="-125" b="1">
                <a:latin typeface="Arial"/>
                <a:cs typeface="Arial"/>
              </a:rPr>
              <a:t> </a:t>
            </a:r>
            <a:r>
              <a:rPr dirty="0" sz="1700" spc="-185" b="1">
                <a:latin typeface="Arial"/>
                <a:cs typeface="Arial"/>
              </a:rPr>
              <a:t>de </a:t>
            </a:r>
            <a:r>
              <a:rPr dirty="0" sz="1700" spc="-180" b="1">
                <a:latin typeface="Arial"/>
                <a:cs typeface="Arial"/>
              </a:rPr>
              <a:t> </a:t>
            </a:r>
            <a:r>
              <a:rPr dirty="0" sz="1700" spc="-170" b="1">
                <a:latin typeface="Arial"/>
                <a:cs typeface="Arial"/>
              </a:rPr>
              <a:t>progressão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60" b="1">
                <a:latin typeface="Arial"/>
                <a:cs typeface="Arial"/>
              </a:rPr>
              <a:t>para</a:t>
            </a:r>
            <a:r>
              <a:rPr dirty="0" sz="1700" spc="-155" b="1">
                <a:latin typeface="Arial"/>
                <a:cs typeface="Arial"/>
              </a:rPr>
              <a:t> </a:t>
            </a:r>
            <a:r>
              <a:rPr dirty="0" sz="1700" spc="-160" b="1">
                <a:latin typeface="Arial"/>
                <a:cs typeface="Arial"/>
              </a:rPr>
              <a:t>pacientes</a:t>
            </a:r>
            <a:r>
              <a:rPr dirty="0" sz="1700" spc="-155" b="1">
                <a:latin typeface="Arial"/>
                <a:cs typeface="Arial"/>
              </a:rPr>
              <a:t> </a:t>
            </a:r>
            <a:r>
              <a:rPr dirty="0" sz="1700" spc="-215" b="1">
                <a:latin typeface="Arial"/>
                <a:cs typeface="Arial"/>
              </a:rPr>
              <a:t>com </a:t>
            </a:r>
            <a:r>
              <a:rPr dirty="0" sz="1700" spc="-459" b="1">
                <a:latin typeface="Arial"/>
                <a:cs typeface="Arial"/>
              </a:rPr>
              <a:t> </a:t>
            </a:r>
            <a:r>
              <a:rPr dirty="0" sz="1700" spc="-204" b="1">
                <a:latin typeface="Arial"/>
                <a:cs typeface="Arial"/>
              </a:rPr>
              <a:t>ccRCC</a:t>
            </a:r>
            <a:r>
              <a:rPr dirty="0" sz="1700" spc="-200" b="1">
                <a:latin typeface="Arial"/>
                <a:cs typeface="Arial"/>
              </a:rPr>
              <a:t> </a:t>
            </a:r>
            <a:r>
              <a:rPr dirty="0" sz="1700" spc="-170" b="1">
                <a:latin typeface="Arial"/>
                <a:cs typeface="Arial"/>
              </a:rPr>
              <a:t>e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70" b="1">
                <a:latin typeface="Arial"/>
                <a:cs typeface="Arial"/>
              </a:rPr>
              <a:t>detecção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175" b="1">
                <a:latin typeface="Arial"/>
                <a:cs typeface="Arial"/>
              </a:rPr>
              <a:t> </a:t>
            </a:r>
            <a:r>
              <a:rPr dirty="0" sz="1700" spc="-195" b="1">
                <a:latin typeface="Arial"/>
                <a:cs typeface="Arial"/>
              </a:rPr>
              <a:t>tDNA</a:t>
            </a:r>
            <a:r>
              <a:rPr dirty="0" sz="1700" spc="-190" b="1">
                <a:latin typeface="Arial"/>
                <a:cs typeface="Arial"/>
              </a:rPr>
              <a:t> </a:t>
            </a:r>
            <a:r>
              <a:rPr dirty="0" sz="1700" spc="-229" b="1">
                <a:latin typeface="Arial"/>
                <a:cs typeface="Arial"/>
              </a:rPr>
              <a:t>em </a:t>
            </a:r>
            <a:r>
              <a:rPr dirty="0" sz="1700" spc="-225" b="1">
                <a:latin typeface="Arial"/>
                <a:cs typeface="Arial"/>
              </a:rPr>
              <a:t> </a:t>
            </a:r>
            <a:r>
              <a:rPr dirty="0" sz="1700" spc="-185" b="1">
                <a:latin typeface="Arial"/>
                <a:cs typeface="Arial"/>
              </a:rPr>
              <a:t>p</a:t>
            </a:r>
            <a:r>
              <a:rPr dirty="0" sz="1700" spc="-95" b="1">
                <a:latin typeface="Arial"/>
                <a:cs typeface="Arial"/>
              </a:rPr>
              <a:t>l</a:t>
            </a:r>
            <a:r>
              <a:rPr dirty="0" sz="1700" spc="-175" b="1">
                <a:latin typeface="Arial"/>
                <a:cs typeface="Arial"/>
              </a:rPr>
              <a:t>a</a:t>
            </a:r>
            <a:r>
              <a:rPr dirty="0" sz="1700" spc="-170" b="1">
                <a:latin typeface="Arial"/>
                <a:cs typeface="Arial"/>
              </a:rPr>
              <a:t>s</a:t>
            </a:r>
            <a:r>
              <a:rPr dirty="0" sz="1700" spc="-270" b="1">
                <a:latin typeface="Arial"/>
                <a:cs typeface="Arial"/>
              </a:rPr>
              <a:t>m</a:t>
            </a:r>
            <a:r>
              <a:rPr dirty="0" sz="1700" spc="-170" b="1">
                <a:latin typeface="Arial"/>
                <a:cs typeface="Arial"/>
              </a:rPr>
              <a:t>a</a:t>
            </a:r>
            <a:r>
              <a:rPr dirty="0" sz="1700" spc="-105" b="1">
                <a:latin typeface="Arial"/>
                <a:cs typeface="Arial"/>
              </a:rPr>
              <a:t> </a:t>
            </a:r>
            <a:r>
              <a:rPr dirty="0" sz="1700" spc="-225" b="1">
                <a:latin typeface="Arial"/>
                <a:cs typeface="Arial"/>
              </a:rPr>
              <a:t>RCC</a:t>
            </a:r>
            <a:r>
              <a:rPr dirty="0" sz="1700" spc="-90" b="1">
                <a:latin typeface="Arial"/>
                <a:cs typeface="Arial"/>
              </a:rPr>
              <a:t>.</a:t>
            </a:r>
            <a:r>
              <a:rPr dirty="0" sz="1700" spc="-190" b="1">
                <a:latin typeface="Arial"/>
                <a:cs typeface="Arial"/>
              </a:rPr>
              <a:t>Bas</a:t>
            </a:r>
            <a:r>
              <a:rPr dirty="0" sz="1700" spc="-135" b="1">
                <a:latin typeface="Arial"/>
                <a:cs typeface="Arial"/>
              </a:rPr>
              <a:t>el</a:t>
            </a:r>
            <a:r>
              <a:rPr dirty="0" sz="1700" spc="-95" b="1">
                <a:latin typeface="Arial"/>
                <a:cs typeface="Arial"/>
              </a:rPr>
              <a:t>i</a:t>
            </a:r>
            <a:r>
              <a:rPr dirty="0" sz="1700" spc="-180" b="1">
                <a:latin typeface="Arial"/>
                <a:cs typeface="Arial"/>
              </a:rPr>
              <a:t>ne</a:t>
            </a:r>
            <a:endParaRPr sz="1700">
              <a:latin typeface="Arial"/>
              <a:cs typeface="Arial"/>
            </a:endParaRPr>
          </a:p>
        </p:txBody>
      </p:sp>
      <p:pic>
        <p:nvPicPr>
          <p:cNvPr id="68" name="object 6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0520182" y="4194102"/>
            <a:ext cx="3811505" cy="754271"/>
          </a:xfrm>
          <a:prstGeom prst="rect">
            <a:avLst/>
          </a:prstGeom>
        </p:spPr>
      </p:pic>
      <p:sp>
        <p:nvSpPr>
          <p:cNvPr id="69" name="object 69"/>
          <p:cNvSpPr/>
          <p:nvPr/>
        </p:nvSpPr>
        <p:spPr>
          <a:xfrm>
            <a:off x="1907286" y="7549133"/>
            <a:ext cx="5180330" cy="1627505"/>
          </a:xfrm>
          <a:custGeom>
            <a:avLst/>
            <a:gdLst/>
            <a:ahLst/>
            <a:cxnLst/>
            <a:rect l="l" t="t" r="r" b="b"/>
            <a:pathLst>
              <a:path w="5180330" h="1627504">
                <a:moveTo>
                  <a:pt x="76200" y="189865"/>
                </a:moveTo>
                <a:lnTo>
                  <a:pt x="47625" y="189865"/>
                </a:lnTo>
                <a:lnTo>
                  <a:pt x="47625" y="0"/>
                </a:lnTo>
                <a:lnTo>
                  <a:pt x="28575" y="0"/>
                </a:lnTo>
                <a:lnTo>
                  <a:pt x="28575" y="189865"/>
                </a:lnTo>
                <a:lnTo>
                  <a:pt x="0" y="189865"/>
                </a:lnTo>
                <a:lnTo>
                  <a:pt x="38100" y="266065"/>
                </a:lnTo>
                <a:lnTo>
                  <a:pt x="69850" y="202565"/>
                </a:lnTo>
                <a:lnTo>
                  <a:pt x="76200" y="189865"/>
                </a:lnTo>
                <a:close/>
              </a:path>
              <a:path w="5180330" h="1627504">
                <a:moveTo>
                  <a:pt x="1859026" y="970788"/>
                </a:moveTo>
                <a:lnTo>
                  <a:pt x="1839976" y="961263"/>
                </a:lnTo>
                <a:lnTo>
                  <a:pt x="1782826" y="932688"/>
                </a:lnTo>
                <a:lnTo>
                  <a:pt x="1782826" y="961263"/>
                </a:lnTo>
                <a:lnTo>
                  <a:pt x="1537716" y="961263"/>
                </a:lnTo>
                <a:lnTo>
                  <a:pt x="1537716" y="980313"/>
                </a:lnTo>
                <a:lnTo>
                  <a:pt x="1782826" y="980313"/>
                </a:lnTo>
                <a:lnTo>
                  <a:pt x="1782826" y="1008888"/>
                </a:lnTo>
                <a:lnTo>
                  <a:pt x="1839976" y="980313"/>
                </a:lnTo>
                <a:lnTo>
                  <a:pt x="1859026" y="970788"/>
                </a:lnTo>
                <a:close/>
              </a:path>
              <a:path w="5180330" h="1627504">
                <a:moveTo>
                  <a:pt x="1895856" y="1550784"/>
                </a:moveTo>
                <a:lnTo>
                  <a:pt x="1867281" y="1550784"/>
                </a:lnTo>
                <a:lnTo>
                  <a:pt x="1867281" y="1360932"/>
                </a:lnTo>
                <a:lnTo>
                  <a:pt x="1848231" y="1360932"/>
                </a:lnTo>
                <a:lnTo>
                  <a:pt x="1848231" y="1550784"/>
                </a:lnTo>
                <a:lnTo>
                  <a:pt x="1819656" y="1550784"/>
                </a:lnTo>
                <a:lnTo>
                  <a:pt x="1857756" y="1626984"/>
                </a:lnTo>
                <a:lnTo>
                  <a:pt x="1889506" y="1563484"/>
                </a:lnTo>
                <a:lnTo>
                  <a:pt x="1895856" y="1550784"/>
                </a:lnTo>
                <a:close/>
              </a:path>
              <a:path w="5180330" h="1627504">
                <a:moveTo>
                  <a:pt x="4271899" y="1054608"/>
                </a:moveTo>
                <a:lnTo>
                  <a:pt x="4196715" y="1094625"/>
                </a:lnTo>
                <a:lnTo>
                  <a:pt x="4219968" y="1111173"/>
                </a:lnTo>
                <a:lnTo>
                  <a:pt x="3915029" y="1540014"/>
                </a:lnTo>
                <a:lnTo>
                  <a:pt x="3930523" y="1551063"/>
                </a:lnTo>
                <a:lnTo>
                  <a:pt x="4235551" y="1122260"/>
                </a:lnTo>
                <a:lnTo>
                  <a:pt x="4258818" y="1138809"/>
                </a:lnTo>
                <a:lnTo>
                  <a:pt x="4264711" y="1100836"/>
                </a:lnTo>
                <a:lnTo>
                  <a:pt x="4271899" y="1054608"/>
                </a:lnTo>
                <a:close/>
              </a:path>
              <a:path w="5180330" h="1627504">
                <a:moveTo>
                  <a:pt x="5180076" y="1357249"/>
                </a:moveTo>
                <a:lnTo>
                  <a:pt x="5151501" y="1357249"/>
                </a:lnTo>
                <a:lnTo>
                  <a:pt x="5151501" y="1167384"/>
                </a:lnTo>
                <a:lnTo>
                  <a:pt x="5132451" y="1167384"/>
                </a:lnTo>
                <a:lnTo>
                  <a:pt x="5132451" y="1357249"/>
                </a:lnTo>
                <a:lnTo>
                  <a:pt x="5103876" y="1357249"/>
                </a:lnTo>
                <a:lnTo>
                  <a:pt x="5141976" y="1433449"/>
                </a:lnTo>
                <a:lnTo>
                  <a:pt x="5173726" y="1369949"/>
                </a:lnTo>
                <a:lnTo>
                  <a:pt x="5180076" y="1357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70" name="object 70"/>
          <p:cNvGrpSpPr/>
          <p:nvPr/>
        </p:nvGrpSpPr>
        <p:grpSpPr>
          <a:xfrm>
            <a:off x="15000256" y="5429425"/>
            <a:ext cx="3251200" cy="2040889"/>
            <a:chOff x="15000256" y="5429425"/>
            <a:chExt cx="3251200" cy="2040889"/>
          </a:xfrm>
        </p:grpSpPr>
        <p:pic>
          <p:nvPicPr>
            <p:cNvPr id="71" name="object 7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5000256" y="5429425"/>
              <a:ext cx="3013423" cy="2040847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635983" y="6481572"/>
              <a:ext cx="1615440" cy="469391"/>
            </a:xfrm>
            <a:prstGeom prst="rect">
              <a:avLst/>
            </a:prstGeom>
          </p:spPr>
        </p:pic>
      </p:grpSp>
      <p:sp>
        <p:nvSpPr>
          <p:cNvPr id="73" name="object 73"/>
          <p:cNvSpPr txBox="1"/>
          <p:nvPr/>
        </p:nvSpPr>
        <p:spPr>
          <a:xfrm>
            <a:off x="4736972" y="6505702"/>
            <a:ext cx="286512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3825" indent="-111760">
              <a:lnSpc>
                <a:spcPct val="100000"/>
              </a:lnSpc>
              <a:spcBef>
                <a:spcPts val="95"/>
              </a:spcBef>
              <a:buChar char="*"/>
              <a:tabLst>
                <a:tab pos="124460" algn="l"/>
              </a:tabLst>
            </a:pPr>
            <a:r>
              <a:rPr dirty="0" sz="1600" spc="-155">
                <a:latin typeface="Arial MT"/>
                <a:cs typeface="Arial MT"/>
              </a:rPr>
              <a:t>Pro</a:t>
            </a:r>
            <a:r>
              <a:rPr dirty="0" sz="1600" spc="-160">
                <a:latin typeface="Arial MT"/>
                <a:cs typeface="Arial MT"/>
              </a:rPr>
              <a:t>g</a:t>
            </a:r>
            <a:r>
              <a:rPr dirty="0" sz="1600" spc="-135">
                <a:latin typeface="Arial MT"/>
                <a:cs typeface="Arial MT"/>
              </a:rPr>
              <a:t>res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70">
                <a:latin typeface="Arial MT"/>
                <a:cs typeface="Arial MT"/>
              </a:rPr>
              <a:t>ã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0">
                <a:latin typeface="Arial MT"/>
                <a:cs typeface="Arial MT"/>
              </a:rPr>
              <a:t>o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50">
                <a:latin typeface="Arial MT"/>
                <a:cs typeface="Arial MT"/>
              </a:rPr>
              <a:t>ç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0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(p=0</a:t>
            </a:r>
            <a:r>
              <a:rPr dirty="0" sz="1600" spc="-90">
                <a:latin typeface="Arial MT"/>
                <a:cs typeface="Arial MT"/>
              </a:rPr>
              <a:t>.</a:t>
            </a:r>
            <a:r>
              <a:rPr dirty="0" sz="1600" spc="-165">
                <a:latin typeface="Arial MT"/>
                <a:cs typeface="Arial MT"/>
              </a:rPr>
              <a:t>015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  <a:p>
            <a:pPr marL="123825" indent="-111760">
              <a:lnSpc>
                <a:spcPct val="100000"/>
              </a:lnSpc>
              <a:buChar char="*"/>
              <a:tabLst>
                <a:tab pos="124460" algn="l"/>
              </a:tabLst>
            </a:pPr>
            <a:r>
              <a:rPr dirty="0" sz="1600" spc="-195">
                <a:latin typeface="Arial MT"/>
                <a:cs typeface="Arial MT"/>
              </a:rPr>
              <a:t>E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30">
                <a:latin typeface="Arial MT"/>
                <a:cs typeface="Arial MT"/>
              </a:rPr>
              <a:t>tadia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30">
                <a:latin typeface="Arial MT"/>
                <a:cs typeface="Arial MT"/>
              </a:rPr>
              <a:t>nt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tumo</a:t>
            </a:r>
            <a:r>
              <a:rPr dirty="0" sz="1600" spc="-110">
                <a:latin typeface="Arial MT"/>
                <a:cs typeface="Arial MT"/>
              </a:rPr>
              <a:t>ral</a:t>
            </a:r>
            <a:r>
              <a:rPr dirty="0" sz="1600" spc="-110">
                <a:latin typeface="Arial MT"/>
                <a:cs typeface="Arial MT"/>
              </a:rPr>
              <a:t> </a:t>
            </a:r>
            <a:r>
              <a:rPr dirty="0" sz="1600" spc="-90">
                <a:latin typeface="Arial MT"/>
                <a:cs typeface="Arial MT"/>
              </a:rPr>
              <a:t>≥T</a:t>
            </a:r>
            <a:r>
              <a:rPr dirty="0" sz="1600" spc="-165">
                <a:latin typeface="Arial MT"/>
                <a:cs typeface="Arial MT"/>
              </a:rPr>
              <a:t>3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(p=0</a:t>
            </a:r>
            <a:r>
              <a:rPr dirty="0" sz="1600" spc="-90">
                <a:latin typeface="Arial MT"/>
                <a:cs typeface="Arial MT"/>
              </a:rPr>
              <a:t>.</a:t>
            </a:r>
            <a:r>
              <a:rPr dirty="0" sz="1600" spc="-165">
                <a:latin typeface="Arial MT"/>
                <a:cs typeface="Arial MT"/>
              </a:rPr>
              <a:t>002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  <a:p>
            <a:pPr marL="123825" indent="-111760">
              <a:lnSpc>
                <a:spcPct val="100000"/>
              </a:lnSpc>
              <a:buChar char="*"/>
              <a:tabLst>
                <a:tab pos="124460" algn="l"/>
              </a:tabLst>
            </a:pPr>
            <a:r>
              <a:rPr dirty="0" sz="1600" spc="-170">
                <a:latin typeface="Arial MT"/>
                <a:cs typeface="Arial MT"/>
              </a:rPr>
              <a:t>Gra</a:t>
            </a:r>
            <a:r>
              <a:rPr dirty="0" sz="1600" spc="-165">
                <a:latin typeface="Arial MT"/>
                <a:cs typeface="Arial MT"/>
              </a:rPr>
              <a:t>d</a:t>
            </a:r>
            <a:r>
              <a:rPr dirty="0" sz="1600" spc="-170">
                <a:latin typeface="Arial MT"/>
                <a:cs typeface="Arial MT"/>
              </a:rPr>
              <a:t>u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150">
                <a:latin typeface="Arial MT"/>
                <a:cs typeface="Arial MT"/>
              </a:rPr>
              <a:t>ç</a:t>
            </a:r>
            <a:r>
              <a:rPr dirty="0" sz="1600" spc="-170">
                <a:latin typeface="Arial MT"/>
                <a:cs typeface="Arial MT"/>
              </a:rPr>
              <a:t>ã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ISUP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90">
                <a:latin typeface="Arial MT"/>
                <a:cs typeface="Arial MT"/>
              </a:rPr>
              <a:t>I</a:t>
            </a:r>
            <a:r>
              <a:rPr dirty="0" sz="1600" spc="-195">
                <a:latin typeface="Arial MT"/>
                <a:cs typeface="Arial MT"/>
              </a:rPr>
              <a:t>V</a:t>
            </a:r>
            <a:r>
              <a:rPr dirty="0" sz="1600" spc="-70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(p=0</a:t>
            </a:r>
            <a:r>
              <a:rPr dirty="0" sz="1600" spc="-90">
                <a:latin typeface="Arial MT"/>
                <a:cs typeface="Arial MT"/>
              </a:rPr>
              <a:t>.</a:t>
            </a:r>
            <a:r>
              <a:rPr dirty="0" sz="1600" spc="-165">
                <a:latin typeface="Arial MT"/>
                <a:cs typeface="Arial MT"/>
              </a:rPr>
              <a:t>001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916926" y="6518528"/>
            <a:ext cx="3836670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3189" indent="-111125">
              <a:lnSpc>
                <a:spcPct val="100000"/>
              </a:lnSpc>
              <a:spcBef>
                <a:spcPts val="95"/>
              </a:spcBef>
              <a:buChar char="*"/>
              <a:tabLst>
                <a:tab pos="123825" algn="l"/>
              </a:tabLst>
            </a:pPr>
            <a:r>
              <a:rPr dirty="0" sz="1600" spc="-90">
                <a:latin typeface="Arial MT"/>
                <a:cs typeface="Arial MT"/>
              </a:rPr>
              <a:t>I</a:t>
            </a:r>
            <a:r>
              <a:rPr dirty="0" sz="1600" spc="-100">
                <a:latin typeface="Arial MT"/>
                <a:cs typeface="Arial MT"/>
              </a:rPr>
              <a:t>nfil</a:t>
            </a:r>
            <a:r>
              <a:rPr dirty="0" sz="1600" spc="-95">
                <a:latin typeface="Arial MT"/>
                <a:cs typeface="Arial MT"/>
              </a:rPr>
              <a:t>t</a:t>
            </a:r>
            <a:r>
              <a:rPr dirty="0" sz="1600" spc="-135">
                <a:latin typeface="Arial MT"/>
                <a:cs typeface="Arial MT"/>
              </a:rPr>
              <a:t>raç</a:t>
            </a:r>
            <a:r>
              <a:rPr dirty="0" sz="1600" spc="-170">
                <a:latin typeface="Arial MT"/>
                <a:cs typeface="Arial MT"/>
              </a:rPr>
              <a:t>ã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á</a:t>
            </a:r>
            <a:r>
              <a:rPr dirty="0" sz="1600" spc="-160">
                <a:latin typeface="Arial MT"/>
                <a:cs typeface="Arial MT"/>
              </a:rPr>
              <a:t>p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20">
                <a:latin typeface="Arial MT"/>
                <a:cs typeface="Arial MT"/>
              </a:rPr>
              <a:t>ul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ren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65">
                <a:latin typeface="Arial MT"/>
                <a:cs typeface="Arial MT"/>
              </a:rPr>
              <a:t>l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(p=</a:t>
            </a:r>
            <a:r>
              <a:rPr dirty="0" sz="1600" spc="-160">
                <a:latin typeface="Arial MT"/>
                <a:cs typeface="Arial MT"/>
              </a:rPr>
              <a:t>0</a:t>
            </a:r>
            <a:r>
              <a:rPr dirty="0" sz="1600" spc="-135">
                <a:latin typeface="Arial MT"/>
                <a:cs typeface="Arial MT"/>
              </a:rPr>
              <a:t>.02</a:t>
            </a:r>
            <a:r>
              <a:rPr dirty="0" sz="1600" spc="-150">
                <a:latin typeface="Arial MT"/>
                <a:cs typeface="Arial MT"/>
              </a:rPr>
              <a:t>5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  <a:p>
            <a:pPr marL="123189" indent="-111125">
              <a:lnSpc>
                <a:spcPct val="100000"/>
              </a:lnSpc>
              <a:buChar char="*"/>
              <a:tabLst>
                <a:tab pos="123825" algn="l"/>
              </a:tabLst>
            </a:pPr>
            <a:r>
              <a:rPr dirty="0" sz="1600" spc="-120">
                <a:latin typeface="Arial MT"/>
                <a:cs typeface="Arial MT"/>
              </a:rPr>
              <a:t>Infiltração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8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gordura</a:t>
            </a:r>
            <a:r>
              <a:rPr dirty="0" sz="1600" spc="-105">
                <a:latin typeface="Arial MT"/>
                <a:cs typeface="Arial MT"/>
              </a:rPr>
              <a:t> </a:t>
            </a:r>
            <a:r>
              <a:rPr dirty="0" sz="1600" spc="-130">
                <a:latin typeface="Arial MT"/>
                <a:cs typeface="Arial MT"/>
              </a:rPr>
              <a:t>perirrenal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(p=0.008)</a:t>
            </a:r>
            <a:endParaRPr sz="1600">
              <a:latin typeface="Arial MT"/>
              <a:cs typeface="Arial MT"/>
            </a:endParaRPr>
          </a:p>
          <a:p>
            <a:pPr marL="123189" indent="-111125">
              <a:lnSpc>
                <a:spcPct val="100000"/>
              </a:lnSpc>
              <a:buChar char="*"/>
              <a:tabLst>
                <a:tab pos="123825" algn="l"/>
              </a:tabLst>
            </a:pPr>
            <a:r>
              <a:rPr dirty="0" sz="1600" spc="-195">
                <a:latin typeface="Arial MT"/>
                <a:cs typeface="Arial MT"/>
              </a:rPr>
              <a:t>P</a:t>
            </a:r>
            <a:r>
              <a:rPr dirty="0" sz="1600" spc="-135">
                <a:latin typeface="Arial MT"/>
                <a:cs typeface="Arial MT"/>
              </a:rPr>
              <a:t>res</a:t>
            </a:r>
            <a:r>
              <a:rPr dirty="0" sz="1600" spc="-170">
                <a:latin typeface="Arial MT"/>
                <a:cs typeface="Arial MT"/>
              </a:rPr>
              <a:t>e</a:t>
            </a:r>
            <a:r>
              <a:rPr dirty="0" sz="1600" spc="-160">
                <a:latin typeface="Arial MT"/>
                <a:cs typeface="Arial MT"/>
              </a:rPr>
              <a:t>n</a:t>
            </a:r>
            <a:r>
              <a:rPr dirty="0" sz="1600" spc="-150">
                <a:latin typeface="Arial MT"/>
                <a:cs typeface="Arial MT"/>
              </a:rPr>
              <a:t>ç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60">
                <a:latin typeface="Arial MT"/>
                <a:cs typeface="Arial MT"/>
              </a:rPr>
              <a:t>o</a:t>
            </a:r>
            <a:r>
              <a:rPr dirty="0" sz="1600" spc="-170">
                <a:latin typeface="Arial MT"/>
                <a:cs typeface="Arial MT"/>
              </a:rPr>
              <a:t>n</a:t>
            </a:r>
            <a:r>
              <a:rPr dirty="0" sz="1600" spc="-160">
                <a:latin typeface="Arial MT"/>
                <a:cs typeface="Arial MT"/>
              </a:rPr>
              <a:t>e</a:t>
            </a:r>
            <a:r>
              <a:rPr dirty="0" sz="1600" spc="-175">
                <a:latin typeface="Arial MT"/>
                <a:cs typeface="Arial MT"/>
              </a:rPr>
              <a:t>n</a:t>
            </a:r>
            <a:r>
              <a:rPr dirty="0" sz="1600" spc="-90">
                <a:latin typeface="Arial MT"/>
                <a:cs typeface="Arial MT"/>
              </a:rPr>
              <a:t>t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35">
                <a:latin typeface="Arial MT"/>
                <a:cs typeface="Arial MT"/>
              </a:rPr>
              <a:t>ar</a:t>
            </a:r>
            <a:r>
              <a:rPr dirty="0" sz="1600" spc="-150">
                <a:latin typeface="Arial MT"/>
                <a:cs typeface="Arial MT"/>
              </a:rPr>
              <a:t>c</a:t>
            </a:r>
            <a:r>
              <a:rPr dirty="0" sz="1600" spc="-170">
                <a:latin typeface="Arial MT"/>
                <a:cs typeface="Arial MT"/>
              </a:rPr>
              <a:t>o</a:t>
            </a:r>
            <a:r>
              <a:rPr dirty="0" sz="1600" spc="-245">
                <a:latin typeface="Arial MT"/>
                <a:cs typeface="Arial MT"/>
              </a:rPr>
              <a:t>m</a:t>
            </a:r>
            <a:r>
              <a:rPr dirty="0" sz="1600" spc="-125">
                <a:latin typeface="Arial MT"/>
                <a:cs typeface="Arial MT"/>
              </a:rPr>
              <a:t>atói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11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(p=</a:t>
            </a:r>
            <a:r>
              <a:rPr dirty="0" sz="1600" spc="-160">
                <a:latin typeface="Arial MT"/>
                <a:cs typeface="Arial MT"/>
              </a:rPr>
              <a:t>0</a:t>
            </a:r>
            <a:r>
              <a:rPr dirty="0" sz="1600" spc="-135">
                <a:latin typeface="Arial MT"/>
                <a:cs typeface="Arial MT"/>
              </a:rPr>
              <a:t>.00</a:t>
            </a:r>
            <a:r>
              <a:rPr dirty="0" sz="1600" spc="-155">
                <a:latin typeface="Arial MT"/>
                <a:cs typeface="Arial MT"/>
              </a:rPr>
              <a:t>8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736972" y="7243953"/>
            <a:ext cx="68021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92145" algn="l"/>
              </a:tabLst>
            </a:pPr>
            <a:r>
              <a:rPr dirty="0" baseline="1736" sz="2400" spc="-172">
                <a:latin typeface="Arial MT"/>
                <a:cs typeface="Arial MT"/>
              </a:rPr>
              <a:t>*</a:t>
            </a:r>
            <a:r>
              <a:rPr dirty="0" baseline="1736" sz="2400" spc="-112">
                <a:latin typeface="Arial MT"/>
                <a:cs typeface="Arial MT"/>
              </a:rPr>
              <a:t> </a:t>
            </a:r>
            <a:r>
              <a:rPr dirty="0" baseline="1736" sz="2400" spc="-232">
                <a:latin typeface="Arial MT"/>
                <a:cs typeface="Arial MT"/>
              </a:rPr>
              <a:t>Presença</a:t>
            </a:r>
            <a:r>
              <a:rPr dirty="0" baseline="1736" sz="2400" spc="-127">
                <a:latin typeface="Arial MT"/>
                <a:cs typeface="Arial MT"/>
              </a:rPr>
              <a:t> </a:t>
            </a:r>
            <a:r>
              <a:rPr dirty="0" baseline="1736" sz="2400" spc="-247">
                <a:latin typeface="Arial MT"/>
                <a:cs typeface="Arial MT"/>
              </a:rPr>
              <a:t>de</a:t>
            </a:r>
            <a:r>
              <a:rPr dirty="0" baseline="1736" sz="2400" spc="-135">
                <a:latin typeface="Arial MT"/>
                <a:cs typeface="Arial MT"/>
              </a:rPr>
              <a:t> </a:t>
            </a:r>
            <a:r>
              <a:rPr dirty="0" baseline="1736" sz="2400" spc="-225">
                <a:latin typeface="Arial MT"/>
                <a:cs typeface="Arial MT"/>
              </a:rPr>
              <a:t>necrose</a:t>
            </a:r>
            <a:r>
              <a:rPr dirty="0" baseline="1736" sz="2400" spc="-150">
                <a:latin typeface="Arial MT"/>
                <a:cs typeface="Arial MT"/>
              </a:rPr>
              <a:t> </a:t>
            </a:r>
            <a:r>
              <a:rPr dirty="0" baseline="1736" sz="2400" spc="-209">
                <a:latin typeface="Arial MT"/>
                <a:cs typeface="Arial MT"/>
              </a:rPr>
              <a:t>tumoral</a:t>
            </a:r>
            <a:r>
              <a:rPr dirty="0" baseline="1736" sz="2400" spc="-142">
                <a:latin typeface="Arial MT"/>
                <a:cs typeface="Arial MT"/>
              </a:rPr>
              <a:t> </a:t>
            </a:r>
            <a:r>
              <a:rPr dirty="0" baseline="1736" sz="2400" spc="-209">
                <a:latin typeface="Arial MT"/>
                <a:cs typeface="Arial MT"/>
              </a:rPr>
              <a:t>(p=0.039)	</a:t>
            </a:r>
            <a:r>
              <a:rPr dirty="0" sz="1600" spc="-114">
                <a:latin typeface="Arial MT"/>
                <a:cs typeface="Arial MT"/>
              </a:rPr>
              <a:t>*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Presença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de</a:t>
            </a:r>
            <a:r>
              <a:rPr dirty="0" sz="1600" spc="-80">
                <a:latin typeface="Arial MT"/>
                <a:cs typeface="Arial MT"/>
              </a:rPr>
              <a:t> </a:t>
            </a:r>
            <a:r>
              <a:rPr dirty="0" sz="1600" spc="-165">
                <a:latin typeface="Arial MT"/>
                <a:cs typeface="Arial MT"/>
              </a:rPr>
              <a:t>componente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rabdóide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40">
                <a:latin typeface="Arial MT"/>
                <a:cs typeface="Arial MT"/>
              </a:rPr>
              <a:t>(p=0.0004).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7058512" y="5995161"/>
            <a:ext cx="672465" cy="285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80">
                <a:latin typeface="Arial MT"/>
                <a:cs typeface="Arial MT"/>
              </a:rPr>
              <a:t>p=</a:t>
            </a:r>
            <a:r>
              <a:rPr dirty="0" sz="1700" spc="-155">
                <a:latin typeface="Arial MT"/>
                <a:cs typeface="Arial MT"/>
              </a:rPr>
              <a:t>0.004</a:t>
            </a:r>
            <a:endParaRPr sz="1700">
              <a:latin typeface="Arial MT"/>
              <a:cs typeface="Arial M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741926" y="6206693"/>
            <a:ext cx="7023100" cy="2857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700" spc="-190" b="1">
                <a:latin typeface="Arial"/>
                <a:cs typeface="Arial"/>
              </a:rPr>
              <a:t>tDNA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50" b="1">
                <a:latin typeface="Arial"/>
                <a:cs typeface="Arial"/>
              </a:rPr>
              <a:t>positivo</a:t>
            </a:r>
            <a:r>
              <a:rPr dirty="0" sz="1700" spc="-95" b="1">
                <a:latin typeface="Arial"/>
                <a:cs typeface="Arial"/>
              </a:rPr>
              <a:t> </a:t>
            </a:r>
            <a:r>
              <a:rPr dirty="0" sz="1700" spc="-220" b="1">
                <a:latin typeface="Arial"/>
                <a:cs typeface="Arial"/>
              </a:rPr>
              <a:t>em</a:t>
            </a:r>
            <a:r>
              <a:rPr dirty="0" sz="1700" spc="-95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Plasma</a:t>
            </a:r>
            <a:r>
              <a:rPr dirty="0" sz="1700" spc="-120" b="1">
                <a:latin typeface="Arial"/>
                <a:cs typeface="Arial"/>
              </a:rPr>
              <a:t> </a:t>
            </a:r>
            <a:r>
              <a:rPr dirty="0" sz="1700" spc="-160" b="1">
                <a:latin typeface="Arial"/>
                <a:cs typeface="Arial"/>
              </a:rPr>
              <a:t>Baseline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210" b="1">
                <a:latin typeface="Arial"/>
                <a:cs typeface="Arial"/>
              </a:rPr>
              <a:t>com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235" b="1">
                <a:latin typeface="Arial"/>
                <a:cs typeface="Arial"/>
              </a:rPr>
              <a:t>VAF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95" b="1">
                <a:latin typeface="Arial"/>
                <a:cs typeface="Arial"/>
              </a:rPr>
              <a:t> </a:t>
            </a:r>
            <a:r>
              <a:rPr dirty="0" sz="1700" spc="-135" b="1">
                <a:latin typeface="Arial"/>
                <a:cs typeface="Arial"/>
              </a:rPr>
              <a:t>alta</a:t>
            </a:r>
            <a:r>
              <a:rPr dirty="0" sz="1700" spc="-85" b="1">
                <a:latin typeface="Arial"/>
                <a:cs typeface="Arial"/>
              </a:rPr>
              <a:t> </a:t>
            </a:r>
            <a:r>
              <a:rPr dirty="0" sz="1700" spc="-165" b="1">
                <a:latin typeface="Arial"/>
                <a:cs typeface="Arial"/>
              </a:rPr>
              <a:t>confiança</a:t>
            </a:r>
            <a:r>
              <a:rPr dirty="0" sz="1700" spc="-120" b="1">
                <a:latin typeface="Arial"/>
                <a:cs typeface="Arial"/>
              </a:rPr>
              <a:t> </a:t>
            </a:r>
            <a:r>
              <a:rPr dirty="0" sz="1700" spc="-220" b="1">
                <a:latin typeface="Arial"/>
                <a:cs typeface="Arial"/>
              </a:rPr>
              <a:t>em</a:t>
            </a:r>
            <a:r>
              <a:rPr dirty="0" sz="1700" spc="-95" b="1">
                <a:latin typeface="Arial"/>
                <a:cs typeface="Arial"/>
              </a:rPr>
              <a:t> </a:t>
            </a:r>
            <a:r>
              <a:rPr dirty="0" sz="1700" spc="-175" b="1">
                <a:latin typeface="Arial"/>
                <a:cs typeface="Arial"/>
              </a:rPr>
              <a:t>casos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80" b="1">
                <a:latin typeface="Arial"/>
                <a:cs typeface="Arial"/>
              </a:rPr>
              <a:t> </a:t>
            </a:r>
            <a:r>
              <a:rPr dirty="0" sz="1700" spc="-190" b="1">
                <a:latin typeface="Arial"/>
                <a:cs typeface="Arial"/>
              </a:rPr>
              <a:t>ccRCC:</a:t>
            </a:r>
            <a:endParaRPr sz="1700">
              <a:latin typeface="Arial"/>
              <a:cs typeface="Arial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1868911" y="6300215"/>
            <a:ext cx="3048000" cy="1123315"/>
          </a:xfrm>
          <a:custGeom>
            <a:avLst/>
            <a:gdLst/>
            <a:ahLst/>
            <a:cxnLst/>
            <a:rect l="l" t="t" r="r" b="b"/>
            <a:pathLst>
              <a:path w="3048000" h="1123315">
                <a:moveTo>
                  <a:pt x="2860802" y="0"/>
                </a:moveTo>
                <a:lnTo>
                  <a:pt x="187198" y="0"/>
                </a:lnTo>
                <a:lnTo>
                  <a:pt x="137436" y="6687"/>
                </a:lnTo>
                <a:lnTo>
                  <a:pt x="92719" y="25559"/>
                </a:lnTo>
                <a:lnTo>
                  <a:pt x="54832" y="54832"/>
                </a:lnTo>
                <a:lnTo>
                  <a:pt x="25559" y="92719"/>
                </a:lnTo>
                <a:lnTo>
                  <a:pt x="6687" y="137436"/>
                </a:lnTo>
                <a:lnTo>
                  <a:pt x="0" y="187198"/>
                </a:lnTo>
                <a:lnTo>
                  <a:pt x="0" y="935990"/>
                </a:lnTo>
                <a:lnTo>
                  <a:pt x="6687" y="985751"/>
                </a:lnTo>
                <a:lnTo>
                  <a:pt x="25559" y="1030468"/>
                </a:lnTo>
                <a:lnTo>
                  <a:pt x="54832" y="1068355"/>
                </a:lnTo>
                <a:lnTo>
                  <a:pt x="92719" y="1097628"/>
                </a:lnTo>
                <a:lnTo>
                  <a:pt x="137436" y="1116500"/>
                </a:lnTo>
                <a:lnTo>
                  <a:pt x="187198" y="1123188"/>
                </a:lnTo>
                <a:lnTo>
                  <a:pt x="2860802" y="1123188"/>
                </a:lnTo>
                <a:lnTo>
                  <a:pt x="2910563" y="1116500"/>
                </a:lnTo>
                <a:lnTo>
                  <a:pt x="2955280" y="1097628"/>
                </a:lnTo>
                <a:lnTo>
                  <a:pt x="2993167" y="1068355"/>
                </a:lnTo>
                <a:lnTo>
                  <a:pt x="3022440" y="1030468"/>
                </a:lnTo>
                <a:lnTo>
                  <a:pt x="3041312" y="985751"/>
                </a:lnTo>
                <a:lnTo>
                  <a:pt x="3048000" y="935990"/>
                </a:lnTo>
                <a:lnTo>
                  <a:pt x="3048000" y="187198"/>
                </a:lnTo>
                <a:lnTo>
                  <a:pt x="3041312" y="137436"/>
                </a:lnTo>
                <a:lnTo>
                  <a:pt x="3022440" y="92719"/>
                </a:lnTo>
                <a:lnTo>
                  <a:pt x="2993167" y="54832"/>
                </a:lnTo>
                <a:lnTo>
                  <a:pt x="2955280" y="25559"/>
                </a:lnTo>
                <a:lnTo>
                  <a:pt x="2910563" y="6687"/>
                </a:lnTo>
                <a:lnTo>
                  <a:pt x="2860802" y="0"/>
                </a:lnTo>
                <a:close/>
              </a:path>
            </a:pathLst>
          </a:custGeom>
          <a:solidFill>
            <a:srgbClr val="FAE4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11948921" y="6341186"/>
            <a:ext cx="2927350" cy="10344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2545">
              <a:lnSpc>
                <a:spcPts val="2010"/>
              </a:lnSpc>
              <a:spcBef>
                <a:spcPts val="105"/>
              </a:spcBef>
            </a:pPr>
            <a:r>
              <a:rPr dirty="0" sz="1700" spc="-190" b="1">
                <a:latin typeface="Arial"/>
                <a:cs typeface="Arial"/>
              </a:rPr>
              <a:t>tDNA</a:t>
            </a:r>
            <a:r>
              <a:rPr dirty="0" sz="1700" spc="-165" b="1">
                <a:latin typeface="Arial"/>
                <a:cs typeface="Arial"/>
              </a:rPr>
              <a:t> </a:t>
            </a:r>
            <a:r>
              <a:rPr dirty="0" sz="1700" spc="-175" b="1">
                <a:latin typeface="Arial"/>
                <a:cs typeface="Arial"/>
              </a:rPr>
              <a:t>e</a:t>
            </a:r>
            <a:r>
              <a:rPr dirty="0" sz="1700" spc="-270" b="1">
                <a:latin typeface="Arial"/>
                <a:cs typeface="Arial"/>
              </a:rPr>
              <a:t>m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220" b="1">
                <a:latin typeface="Arial"/>
                <a:cs typeface="Arial"/>
              </a:rPr>
              <a:t>U</a:t>
            </a:r>
            <a:r>
              <a:rPr dirty="0" sz="1700" spc="-130" b="1">
                <a:latin typeface="Arial"/>
                <a:cs typeface="Arial"/>
              </a:rPr>
              <a:t>r</a:t>
            </a:r>
            <a:r>
              <a:rPr dirty="0" sz="1700" spc="-85" b="1">
                <a:latin typeface="Arial"/>
                <a:cs typeface="Arial"/>
              </a:rPr>
              <a:t>i</a:t>
            </a:r>
            <a:r>
              <a:rPr dirty="0" sz="1700" spc="-195" b="1">
                <a:latin typeface="Arial"/>
                <a:cs typeface="Arial"/>
              </a:rPr>
              <a:t>n</a:t>
            </a:r>
            <a:r>
              <a:rPr dirty="0" sz="1700" spc="-170" b="1">
                <a:latin typeface="Arial"/>
                <a:cs typeface="Arial"/>
              </a:rPr>
              <a:t>a</a:t>
            </a:r>
            <a:r>
              <a:rPr dirty="0" sz="1700" spc="-100" b="1">
                <a:latin typeface="Arial"/>
                <a:cs typeface="Arial"/>
              </a:rPr>
              <a:t> </a:t>
            </a:r>
            <a:r>
              <a:rPr dirty="0" sz="1700" spc="-165" b="1">
                <a:latin typeface="Arial"/>
                <a:cs typeface="Arial"/>
              </a:rPr>
              <a:t>Basel</a:t>
            </a:r>
            <a:r>
              <a:rPr dirty="0" sz="1700" spc="-95" b="1">
                <a:latin typeface="Arial"/>
                <a:cs typeface="Arial"/>
              </a:rPr>
              <a:t>i</a:t>
            </a:r>
            <a:r>
              <a:rPr dirty="0" sz="1700" spc="-180" b="1">
                <a:latin typeface="Arial"/>
                <a:cs typeface="Arial"/>
              </a:rPr>
              <a:t>ne</a:t>
            </a:r>
            <a:r>
              <a:rPr dirty="0" sz="1700" spc="-114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endParaRPr sz="1700">
              <a:latin typeface="Arial"/>
              <a:cs typeface="Arial"/>
            </a:endParaRPr>
          </a:p>
          <a:p>
            <a:pPr marL="42545">
              <a:lnSpc>
                <a:spcPts val="2010"/>
              </a:lnSpc>
            </a:pPr>
            <a:r>
              <a:rPr dirty="0" sz="1700" spc="-175" b="1">
                <a:latin typeface="Arial"/>
                <a:cs typeface="Arial"/>
              </a:rPr>
              <a:t>c</a:t>
            </a:r>
            <a:r>
              <a:rPr dirty="0" sz="1700" spc="-170" b="1">
                <a:latin typeface="Arial"/>
                <a:cs typeface="Arial"/>
              </a:rPr>
              <a:t>a</a:t>
            </a:r>
            <a:r>
              <a:rPr dirty="0" sz="1700" spc="-185" b="1">
                <a:latin typeface="Arial"/>
                <a:cs typeface="Arial"/>
              </a:rPr>
              <a:t>so</a:t>
            </a:r>
            <a:r>
              <a:rPr dirty="0" sz="1700" spc="-170" b="1">
                <a:latin typeface="Arial"/>
                <a:cs typeface="Arial"/>
              </a:rPr>
              <a:t>s</a:t>
            </a:r>
            <a:r>
              <a:rPr dirty="0" sz="1700" spc="-110" b="1">
                <a:latin typeface="Arial"/>
                <a:cs typeface="Arial"/>
              </a:rPr>
              <a:t> </a:t>
            </a:r>
            <a:r>
              <a:rPr dirty="0" sz="1700" spc="-180" b="1">
                <a:latin typeface="Arial"/>
                <a:cs typeface="Arial"/>
              </a:rPr>
              <a:t>de</a:t>
            </a:r>
            <a:r>
              <a:rPr dirty="0" sz="1700" spc="-85" b="1">
                <a:latin typeface="Arial"/>
                <a:cs typeface="Arial"/>
              </a:rPr>
              <a:t> </a:t>
            </a:r>
            <a:r>
              <a:rPr dirty="0" sz="1700" spc="-190" b="1">
                <a:latin typeface="Arial"/>
                <a:cs typeface="Arial"/>
              </a:rPr>
              <a:t>ccRCC:</a:t>
            </a:r>
            <a:endParaRPr sz="1700">
              <a:latin typeface="Arial"/>
              <a:cs typeface="Arial"/>
            </a:endParaRPr>
          </a:p>
          <a:p>
            <a:pPr marL="123189" indent="-111125">
              <a:lnSpc>
                <a:spcPts val="1895"/>
              </a:lnSpc>
              <a:spcBef>
                <a:spcPts val="125"/>
              </a:spcBef>
              <a:buChar char="*"/>
              <a:tabLst>
                <a:tab pos="123825" algn="l"/>
              </a:tabLst>
            </a:pPr>
            <a:r>
              <a:rPr dirty="0" sz="1600" spc="-110">
                <a:latin typeface="Arial MT"/>
                <a:cs typeface="Arial MT"/>
              </a:rPr>
              <a:t>Inf</a:t>
            </a:r>
            <a:r>
              <a:rPr dirty="0" sz="1600" spc="-75">
                <a:latin typeface="Arial MT"/>
                <a:cs typeface="Arial MT"/>
              </a:rPr>
              <a:t>i</a:t>
            </a:r>
            <a:r>
              <a:rPr dirty="0" sz="1600" spc="-70">
                <a:latin typeface="Arial MT"/>
                <a:cs typeface="Arial MT"/>
              </a:rPr>
              <a:t>l</a:t>
            </a:r>
            <a:r>
              <a:rPr dirty="0" sz="1600" spc="-95">
                <a:latin typeface="Arial MT"/>
                <a:cs typeface="Arial MT"/>
              </a:rPr>
              <a:t>t</a:t>
            </a:r>
            <a:r>
              <a:rPr dirty="0" sz="1600" spc="-135">
                <a:latin typeface="Arial MT"/>
                <a:cs typeface="Arial MT"/>
              </a:rPr>
              <a:t>raç</a:t>
            </a:r>
            <a:r>
              <a:rPr dirty="0" sz="1600" spc="-170">
                <a:latin typeface="Arial MT"/>
                <a:cs typeface="Arial MT"/>
              </a:rPr>
              <a:t>ã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70">
                <a:latin typeface="Arial MT"/>
                <a:cs typeface="Arial MT"/>
              </a:rPr>
              <a:t>d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>
                <a:latin typeface="Arial MT"/>
                <a:cs typeface="Arial MT"/>
              </a:rPr>
              <a:t> </a:t>
            </a:r>
            <a:r>
              <a:rPr dirty="0" sz="1600" spc="-175">
                <a:latin typeface="Arial MT"/>
                <a:cs typeface="Arial MT"/>
              </a:rPr>
              <a:t> </a:t>
            </a:r>
            <a:r>
              <a:rPr dirty="0" sz="1600" spc="-155">
                <a:latin typeface="Arial MT"/>
                <a:cs typeface="Arial MT"/>
              </a:rPr>
              <a:t>c</a:t>
            </a:r>
            <a:r>
              <a:rPr dirty="0" sz="1600" spc="-165">
                <a:latin typeface="Arial MT"/>
                <a:cs typeface="Arial MT"/>
              </a:rPr>
              <a:t>á</a:t>
            </a:r>
            <a:r>
              <a:rPr dirty="0" sz="1600" spc="-170">
                <a:latin typeface="Arial MT"/>
                <a:cs typeface="Arial MT"/>
              </a:rPr>
              <a:t>p</a:t>
            </a:r>
            <a:r>
              <a:rPr dirty="0" sz="1600" spc="-145">
                <a:latin typeface="Arial MT"/>
                <a:cs typeface="Arial MT"/>
              </a:rPr>
              <a:t>s</a:t>
            </a:r>
            <a:r>
              <a:rPr dirty="0" sz="1600" spc="-120">
                <a:latin typeface="Arial MT"/>
                <a:cs typeface="Arial MT"/>
              </a:rPr>
              <a:t>ul</a:t>
            </a:r>
            <a:r>
              <a:rPr dirty="0" sz="1600" spc="-165">
                <a:latin typeface="Arial MT"/>
                <a:cs typeface="Arial MT"/>
              </a:rPr>
              <a:t>a</a:t>
            </a:r>
            <a:r>
              <a:rPr dirty="0" sz="1600" spc="-95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ren</a:t>
            </a:r>
            <a:r>
              <a:rPr dirty="0" sz="1600" spc="-160">
                <a:latin typeface="Arial MT"/>
                <a:cs typeface="Arial MT"/>
              </a:rPr>
              <a:t>a</a:t>
            </a:r>
            <a:r>
              <a:rPr dirty="0" sz="1600" spc="-65">
                <a:latin typeface="Arial MT"/>
                <a:cs typeface="Arial MT"/>
              </a:rPr>
              <a:t>l</a:t>
            </a:r>
            <a:r>
              <a:rPr dirty="0" sz="1600" spc="-114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(p=</a:t>
            </a:r>
            <a:r>
              <a:rPr dirty="0" sz="1600" spc="-160">
                <a:latin typeface="Arial MT"/>
                <a:cs typeface="Arial MT"/>
              </a:rPr>
              <a:t>0</a:t>
            </a:r>
            <a:r>
              <a:rPr dirty="0" sz="1600" spc="-135">
                <a:latin typeface="Arial MT"/>
                <a:cs typeface="Arial MT"/>
              </a:rPr>
              <a:t>.02</a:t>
            </a:r>
            <a:r>
              <a:rPr dirty="0" sz="1600" spc="-160">
                <a:latin typeface="Arial MT"/>
                <a:cs typeface="Arial MT"/>
              </a:rPr>
              <a:t>6</a:t>
            </a:r>
            <a:r>
              <a:rPr dirty="0" sz="1600" spc="-100">
                <a:latin typeface="Arial MT"/>
                <a:cs typeface="Arial MT"/>
              </a:rPr>
              <a:t>)</a:t>
            </a:r>
            <a:endParaRPr sz="1600">
              <a:latin typeface="Arial MT"/>
              <a:cs typeface="Arial MT"/>
            </a:endParaRPr>
          </a:p>
          <a:p>
            <a:pPr marL="123825" indent="-111760">
              <a:lnSpc>
                <a:spcPts val="1895"/>
              </a:lnSpc>
              <a:buChar char="*"/>
              <a:tabLst>
                <a:tab pos="124460" algn="l"/>
              </a:tabLst>
            </a:pPr>
            <a:r>
              <a:rPr dirty="0" sz="1600" spc="-195">
                <a:latin typeface="Arial MT"/>
                <a:cs typeface="Arial MT"/>
              </a:rPr>
              <a:t>E</a:t>
            </a:r>
            <a:r>
              <a:rPr dirty="0" sz="1600" spc="-150">
                <a:latin typeface="Arial MT"/>
                <a:cs typeface="Arial MT"/>
              </a:rPr>
              <a:t>s</a:t>
            </a:r>
            <a:r>
              <a:rPr dirty="0" sz="1600" spc="-130">
                <a:latin typeface="Arial MT"/>
                <a:cs typeface="Arial MT"/>
              </a:rPr>
              <a:t>tadia</a:t>
            </a:r>
            <a:r>
              <a:rPr dirty="0" sz="1600" spc="-250">
                <a:latin typeface="Arial MT"/>
                <a:cs typeface="Arial MT"/>
              </a:rPr>
              <a:t>m</a:t>
            </a:r>
            <a:r>
              <a:rPr dirty="0" sz="1600" spc="-165">
                <a:latin typeface="Arial MT"/>
                <a:cs typeface="Arial MT"/>
              </a:rPr>
              <a:t>e</a:t>
            </a:r>
            <a:r>
              <a:rPr dirty="0" sz="1600" spc="-130">
                <a:latin typeface="Arial MT"/>
                <a:cs typeface="Arial MT"/>
              </a:rPr>
              <a:t>nt</a:t>
            </a:r>
            <a:r>
              <a:rPr dirty="0" sz="1600" spc="-165">
                <a:latin typeface="Arial MT"/>
                <a:cs typeface="Arial MT"/>
              </a:rPr>
              <a:t>o</a:t>
            </a:r>
            <a:r>
              <a:rPr dirty="0" sz="1600" spc="-120">
                <a:latin typeface="Arial MT"/>
                <a:cs typeface="Arial MT"/>
              </a:rPr>
              <a:t> </a:t>
            </a:r>
            <a:r>
              <a:rPr dirty="0" sz="1600" spc="-114">
                <a:latin typeface="Arial MT"/>
                <a:cs typeface="Arial MT"/>
              </a:rPr>
              <a:t>≥T3</a:t>
            </a:r>
            <a:r>
              <a:rPr dirty="0" sz="1600" spc="-90">
                <a:latin typeface="Arial MT"/>
                <a:cs typeface="Arial MT"/>
              </a:rPr>
              <a:t> </a:t>
            </a:r>
            <a:r>
              <a:rPr dirty="0" sz="1600" spc="-145">
                <a:latin typeface="Arial MT"/>
                <a:cs typeface="Arial MT"/>
              </a:rPr>
              <a:t>(p=</a:t>
            </a:r>
            <a:r>
              <a:rPr dirty="0" sz="1600" spc="-160">
                <a:latin typeface="Arial MT"/>
                <a:cs typeface="Arial MT"/>
              </a:rPr>
              <a:t>0</a:t>
            </a:r>
            <a:r>
              <a:rPr dirty="0" sz="1600" spc="-135">
                <a:latin typeface="Arial MT"/>
                <a:cs typeface="Arial MT"/>
              </a:rPr>
              <a:t>.02</a:t>
            </a:r>
            <a:r>
              <a:rPr dirty="0" sz="1600" spc="-160">
                <a:latin typeface="Arial MT"/>
                <a:cs typeface="Arial MT"/>
              </a:rPr>
              <a:t>6</a:t>
            </a:r>
            <a:r>
              <a:rPr dirty="0" sz="1600" spc="-90">
                <a:latin typeface="Arial MT"/>
                <a:cs typeface="Arial MT"/>
              </a:rPr>
              <a:t>).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2023-01-20T14:42:01Z</dcterms:created>
  <dcterms:modified xsi:type="dcterms:W3CDTF">2023-01-20T14:42:01Z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2023-01-20T00:00:00Z</vt:filetime>
  </property>
</Properties>
</file>