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01623"/>
            <a:ext cx="16499205" cy="1005840"/>
          </a:xfrm>
          <a:custGeom>
            <a:avLst/>
            <a:gdLst/>
            <a:ahLst/>
            <a:cxnLst/>
            <a:rect l="l" t="t" r="r" b="b"/>
            <a:pathLst>
              <a:path w="16499205" h="1005839">
                <a:moveTo>
                  <a:pt x="0" y="1005840"/>
                </a:moveTo>
                <a:lnTo>
                  <a:pt x="16498823" y="1005840"/>
                </a:lnTo>
                <a:lnTo>
                  <a:pt x="16498823" y="0"/>
                </a:lnTo>
                <a:lnTo>
                  <a:pt x="0" y="0"/>
                </a:lnTo>
                <a:lnTo>
                  <a:pt x="0" y="100584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828547"/>
            <a:ext cx="16337280" cy="4464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5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jp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jp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33" Type="http://schemas.openxmlformats.org/officeDocument/2006/relationships/image" Target="../media/image32.png"/><Relationship Id="rId34" Type="http://schemas.openxmlformats.org/officeDocument/2006/relationships/image" Target="../media/image33.png"/><Relationship Id="rId35" Type="http://schemas.openxmlformats.org/officeDocument/2006/relationships/image" Target="../media/image34.png"/><Relationship Id="rId36" Type="http://schemas.openxmlformats.org/officeDocument/2006/relationships/image" Target="../media/image35.png"/><Relationship Id="rId37" Type="http://schemas.openxmlformats.org/officeDocument/2006/relationships/image" Target="../media/image36.png"/><Relationship Id="rId38" Type="http://schemas.openxmlformats.org/officeDocument/2006/relationships/image" Target="../media/image37.png"/><Relationship Id="rId39" Type="http://schemas.openxmlformats.org/officeDocument/2006/relationships/image" Target="../media/image38.png"/><Relationship Id="rId40" Type="http://schemas.openxmlformats.org/officeDocument/2006/relationships/image" Target="../media/image39.png"/><Relationship Id="rId41" Type="http://schemas.openxmlformats.org/officeDocument/2006/relationships/image" Target="../media/image40.png"/><Relationship Id="rId42" Type="http://schemas.openxmlformats.org/officeDocument/2006/relationships/image" Target="../media/image41.png"/><Relationship Id="rId43" Type="http://schemas.openxmlformats.org/officeDocument/2006/relationships/image" Target="../media/image42.png"/><Relationship Id="rId44" Type="http://schemas.openxmlformats.org/officeDocument/2006/relationships/image" Target="../media/image43.png"/><Relationship Id="rId45" Type="http://schemas.openxmlformats.org/officeDocument/2006/relationships/image" Target="../media/image44.png"/><Relationship Id="rId46" Type="http://schemas.openxmlformats.org/officeDocument/2006/relationships/image" Target="../media/image45.png"/><Relationship Id="rId47" Type="http://schemas.openxmlformats.org/officeDocument/2006/relationships/image" Target="../media/image46.png"/><Relationship Id="rId48" Type="http://schemas.openxmlformats.org/officeDocument/2006/relationships/image" Target="../media/image47.png"/><Relationship Id="rId49" Type="http://schemas.openxmlformats.org/officeDocument/2006/relationships/image" Target="../media/image48.png"/><Relationship Id="rId50" Type="http://schemas.openxmlformats.org/officeDocument/2006/relationships/image" Target="../media/image49.png"/><Relationship Id="rId51" Type="http://schemas.openxmlformats.org/officeDocument/2006/relationships/image" Target="../media/image50.png"/><Relationship Id="rId52" Type="http://schemas.openxmlformats.org/officeDocument/2006/relationships/image" Target="../media/image51.png"/><Relationship Id="rId53" Type="http://schemas.openxmlformats.org/officeDocument/2006/relationships/image" Target="../media/image52.png"/><Relationship Id="rId54" Type="http://schemas.openxmlformats.org/officeDocument/2006/relationships/image" Target="../media/image53.png"/><Relationship Id="rId55" Type="http://schemas.openxmlformats.org/officeDocument/2006/relationships/image" Target="../media/image54.png"/><Relationship Id="rId56" Type="http://schemas.openxmlformats.org/officeDocument/2006/relationships/image" Target="../media/image55.png"/><Relationship Id="rId57" Type="http://schemas.openxmlformats.org/officeDocument/2006/relationships/image" Target="../media/image56.png"/><Relationship Id="rId58" Type="http://schemas.openxmlformats.org/officeDocument/2006/relationships/image" Target="../media/image57.png"/><Relationship Id="rId59" Type="http://schemas.openxmlformats.org/officeDocument/2006/relationships/image" Target="../media/image58.png"/><Relationship Id="rId60" Type="http://schemas.openxmlformats.org/officeDocument/2006/relationships/image" Target="../media/image59.png"/><Relationship Id="rId61" Type="http://schemas.openxmlformats.org/officeDocument/2006/relationships/image" Target="../media/image60.png"/><Relationship Id="rId62" Type="http://schemas.openxmlformats.org/officeDocument/2006/relationships/image" Target="../media/image61.png"/><Relationship Id="rId63" Type="http://schemas.openxmlformats.org/officeDocument/2006/relationships/image" Target="../media/image62.png"/><Relationship Id="rId64" Type="http://schemas.openxmlformats.org/officeDocument/2006/relationships/image" Target="../media/image63.png"/><Relationship Id="rId65" Type="http://schemas.openxmlformats.org/officeDocument/2006/relationships/image" Target="../media/image64.png"/><Relationship Id="rId66" Type="http://schemas.openxmlformats.org/officeDocument/2006/relationships/image" Target="../media/image65.png"/><Relationship Id="rId67" Type="http://schemas.openxmlformats.org/officeDocument/2006/relationships/image" Target="../media/image66.png"/><Relationship Id="rId68" Type="http://schemas.openxmlformats.org/officeDocument/2006/relationships/image" Target="../media/image67.png"/><Relationship Id="rId69" Type="http://schemas.openxmlformats.org/officeDocument/2006/relationships/image" Target="../media/image68.png"/><Relationship Id="rId70" Type="http://schemas.openxmlformats.org/officeDocument/2006/relationships/image" Target="../media/image69.png"/><Relationship Id="rId71" Type="http://schemas.openxmlformats.org/officeDocument/2006/relationships/image" Target="../media/image70.png"/><Relationship Id="rId72" Type="http://schemas.openxmlformats.org/officeDocument/2006/relationships/image" Target="../media/image71.png"/><Relationship Id="rId73" Type="http://schemas.openxmlformats.org/officeDocument/2006/relationships/image" Target="../media/image72.png"/><Relationship Id="rId74" Type="http://schemas.openxmlformats.org/officeDocument/2006/relationships/image" Target="../media/image73.png"/><Relationship Id="rId75" Type="http://schemas.openxmlformats.org/officeDocument/2006/relationships/image" Target="../media/image74.png"/><Relationship Id="rId76" Type="http://schemas.openxmlformats.org/officeDocument/2006/relationships/image" Target="../media/image75.png"/><Relationship Id="rId77" Type="http://schemas.openxmlformats.org/officeDocument/2006/relationships/image" Target="../media/image76.png"/><Relationship Id="rId78" Type="http://schemas.openxmlformats.org/officeDocument/2006/relationships/image" Target="../media/image77.png"/><Relationship Id="rId79" Type="http://schemas.openxmlformats.org/officeDocument/2006/relationships/image" Target="../media/image78.png"/><Relationship Id="rId80" Type="http://schemas.openxmlformats.org/officeDocument/2006/relationships/image" Target="../media/image79.png"/><Relationship Id="rId81" Type="http://schemas.openxmlformats.org/officeDocument/2006/relationships/image" Target="../media/image80.png"/><Relationship Id="rId82" Type="http://schemas.openxmlformats.org/officeDocument/2006/relationships/image" Target="../media/image81.png"/><Relationship Id="rId83" Type="http://schemas.openxmlformats.org/officeDocument/2006/relationships/image" Target="../media/image82.png"/><Relationship Id="rId84" Type="http://schemas.openxmlformats.org/officeDocument/2006/relationships/image" Target="../media/image83.png"/><Relationship Id="rId85" Type="http://schemas.openxmlformats.org/officeDocument/2006/relationships/image" Target="../media/image84.png"/><Relationship Id="rId86" Type="http://schemas.openxmlformats.org/officeDocument/2006/relationships/image" Target="../media/image85.png"/><Relationship Id="rId87" Type="http://schemas.openxmlformats.org/officeDocument/2006/relationships/image" Target="../media/image86.png"/><Relationship Id="rId88" Type="http://schemas.openxmlformats.org/officeDocument/2006/relationships/image" Target="../media/image87.png"/><Relationship Id="rId89" Type="http://schemas.openxmlformats.org/officeDocument/2006/relationships/image" Target="../media/image88.png"/><Relationship Id="rId90" Type="http://schemas.openxmlformats.org/officeDocument/2006/relationships/image" Target="../media/image89.png"/><Relationship Id="rId91" Type="http://schemas.openxmlformats.org/officeDocument/2006/relationships/image" Target="../media/image90.png"/><Relationship Id="rId92" Type="http://schemas.openxmlformats.org/officeDocument/2006/relationships/image" Target="../media/image91.png"/><Relationship Id="rId93" Type="http://schemas.openxmlformats.org/officeDocument/2006/relationships/image" Target="../media/image92.png"/><Relationship Id="rId94" Type="http://schemas.openxmlformats.org/officeDocument/2006/relationships/image" Target="../media/image93.png"/><Relationship Id="rId95" Type="http://schemas.openxmlformats.org/officeDocument/2006/relationships/image" Target="../media/image94.png"/><Relationship Id="rId96" Type="http://schemas.openxmlformats.org/officeDocument/2006/relationships/image" Target="../media/image95.png"/><Relationship Id="rId97" Type="http://schemas.openxmlformats.org/officeDocument/2006/relationships/image" Target="../media/image96.png"/><Relationship Id="rId98" Type="http://schemas.openxmlformats.org/officeDocument/2006/relationships/image" Target="../media/image97.png"/><Relationship Id="rId99" Type="http://schemas.openxmlformats.org/officeDocument/2006/relationships/image" Target="../media/image98.png"/><Relationship Id="rId100" Type="http://schemas.openxmlformats.org/officeDocument/2006/relationships/image" Target="../media/image99.png"/><Relationship Id="rId101" Type="http://schemas.openxmlformats.org/officeDocument/2006/relationships/image" Target="../media/image10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pc="-10"/>
              <a:t>Monitoramento</a:t>
            </a:r>
            <a:r>
              <a:rPr dirty="0" spc="-85"/>
              <a:t> </a:t>
            </a:r>
            <a:r>
              <a:rPr dirty="0" spc="5"/>
              <a:t>de </a:t>
            </a:r>
            <a:r>
              <a:rPr dirty="0" spc="10"/>
              <a:t>DNA</a:t>
            </a:r>
            <a:r>
              <a:rPr dirty="0" spc="-30"/>
              <a:t> </a:t>
            </a:r>
            <a:r>
              <a:rPr dirty="0" spc="-5"/>
              <a:t>tumoral</a:t>
            </a:r>
            <a:r>
              <a:rPr dirty="0" spc="-40"/>
              <a:t> </a:t>
            </a:r>
            <a:r>
              <a:rPr dirty="0" spc="-10"/>
              <a:t>circulante</a:t>
            </a:r>
            <a:r>
              <a:rPr dirty="0" spc="-50"/>
              <a:t> </a:t>
            </a:r>
            <a:r>
              <a:rPr dirty="0" spc="5"/>
              <a:t>(ctDNA)</a:t>
            </a:r>
            <a:r>
              <a:rPr dirty="0" spc="-35"/>
              <a:t> </a:t>
            </a:r>
            <a:r>
              <a:rPr dirty="0" spc="5"/>
              <a:t>em</a:t>
            </a:r>
            <a:r>
              <a:rPr dirty="0"/>
              <a:t> </a:t>
            </a:r>
            <a:r>
              <a:rPr dirty="0" spc="5"/>
              <a:t>plasma</a:t>
            </a:r>
            <a:r>
              <a:rPr dirty="0" spc="-40"/>
              <a:t> </a:t>
            </a:r>
            <a:r>
              <a:rPr dirty="0" spc="5"/>
              <a:t>de</a:t>
            </a:r>
            <a:r>
              <a:rPr dirty="0" spc="15"/>
              <a:t> </a:t>
            </a:r>
            <a:r>
              <a:rPr dirty="0"/>
              <a:t>pacientes</a:t>
            </a:r>
            <a:r>
              <a:rPr dirty="0" spc="-65"/>
              <a:t> </a:t>
            </a:r>
            <a:r>
              <a:rPr dirty="0" spc="-5"/>
              <a:t>com cancer </a:t>
            </a:r>
            <a:r>
              <a:rPr dirty="0" spc="-10"/>
              <a:t>colorretal</a:t>
            </a:r>
            <a:r>
              <a:rPr dirty="0" spc="-45"/>
              <a:t> </a:t>
            </a:r>
            <a:r>
              <a:rPr dirty="0" spc="-15"/>
              <a:t>metastátatico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6100" y="1272285"/>
            <a:ext cx="15352394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10">
                <a:latin typeface="Calibri"/>
                <a:cs typeface="Calibri"/>
              </a:rPr>
              <a:t>Araujo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AC,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40">
                <a:latin typeface="Calibri"/>
                <a:cs typeface="Calibri"/>
              </a:rPr>
              <a:t>Torrezan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80">
                <a:latin typeface="Calibri"/>
                <a:cs typeface="Calibri"/>
              </a:rPr>
              <a:t>GT,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Alves </a:t>
            </a:r>
            <a:r>
              <a:rPr dirty="0" sz="2400">
                <a:latin typeface="Calibri"/>
                <a:cs typeface="Calibri"/>
              </a:rPr>
              <a:t>MR,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Paula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CA,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Lopez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10">
                <a:latin typeface="Calibri"/>
                <a:cs typeface="Calibri"/>
              </a:rPr>
              <a:t>L,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5">
                <a:latin typeface="Calibri"/>
                <a:cs typeface="Calibri"/>
              </a:rPr>
              <a:t> Brito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ABC,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Chojniak</a:t>
            </a:r>
            <a:r>
              <a:rPr dirty="0" sz="2400" spc="-4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R,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Riechelmann</a:t>
            </a:r>
            <a:r>
              <a:rPr dirty="0" sz="2400" spc="-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R,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Mello CAL,</a:t>
            </a:r>
            <a:r>
              <a:rPr dirty="0" sz="2400" spc="-15">
                <a:latin typeface="Calibri"/>
                <a:cs typeface="Calibri"/>
              </a:rPr>
              <a:t> Carraro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DM.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6784" y="1862327"/>
            <a:ext cx="7607934" cy="289560"/>
            <a:chOff x="176784" y="1862327"/>
            <a:chExt cx="7607934" cy="289560"/>
          </a:xfrm>
        </p:grpSpPr>
        <p:sp>
          <p:nvSpPr>
            <p:cNvPr id="5" name="object 5"/>
            <p:cNvSpPr/>
            <p:nvPr/>
          </p:nvSpPr>
          <p:spPr>
            <a:xfrm>
              <a:off x="198120" y="1883663"/>
              <a:ext cx="7565390" cy="247015"/>
            </a:xfrm>
            <a:custGeom>
              <a:avLst/>
              <a:gdLst/>
              <a:ahLst/>
              <a:cxnLst/>
              <a:rect l="l" t="t" r="r" b="b"/>
              <a:pathLst>
                <a:path w="7565390" h="247014">
                  <a:moveTo>
                    <a:pt x="7523987" y="0"/>
                  </a:moveTo>
                  <a:lnTo>
                    <a:pt x="41148" y="0"/>
                  </a:lnTo>
                  <a:lnTo>
                    <a:pt x="25133" y="3232"/>
                  </a:lnTo>
                  <a:lnTo>
                    <a:pt x="12053" y="12049"/>
                  </a:lnTo>
                  <a:lnTo>
                    <a:pt x="3234" y="25128"/>
                  </a:lnTo>
                  <a:lnTo>
                    <a:pt x="0" y="41148"/>
                  </a:lnTo>
                  <a:lnTo>
                    <a:pt x="0" y="205739"/>
                  </a:lnTo>
                  <a:lnTo>
                    <a:pt x="3234" y="221759"/>
                  </a:lnTo>
                  <a:lnTo>
                    <a:pt x="12053" y="234838"/>
                  </a:lnTo>
                  <a:lnTo>
                    <a:pt x="25133" y="243655"/>
                  </a:lnTo>
                  <a:lnTo>
                    <a:pt x="41148" y="246887"/>
                  </a:lnTo>
                  <a:lnTo>
                    <a:pt x="7523987" y="246887"/>
                  </a:lnTo>
                  <a:lnTo>
                    <a:pt x="7540007" y="243655"/>
                  </a:lnTo>
                  <a:lnTo>
                    <a:pt x="7553086" y="234838"/>
                  </a:lnTo>
                  <a:lnTo>
                    <a:pt x="7561903" y="221759"/>
                  </a:lnTo>
                  <a:lnTo>
                    <a:pt x="7565135" y="205739"/>
                  </a:lnTo>
                  <a:lnTo>
                    <a:pt x="7565135" y="41148"/>
                  </a:lnTo>
                  <a:lnTo>
                    <a:pt x="7561903" y="25128"/>
                  </a:lnTo>
                  <a:lnTo>
                    <a:pt x="7553086" y="12049"/>
                  </a:lnTo>
                  <a:lnTo>
                    <a:pt x="7540007" y="3232"/>
                  </a:lnTo>
                  <a:lnTo>
                    <a:pt x="752398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98120" y="1883663"/>
              <a:ext cx="7565390" cy="247015"/>
            </a:xfrm>
            <a:custGeom>
              <a:avLst/>
              <a:gdLst/>
              <a:ahLst/>
              <a:cxnLst/>
              <a:rect l="l" t="t" r="r" b="b"/>
              <a:pathLst>
                <a:path w="7565390" h="247014">
                  <a:moveTo>
                    <a:pt x="0" y="41148"/>
                  </a:moveTo>
                  <a:lnTo>
                    <a:pt x="3234" y="25128"/>
                  </a:lnTo>
                  <a:lnTo>
                    <a:pt x="12053" y="12049"/>
                  </a:lnTo>
                  <a:lnTo>
                    <a:pt x="25133" y="3232"/>
                  </a:lnTo>
                  <a:lnTo>
                    <a:pt x="41148" y="0"/>
                  </a:lnTo>
                  <a:lnTo>
                    <a:pt x="7523987" y="0"/>
                  </a:lnTo>
                  <a:lnTo>
                    <a:pt x="7540007" y="3232"/>
                  </a:lnTo>
                  <a:lnTo>
                    <a:pt x="7553086" y="12049"/>
                  </a:lnTo>
                  <a:lnTo>
                    <a:pt x="7561903" y="25128"/>
                  </a:lnTo>
                  <a:lnTo>
                    <a:pt x="7565135" y="41148"/>
                  </a:lnTo>
                  <a:lnTo>
                    <a:pt x="7565135" y="205739"/>
                  </a:lnTo>
                  <a:lnTo>
                    <a:pt x="7561903" y="221759"/>
                  </a:lnTo>
                  <a:lnTo>
                    <a:pt x="7553086" y="234838"/>
                  </a:lnTo>
                  <a:lnTo>
                    <a:pt x="7540007" y="243655"/>
                  </a:lnTo>
                  <a:lnTo>
                    <a:pt x="7523987" y="246887"/>
                  </a:lnTo>
                  <a:lnTo>
                    <a:pt x="41148" y="246887"/>
                  </a:lnTo>
                  <a:lnTo>
                    <a:pt x="25133" y="243655"/>
                  </a:lnTo>
                  <a:lnTo>
                    <a:pt x="12053" y="234838"/>
                  </a:lnTo>
                  <a:lnTo>
                    <a:pt x="3234" y="221759"/>
                  </a:lnTo>
                  <a:lnTo>
                    <a:pt x="0" y="205739"/>
                  </a:lnTo>
                  <a:lnTo>
                    <a:pt x="0" y="41148"/>
                  </a:lnTo>
                  <a:close/>
                </a:path>
              </a:pathLst>
            </a:custGeom>
            <a:ln w="4267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/>
          <p:cNvGrpSpPr/>
          <p:nvPr/>
        </p:nvGrpSpPr>
        <p:grpSpPr>
          <a:xfrm>
            <a:off x="15200376" y="85369"/>
            <a:ext cx="3088005" cy="1722120"/>
            <a:chOff x="15200376" y="85369"/>
            <a:chExt cx="3088005" cy="1722120"/>
          </a:xfrm>
        </p:grpSpPr>
        <p:sp>
          <p:nvSpPr>
            <p:cNvPr id="8" name="object 8"/>
            <p:cNvSpPr/>
            <p:nvPr/>
          </p:nvSpPr>
          <p:spPr>
            <a:xfrm>
              <a:off x="16962120" y="801623"/>
              <a:ext cx="1325880" cy="1005840"/>
            </a:xfrm>
            <a:custGeom>
              <a:avLst/>
              <a:gdLst/>
              <a:ahLst/>
              <a:cxnLst/>
              <a:rect l="l" t="t" r="r" b="b"/>
              <a:pathLst>
                <a:path w="1325880" h="1005839">
                  <a:moveTo>
                    <a:pt x="1325880" y="0"/>
                  </a:moveTo>
                  <a:lnTo>
                    <a:pt x="0" y="0"/>
                  </a:lnTo>
                  <a:lnTo>
                    <a:pt x="0" y="1005840"/>
                  </a:lnTo>
                  <a:lnTo>
                    <a:pt x="1325880" y="1005840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6498824" y="801623"/>
              <a:ext cx="463550" cy="1005840"/>
            </a:xfrm>
            <a:custGeom>
              <a:avLst/>
              <a:gdLst/>
              <a:ahLst/>
              <a:cxnLst/>
              <a:rect l="l" t="t" r="r" b="b"/>
              <a:pathLst>
                <a:path w="463550" h="1005839">
                  <a:moveTo>
                    <a:pt x="463296" y="0"/>
                  </a:moveTo>
                  <a:lnTo>
                    <a:pt x="0" y="0"/>
                  </a:lnTo>
                  <a:lnTo>
                    <a:pt x="0" y="1005840"/>
                  </a:lnTo>
                  <a:lnTo>
                    <a:pt x="463296" y="1005840"/>
                  </a:lnTo>
                  <a:lnTo>
                    <a:pt x="463296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15227808" y="112775"/>
              <a:ext cx="3005455" cy="615950"/>
            </a:xfrm>
            <a:custGeom>
              <a:avLst/>
              <a:gdLst/>
              <a:ahLst/>
              <a:cxnLst/>
              <a:rect l="l" t="t" r="r" b="b"/>
              <a:pathLst>
                <a:path w="3005455" h="615950">
                  <a:moveTo>
                    <a:pt x="3005327" y="0"/>
                  </a:moveTo>
                  <a:lnTo>
                    <a:pt x="0" y="0"/>
                  </a:lnTo>
                  <a:lnTo>
                    <a:pt x="0" y="615696"/>
                  </a:lnTo>
                  <a:lnTo>
                    <a:pt x="3005327" y="615696"/>
                  </a:lnTo>
                  <a:lnTo>
                    <a:pt x="3005327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00376" y="85369"/>
              <a:ext cx="3087620" cy="486003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373856" y="344449"/>
              <a:ext cx="729792" cy="486003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3372739" y="1871217"/>
            <a:ext cx="119253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OD</a:t>
            </a:r>
            <a:r>
              <a:rPr dirty="0" sz="1600" spc="1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ÇÃO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7553" y="2156205"/>
            <a:ext cx="7560945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Calibri"/>
                <a:cs typeface="Calibri"/>
              </a:rPr>
              <a:t>Mutações ativadoras </a:t>
            </a:r>
            <a:r>
              <a:rPr dirty="0" sz="1200">
                <a:latin typeface="Calibri"/>
                <a:cs typeface="Calibri"/>
              </a:rPr>
              <a:t>em </a:t>
            </a:r>
            <a:r>
              <a:rPr dirty="0" sz="1200" spc="-5" i="1">
                <a:latin typeface="Calibri"/>
                <a:cs typeface="Calibri"/>
              </a:rPr>
              <a:t>KRAS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 i="1">
                <a:latin typeface="Calibri"/>
                <a:cs typeface="Calibri"/>
              </a:rPr>
              <a:t>NRAS </a:t>
            </a:r>
            <a:r>
              <a:rPr dirty="0" sz="1200">
                <a:latin typeface="Calibri"/>
                <a:cs typeface="Calibri"/>
              </a:rPr>
              <a:t>são </a:t>
            </a:r>
            <a:r>
              <a:rPr dirty="0" sz="1200" spc="-5">
                <a:latin typeface="Calibri"/>
                <a:cs typeface="Calibri"/>
              </a:rPr>
              <a:t>frequentes </a:t>
            </a:r>
            <a:r>
              <a:rPr dirty="0" sz="1200">
                <a:latin typeface="Calibri"/>
                <a:cs typeface="Calibri"/>
              </a:rPr>
              <a:t>em </a:t>
            </a:r>
            <a:r>
              <a:rPr dirty="0" sz="1200" spc="-5">
                <a:latin typeface="Calibri"/>
                <a:cs typeface="Calibri"/>
              </a:rPr>
              <a:t>câncer </a:t>
            </a:r>
            <a:r>
              <a:rPr dirty="0" sz="1200" spc="-10">
                <a:latin typeface="Calibri"/>
                <a:cs typeface="Calibri"/>
              </a:rPr>
              <a:t>colorretal metastático, </a:t>
            </a:r>
            <a:r>
              <a:rPr dirty="0" sz="1200" spc="-5">
                <a:latin typeface="Calibri"/>
                <a:cs typeface="Calibri"/>
              </a:rPr>
              <a:t>tendo </a:t>
            </a:r>
            <a:r>
              <a:rPr dirty="0" sz="1200" spc="5">
                <a:latin typeface="Calibri"/>
                <a:cs typeface="Calibri"/>
              </a:rPr>
              <a:t>um </a:t>
            </a:r>
            <a:r>
              <a:rPr dirty="0" sz="1200" spc="-5">
                <a:latin typeface="Calibri"/>
                <a:cs typeface="Calibri"/>
              </a:rPr>
              <a:t>papel </a:t>
            </a:r>
            <a:r>
              <a:rPr dirty="0" sz="1200" spc="-10">
                <a:latin typeface="Calibri"/>
                <a:cs typeface="Calibri"/>
              </a:rPr>
              <a:t>importante na </a:t>
            </a:r>
            <a:r>
              <a:rPr dirty="0" sz="1200" spc="-5">
                <a:latin typeface="Calibri"/>
                <a:cs typeface="Calibri"/>
              </a:rPr>
              <a:t> ativação </a:t>
            </a:r>
            <a:r>
              <a:rPr dirty="0" sz="1200" spc="-10">
                <a:latin typeface="Calibri"/>
                <a:cs typeface="Calibri"/>
              </a:rPr>
              <a:t>constitutiva </a:t>
            </a:r>
            <a:r>
              <a:rPr dirty="0" sz="1200" spc="-5">
                <a:latin typeface="Calibri"/>
                <a:cs typeface="Calibri"/>
              </a:rPr>
              <a:t>na via </a:t>
            </a:r>
            <a:r>
              <a:rPr dirty="0" sz="1200">
                <a:latin typeface="Calibri"/>
                <a:cs typeface="Calibri"/>
              </a:rPr>
              <a:t>MAP </a:t>
            </a:r>
            <a:r>
              <a:rPr dirty="0" sz="1200" spc="-5">
                <a:latin typeface="Calibri"/>
                <a:cs typeface="Calibri"/>
              </a:rPr>
              <a:t>quinase </a:t>
            </a:r>
            <a:r>
              <a:rPr dirty="0" sz="1200" spc="-10">
                <a:latin typeface="Calibri"/>
                <a:cs typeface="Calibri"/>
              </a:rPr>
              <a:t>que </a:t>
            </a:r>
            <a:r>
              <a:rPr dirty="0" sz="1200">
                <a:latin typeface="Calibri"/>
                <a:cs typeface="Calibri"/>
              </a:rPr>
              <a:t>é </a:t>
            </a:r>
            <a:r>
              <a:rPr dirty="0" sz="1200" spc="-5">
                <a:latin typeface="Calibri"/>
                <a:cs typeface="Calibri"/>
              </a:rPr>
              <a:t>um </a:t>
            </a:r>
            <a:r>
              <a:rPr dirty="0" sz="1200" spc="-1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mecanismos </a:t>
            </a:r>
            <a:r>
              <a:rPr dirty="0" sz="1200" spc="-10">
                <a:latin typeface="Calibri"/>
                <a:cs typeface="Calibri"/>
              </a:rPr>
              <a:t>que confere resistência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10">
                <a:latin typeface="Calibri"/>
                <a:cs typeface="Calibri"/>
              </a:rPr>
              <a:t>terapia </a:t>
            </a:r>
            <a:r>
              <a:rPr dirty="0" sz="1200">
                <a:latin typeface="Calibri"/>
                <a:cs typeface="Calibri"/>
              </a:rPr>
              <a:t>com </a:t>
            </a:r>
            <a:r>
              <a:rPr dirty="0" sz="1200" spc="-5">
                <a:latin typeface="Calibri"/>
                <a:cs typeface="Calibri"/>
              </a:rPr>
              <a:t>anti-EGFR.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Pacientes </a:t>
            </a:r>
            <a:r>
              <a:rPr dirty="0" sz="1200" spc="-5">
                <a:latin typeface="Calibri"/>
                <a:cs typeface="Calibri"/>
              </a:rPr>
              <a:t>cujos </a:t>
            </a:r>
            <a:r>
              <a:rPr dirty="0" sz="1200" spc="-10">
                <a:latin typeface="Calibri"/>
                <a:cs typeface="Calibri"/>
              </a:rPr>
              <a:t>tumores </a:t>
            </a:r>
            <a:r>
              <a:rPr dirty="0" sz="1200" spc="-5">
                <a:latin typeface="Calibri"/>
                <a:cs typeface="Calibri"/>
              </a:rPr>
              <a:t>não apresentam mutação </a:t>
            </a:r>
            <a:r>
              <a:rPr dirty="0" sz="1200" spc="-10">
                <a:latin typeface="Calibri"/>
                <a:cs typeface="Calibri"/>
              </a:rPr>
              <a:t>ativadoras </a:t>
            </a:r>
            <a:r>
              <a:rPr dirty="0" sz="1200">
                <a:latin typeface="Calibri"/>
                <a:cs typeface="Calibri"/>
              </a:rPr>
              <a:t>nesses genes são </a:t>
            </a:r>
            <a:r>
              <a:rPr dirty="0" sz="1200" spc="-5">
                <a:latin typeface="Calibri"/>
                <a:cs typeface="Calibri"/>
              </a:rPr>
              <a:t>candidatos </a:t>
            </a:r>
            <a:r>
              <a:rPr dirty="0" sz="1200">
                <a:latin typeface="Calibri"/>
                <a:cs typeface="Calibri"/>
              </a:rPr>
              <a:t>ao </a:t>
            </a:r>
            <a:r>
              <a:rPr dirty="0" sz="1200" spc="-5">
                <a:latin typeface="Calibri"/>
                <a:cs typeface="Calibri"/>
              </a:rPr>
              <a:t>tratamento com </a:t>
            </a:r>
            <a:r>
              <a:rPr dirty="0" sz="1200" spc="-10">
                <a:latin typeface="Calibri"/>
                <a:cs typeface="Calibri"/>
              </a:rPr>
              <a:t>anti-EGFR. </a:t>
            </a:r>
            <a:r>
              <a:rPr dirty="0" sz="1200" spc="-5">
                <a:latin typeface="Calibri"/>
                <a:cs typeface="Calibri"/>
              </a:rPr>
              <a:t> No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entanto,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pacientes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expostos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tratamento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anti-EGFR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podem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desenvolver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resistência,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um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dos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mecanismos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é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aparecimento da mutação </a:t>
            </a:r>
            <a:r>
              <a:rPr dirty="0" sz="1200" spc="-10">
                <a:latin typeface="Calibri"/>
                <a:cs typeface="Calibri"/>
              </a:rPr>
              <a:t>ativadora dos </a:t>
            </a:r>
            <a:r>
              <a:rPr dirty="0" sz="1200">
                <a:latin typeface="Calibri"/>
                <a:cs typeface="Calibri"/>
              </a:rPr>
              <a:t>genes </a:t>
            </a:r>
            <a:r>
              <a:rPr dirty="0" sz="1200" spc="-5">
                <a:latin typeface="Calibri"/>
                <a:cs typeface="Calibri"/>
              </a:rPr>
              <a:t>da </a:t>
            </a:r>
            <a:r>
              <a:rPr dirty="0" sz="1200" spc="-10">
                <a:latin typeface="Calibri"/>
                <a:cs typeface="Calibri"/>
              </a:rPr>
              <a:t>família </a:t>
            </a:r>
            <a:r>
              <a:rPr dirty="0" sz="1200" i="1">
                <a:latin typeface="Calibri"/>
                <a:cs typeface="Calibri"/>
              </a:rPr>
              <a:t>RAS/RAF</a:t>
            </a:r>
            <a:r>
              <a:rPr dirty="0" sz="1200">
                <a:latin typeface="Calibri"/>
                <a:cs typeface="Calibri"/>
              </a:rPr>
              <a:t>, </a:t>
            </a:r>
            <a:r>
              <a:rPr dirty="0" sz="1200" spc="-10">
                <a:latin typeface="Calibri"/>
                <a:cs typeface="Calibri"/>
              </a:rPr>
              <a:t>provavelmente </a:t>
            </a:r>
            <a:r>
              <a:rPr dirty="0" sz="1200" spc="-5">
                <a:latin typeface="Calibri"/>
                <a:cs typeface="Calibri"/>
              </a:rPr>
              <a:t>pela expansão de clones </a:t>
            </a:r>
            <a:r>
              <a:rPr dirty="0" sz="1200" spc="-10">
                <a:latin typeface="Calibri"/>
                <a:cs typeface="Calibri"/>
              </a:rPr>
              <a:t>portadores </a:t>
            </a:r>
            <a:r>
              <a:rPr dirty="0" sz="1200" spc="-5">
                <a:latin typeface="Calibri"/>
                <a:cs typeface="Calibri"/>
              </a:rPr>
              <a:t> da mutação presentes no </a:t>
            </a:r>
            <a:r>
              <a:rPr dirty="0" sz="1200">
                <a:latin typeface="Calibri"/>
                <a:cs typeface="Calibri"/>
              </a:rPr>
              <a:t>tumor em </a:t>
            </a:r>
            <a:r>
              <a:rPr dirty="0" sz="1200" spc="-10">
                <a:latin typeface="Calibri"/>
                <a:cs typeface="Calibri"/>
              </a:rPr>
              <a:t>baixa frequência. Investigação </a:t>
            </a:r>
            <a:r>
              <a:rPr dirty="0" sz="1200" spc="-5">
                <a:latin typeface="Calibri"/>
                <a:cs typeface="Calibri"/>
              </a:rPr>
              <a:t>de mutações específicas </a:t>
            </a:r>
            <a:r>
              <a:rPr dirty="0" sz="1200" spc="5">
                <a:latin typeface="Calibri"/>
                <a:cs typeface="Calibri"/>
              </a:rPr>
              <a:t>do </a:t>
            </a:r>
            <a:r>
              <a:rPr dirty="0" sz="1200">
                <a:latin typeface="Calibri"/>
                <a:cs typeface="Calibri"/>
              </a:rPr>
              <a:t>tumor e </a:t>
            </a:r>
            <a:r>
              <a:rPr dirty="0" sz="1200" spc="-5">
                <a:latin typeface="Calibri"/>
                <a:cs typeface="Calibri"/>
              </a:rPr>
              <a:t>de mutações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ativadoras nos </a:t>
            </a:r>
            <a:r>
              <a:rPr dirty="0" sz="1200">
                <a:latin typeface="Calibri"/>
                <a:cs typeface="Calibri"/>
              </a:rPr>
              <a:t>genes </a:t>
            </a:r>
            <a:r>
              <a:rPr dirty="0" sz="1200" spc="-5" i="1">
                <a:latin typeface="Calibri"/>
                <a:cs typeface="Calibri"/>
              </a:rPr>
              <a:t>RAS/RAF </a:t>
            </a:r>
            <a:r>
              <a:rPr dirty="0" sz="1200">
                <a:latin typeface="Calibri"/>
                <a:cs typeface="Calibri"/>
              </a:rPr>
              <a:t>em </a:t>
            </a:r>
            <a:r>
              <a:rPr dirty="0" sz="1200" spc="-5">
                <a:latin typeface="Calibri"/>
                <a:cs typeface="Calibri"/>
              </a:rPr>
              <a:t>DNA </a:t>
            </a:r>
            <a:r>
              <a:rPr dirty="0" sz="1200" spc="-10">
                <a:latin typeface="Calibri"/>
                <a:cs typeface="Calibri"/>
              </a:rPr>
              <a:t>livre circulante </a:t>
            </a:r>
            <a:r>
              <a:rPr dirty="0" sz="1200" spc="-5">
                <a:latin typeface="Calibri"/>
                <a:cs typeface="Calibri"/>
              </a:rPr>
              <a:t>no plasma (cfDNA) de paciente </a:t>
            </a:r>
            <a:r>
              <a:rPr dirty="0" sz="1200" spc="-10">
                <a:latin typeface="Calibri"/>
                <a:cs typeface="Calibri"/>
              </a:rPr>
              <a:t>tem </a:t>
            </a:r>
            <a:r>
              <a:rPr dirty="0" sz="1200">
                <a:latin typeface="Calibri"/>
                <a:cs typeface="Calibri"/>
              </a:rPr>
              <a:t>ajudado </a:t>
            </a:r>
            <a:r>
              <a:rPr dirty="0" sz="1200" spc="-5">
                <a:latin typeface="Calibri"/>
                <a:cs typeface="Calibri"/>
              </a:rPr>
              <a:t>no monitoramento </a:t>
            </a:r>
            <a:r>
              <a:rPr dirty="0" sz="1200" spc="-10">
                <a:latin typeface="Calibri"/>
                <a:cs typeface="Calibri"/>
              </a:rPr>
              <a:t>de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resposta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ao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tratamento</a:t>
            </a:r>
            <a:r>
              <a:rPr dirty="0" sz="1200" spc="-5">
                <a:latin typeface="Calibri"/>
                <a:cs typeface="Calibri"/>
              </a:rPr>
              <a:t> visando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antecipar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detecção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progressão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doença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também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na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investigação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 mecanismos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resistência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terapias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dirigidas.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2676" y="3916807"/>
            <a:ext cx="7509509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Objetivo:</a:t>
            </a:r>
            <a:r>
              <a:rPr dirty="0" sz="1200" spc="95" b="1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Avaliar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9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presença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DNA</a:t>
            </a:r>
            <a:r>
              <a:rPr dirty="0" sz="1200" spc="1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tumoral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circulante</a:t>
            </a:r>
            <a:r>
              <a:rPr dirty="0" sz="1200" spc="10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(ctDNA)</a:t>
            </a:r>
            <a:r>
              <a:rPr dirty="0" sz="1200" spc="8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em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pacientes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 spc="114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tumores</a:t>
            </a:r>
            <a:r>
              <a:rPr dirty="0" sz="1200" spc="13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colorretais</a:t>
            </a:r>
            <a:r>
              <a:rPr dirty="0" sz="1200" spc="10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metastáticos</a:t>
            </a:r>
            <a:r>
              <a:rPr dirty="0" sz="1200" spc="1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sua </a:t>
            </a:r>
            <a:r>
              <a:rPr dirty="0" sz="1200">
                <a:latin typeface="Calibri"/>
                <a:cs typeface="Calibri"/>
              </a:rPr>
              <a:t>associação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resposta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tratamento</a:t>
            </a:r>
            <a:r>
              <a:rPr dirty="0" sz="1200" spc="-4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outras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características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clínicas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61544" y="4398263"/>
            <a:ext cx="7705725" cy="243840"/>
            <a:chOff x="161544" y="4398263"/>
            <a:chExt cx="7705725" cy="243840"/>
          </a:xfrm>
        </p:grpSpPr>
        <p:sp>
          <p:nvSpPr>
            <p:cNvPr id="17" name="object 17"/>
            <p:cNvSpPr/>
            <p:nvPr/>
          </p:nvSpPr>
          <p:spPr>
            <a:xfrm>
              <a:off x="182880" y="4419599"/>
              <a:ext cx="7663180" cy="201295"/>
            </a:xfrm>
            <a:custGeom>
              <a:avLst/>
              <a:gdLst/>
              <a:ahLst/>
              <a:cxnLst/>
              <a:rect l="l" t="t" r="r" b="b"/>
              <a:pathLst>
                <a:path w="7663180" h="201295">
                  <a:moveTo>
                    <a:pt x="7629144" y="0"/>
                  </a:moveTo>
                  <a:lnTo>
                    <a:pt x="33527" y="0"/>
                  </a:lnTo>
                  <a:lnTo>
                    <a:pt x="20477" y="2631"/>
                  </a:lnTo>
                  <a:lnTo>
                    <a:pt x="9820" y="9810"/>
                  </a:lnTo>
                  <a:lnTo>
                    <a:pt x="2634" y="20466"/>
                  </a:lnTo>
                  <a:lnTo>
                    <a:pt x="0" y="33527"/>
                  </a:lnTo>
                  <a:lnTo>
                    <a:pt x="0" y="167639"/>
                  </a:lnTo>
                  <a:lnTo>
                    <a:pt x="2634" y="180701"/>
                  </a:lnTo>
                  <a:lnTo>
                    <a:pt x="9820" y="191357"/>
                  </a:lnTo>
                  <a:lnTo>
                    <a:pt x="20477" y="198536"/>
                  </a:lnTo>
                  <a:lnTo>
                    <a:pt x="33527" y="201168"/>
                  </a:lnTo>
                  <a:lnTo>
                    <a:pt x="7629144" y="201168"/>
                  </a:lnTo>
                  <a:lnTo>
                    <a:pt x="7642205" y="198536"/>
                  </a:lnTo>
                  <a:lnTo>
                    <a:pt x="7652861" y="191357"/>
                  </a:lnTo>
                  <a:lnTo>
                    <a:pt x="7660040" y="180701"/>
                  </a:lnTo>
                  <a:lnTo>
                    <a:pt x="7662672" y="167639"/>
                  </a:lnTo>
                  <a:lnTo>
                    <a:pt x="7662672" y="33527"/>
                  </a:lnTo>
                  <a:lnTo>
                    <a:pt x="7660040" y="20466"/>
                  </a:lnTo>
                  <a:lnTo>
                    <a:pt x="7652861" y="9810"/>
                  </a:lnTo>
                  <a:lnTo>
                    <a:pt x="7642205" y="2631"/>
                  </a:lnTo>
                  <a:lnTo>
                    <a:pt x="7629144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82880" y="4419599"/>
              <a:ext cx="7663180" cy="201295"/>
            </a:xfrm>
            <a:custGeom>
              <a:avLst/>
              <a:gdLst/>
              <a:ahLst/>
              <a:cxnLst/>
              <a:rect l="l" t="t" r="r" b="b"/>
              <a:pathLst>
                <a:path w="7663180" h="201295">
                  <a:moveTo>
                    <a:pt x="0" y="33527"/>
                  </a:moveTo>
                  <a:lnTo>
                    <a:pt x="2634" y="20466"/>
                  </a:lnTo>
                  <a:lnTo>
                    <a:pt x="9820" y="9810"/>
                  </a:lnTo>
                  <a:lnTo>
                    <a:pt x="20477" y="2631"/>
                  </a:lnTo>
                  <a:lnTo>
                    <a:pt x="33527" y="0"/>
                  </a:lnTo>
                  <a:lnTo>
                    <a:pt x="7629144" y="0"/>
                  </a:lnTo>
                  <a:lnTo>
                    <a:pt x="7642205" y="2631"/>
                  </a:lnTo>
                  <a:lnTo>
                    <a:pt x="7652861" y="9810"/>
                  </a:lnTo>
                  <a:lnTo>
                    <a:pt x="7660040" y="20466"/>
                  </a:lnTo>
                  <a:lnTo>
                    <a:pt x="7662672" y="33527"/>
                  </a:lnTo>
                  <a:lnTo>
                    <a:pt x="7662672" y="167639"/>
                  </a:lnTo>
                  <a:lnTo>
                    <a:pt x="7660040" y="180701"/>
                  </a:lnTo>
                  <a:lnTo>
                    <a:pt x="7652861" y="191357"/>
                  </a:lnTo>
                  <a:lnTo>
                    <a:pt x="7642205" y="198536"/>
                  </a:lnTo>
                  <a:lnTo>
                    <a:pt x="7629144" y="201168"/>
                  </a:lnTo>
                  <a:lnTo>
                    <a:pt x="33527" y="201168"/>
                  </a:lnTo>
                  <a:lnTo>
                    <a:pt x="20477" y="198536"/>
                  </a:lnTo>
                  <a:lnTo>
                    <a:pt x="9820" y="191357"/>
                  </a:lnTo>
                  <a:lnTo>
                    <a:pt x="2634" y="180701"/>
                  </a:lnTo>
                  <a:lnTo>
                    <a:pt x="0" y="167639"/>
                  </a:lnTo>
                  <a:lnTo>
                    <a:pt x="0" y="33527"/>
                  </a:lnTo>
                  <a:close/>
                </a:path>
              </a:pathLst>
            </a:custGeom>
            <a:ln w="4267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3499230" y="4385005"/>
            <a:ext cx="899160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10" b="1">
                <a:solidFill>
                  <a:srgbClr val="FFFFFF"/>
                </a:solidFill>
                <a:latin typeface="Calibri"/>
                <a:cs typeface="Calibri"/>
              </a:rPr>
              <a:t>MÉ</a:t>
            </a:r>
            <a:r>
              <a:rPr dirty="0" sz="1600" spc="-5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ODO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46304" y="8887967"/>
            <a:ext cx="7690484" cy="231775"/>
            <a:chOff x="146304" y="8887967"/>
            <a:chExt cx="7690484" cy="231775"/>
          </a:xfrm>
        </p:grpSpPr>
        <p:sp>
          <p:nvSpPr>
            <p:cNvPr id="21" name="object 21"/>
            <p:cNvSpPr/>
            <p:nvPr/>
          </p:nvSpPr>
          <p:spPr>
            <a:xfrm>
              <a:off x="167640" y="8909303"/>
              <a:ext cx="7647940" cy="189230"/>
            </a:xfrm>
            <a:custGeom>
              <a:avLst/>
              <a:gdLst/>
              <a:ahLst/>
              <a:cxnLst/>
              <a:rect l="l" t="t" r="r" b="b"/>
              <a:pathLst>
                <a:path w="7647940" h="189229">
                  <a:moveTo>
                    <a:pt x="7615935" y="0"/>
                  </a:moveTo>
                  <a:lnTo>
                    <a:pt x="31496" y="0"/>
                  </a:lnTo>
                  <a:lnTo>
                    <a:pt x="19234" y="2474"/>
                  </a:lnTo>
                  <a:lnTo>
                    <a:pt x="9223" y="9223"/>
                  </a:lnTo>
                  <a:lnTo>
                    <a:pt x="2474" y="19234"/>
                  </a:lnTo>
                  <a:lnTo>
                    <a:pt x="0" y="31496"/>
                  </a:lnTo>
                  <a:lnTo>
                    <a:pt x="0" y="157480"/>
                  </a:lnTo>
                  <a:lnTo>
                    <a:pt x="2474" y="169741"/>
                  </a:lnTo>
                  <a:lnTo>
                    <a:pt x="9223" y="179752"/>
                  </a:lnTo>
                  <a:lnTo>
                    <a:pt x="19234" y="186501"/>
                  </a:lnTo>
                  <a:lnTo>
                    <a:pt x="31496" y="188976"/>
                  </a:lnTo>
                  <a:lnTo>
                    <a:pt x="7615935" y="188976"/>
                  </a:lnTo>
                  <a:lnTo>
                    <a:pt x="7628197" y="186501"/>
                  </a:lnTo>
                  <a:lnTo>
                    <a:pt x="7638208" y="179752"/>
                  </a:lnTo>
                  <a:lnTo>
                    <a:pt x="7644957" y="169741"/>
                  </a:lnTo>
                  <a:lnTo>
                    <a:pt x="7647432" y="157480"/>
                  </a:lnTo>
                  <a:lnTo>
                    <a:pt x="7647432" y="31496"/>
                  </a:lnTo>
                  <a:lnTo>
                    <a:pt x="7644957" y="19234"/>
                  </a:lnTo>
                  <a:lnTo>
                    <a:pt x="7638208" y="9223"/>
                  </a:lnTo>
                  <a:lnTo>
                    <a:pt x="7628197" y="2474"/>
                  </a:lnTo>
                  <a:lnTo>
                    <a:pt x="7615935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67640" y="8909303"/>
              <a:ext cx="7647940" cy="189230"/>
            </a:xfrm>
            <a:custGeom>
              <a:avLst/>
              <a:gdLst/>
              <a:ahLst/>
              <a:cxnLst/>
              <a:rect l="l" t="t" r="r" b="b"/>
              <a:pathLst>
                <a:path w="7647940" h="189229">
                  <a:moveTo>
                    <a:pt x="0" y="31496"/>
                  </a:moveTo>
                  <a:lnTo>
                    <a:pt x="2474" y="19234"/>
                  </a:lnTo>
                  <a:lnTo>
                    <a:pt x="9223" y="9223"/>
                  </a:lnTo>
                  <a:lnTo>
                    <a:pt x="19234" y="2474"/>
                  </a:lnTo>
                  <a:lnTo>
                    <a:pt x="31496" y="0"/>
                  </a:lnTo>
                  <a:lnTo>
                    <a:pt x="7615935" y="0"/>
                  </a:lnTo>
                  <a:lnTo>
                    <a:pt x="7628197" y="2474"/>
                  </a:lnTo>
                  <a:lnTo>
                    <a:pt x="7638208" y="9223"/>
                  </a:lnTo>
                  <a:lnTo>
                    <a:pt x="7644957" y="19234"/>
                  </a:lnTo>
                  <a:lnTo>
                    <a:pt x="7647432" y="31496"/>
                  </a:lnTo>
                  <a:lnTo>
                    <a:pt x="7647432" y="157480"/>
                  </a:lnTo>
                  <a:lnTo>
                    <a:pt x="7644957" y="169741"/>
                  </a:lnTo>
                  <a:lnTo>
                    <a:pt x="7638208" y="179752"/>
                  </a:lnTo>
                  <a:lnTo>
                    <a:pt x="7628197" y="186501"/>
                  </a:lnTo>
                  <a:lnTo>
                    <a:pt x="7615935" y="188976"/>
                  </a:lnTo>
                  <a:lnTo>
                    <a:pt x="31496" y="188976"/>
                  </a:lnTo>
                  <a:lnTo>
                    <a:pt x="19234" y="186501"/>
                  </a:lnTo>
                  <a:lnTo>
                    <a:pt x="9223" y="179752"/>
                  </a:lnTo>
                  <a:lnTo>
                    <a:pt x="2474" y="169741"/>
                  </a:lnTo>
                  <a:lnTo>
                    <a:pt x="0" y="157480"/>
                  </a:lnTo>
                  <a:lnTo>
                    <a:pt x="0" y="31496"/>
                  </a:lnTo>
                  <a:close/>
                </a:path>
              </a:pathLst>
            </a:custGeom>
            <a:ln w="4267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3433064" y="8868562"/>
            <a:ext cx="1112520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1600" spc="-2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SU</a:t>
            </a:r>
            <a:r>
              <a:rPr dirty="0" sz="1600" spc="-13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12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227808" y="129997"/>
            <a:ext cx="3005455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5"/>
              </a:spcBef>
            </a:pP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Encontro</a:t>
            </a:r>
            <a:r>
              <a:rPr dirty="0" sz="17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17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7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Inovação</a:t>
            </a:r>
            <a:endParaRPr sz="1700">
              <a:latin typeface="Calibri"/>
              <a:cs typeface="Calibri"/>
            </a:endParaRPr>
          </a:p>
          <a:p>
            <a:pPr algn="ctr" marL="5080">
              <a:lnSpc>
                <a:spcPct val="100000"/>
              </a:lnSpc>
            </a:pP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04960" y="178239"/>
            <a:ext cx="12300585" cy="3595370"/>
            <a:chOff x="104960" y="178239"/>
            <a:chExt cx="12300585" cy="3595370"/>
          </a:xfrm>
        </p:grpSpPr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4960" y="178239"/>
              <a:ext cx="4761367" cy="46811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9691115" y="1848611"/>
              <a:ext cx="902335" cy="53340"/>
            </a:xfrm>
            <a:custGeom>
              <a:avLst/>
              <a:gdLst/>
              <a:ahLst/>
              <a:cxnLst/>
              <a:rect l="l" t="t" r="r" b="b"/>
              <a:pathLst>
                <a:path w="902334" h="53339">
                  <a:moveTo>
                    <a:pt x="0" y="0"/>
                  </a:moveTo>
                  <a:lnTo>
                    <a:pt x="0" y="53339"/>
                  </a:lnTo>
                </a:path>
                <a:path w="902334" h="53339">
                  <a:moveTo>
                    <a:pt x="902207" y="0"/>
                  </a:moveTo>
                  <a:lnTo>
                    <a:pt x="902207" y="53339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2400787" y="1848611"/>
              <a:ext cx="0" cy="1920239"/>
            </a:xfrm>
            <a:custGeom>
              <a:avLst/>
              <a:gdLst/>
              <a:ahLst/>
              <a:cxnLst/>
              <a:rect l="l" t="t" r="r" b="b"/>
              <a:pathLst>
                <a:path w="0" h="1920239">
                  <a:moveTo>
                    <a:pt x="0" y="0"/>
                  </a:moveTo>
                  <a:lnTo>
                    <a:pt x="0" y="1920239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787384" y="3608831"/>
              <a:ext cx="179831" cy="106679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787384" y="3395471"/>
              <a:ext cx="179831" cy="106679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87384" y="3182111"/>
              <a:ext cx="179831" cy="106679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87384" y="2968751"/>
              <a:ext cx="179831" cy="10667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787384" y="2755391"/>
              <a:ext cx="179831" cy="10667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9691115" y="2008631"/>
              <a:ext cx="0" cy="1760220"/>
            </a:xfrm>
            <a:custGeom>
              <a:avLst/>
              <a:gdLst/>
              <a:ahLst/>
              <a:cxnLst/>
              <a:rect l="l" t="t" r="r" b="b"/>
              <a:pathLst>
                <a:path w="0" h="1760220">
                  <a:moveTo>
                    <a:pt x="0" y="0"/>
                  </a:moveTo>
                  <a:lnTo>
                    <a:pt x="0" y="176022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787384" y="2115311"/>
              <a:ext cx="1444752" cy="106679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10593323" y="2008631"/>
              <a:ext cx="905510" cy="1760220"/>
            </a:xfrm>
            <a:custGeom>
              <a:avLst/>
              <a:gdLst/>
              <a:ahLst/>
              <a:cxnLst/>
              <a:rect l="l" t="t" r="r" b="b"/>
              <a:pathLst>
                <a:path w="905509" h="1760220">
                  <a:moveTo>
                    <a:pt x="0" y="0"/>
                  </a:moveTo>
                  <a:lnTo>
                    <a:pt x="0" y="1760220"/>
                  </a:lnTo>
                </a:path>
                <a:path w="905509" h="1760220">
                  <a:moveTo>
                    <a:pt x="905255" y="0"/>
                  </a:moveTo>
                  <a:lnTo>
                    <a:pt x="905255" y="176022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787384" y="1848611"/>
              <a:ext cx="2892552" cy="160019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8787384" y="2542031"/>
              <a:ext cx="359664" cy="106679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787384" y="2328671"/>
              <a:ext cx="359664" cy="106679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8785860" y="1848611"/>
              <a:ext cx="0" cy="1920239"/>
            </a:xfrm>
            <a:custGeom>
              <a:avLst/>
              <a:gdLst/>
              <a:ahLst/>
              <a:cxnLst/>
              <a:rect l="l" t="t" r="r" b="b"/>
              <a:pathLst>
                <a:path w="0" h="1920239">
                  <a:moveTo>
                    <a:pt x="0" y="1920239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DFE4EB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10233660" y="2168651"/>
              <a:ext cx="82550" cy="0"/>
            </a:xfrm>
            <a:custGeom>
              <a:avLst/>
              <a:gdLst/>
              <a:ahLst/>
              <a:cxnLst/>
              <a:rect l="l" t="t" r="r" b="b"/>
              <a:pathLst>
                <a:path w="82550" h="0">
                  <a:moveTo>
                    <a:pt x="0" y="0"/>
                  </a:moveTo>
                  <a:lnTo>
                    <a:pt x="24384" y="0"/>
                  </a:lnTo>
                  <a:lnTo>
                    <a:pt x="82296" y="0"/>
                  </a:lnTo>
                </a:path>
              </a:pathLst>
            </a:custGeom>
            <a:ln w="9144">
              <a:solidFill>
                <a:srgbClr val="B7C2D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2" name="object 42"/>
          <p:cNvSpPr txBox="1"/>
          <p:nvPr/>
        </p:nvSpPr>
        <p:spPr>
          <a:xfrm>
            <a:off x="237845" y="4696459"/>
            <a:ext cx="7544434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  <a:tabLst>
                <a:tab pos="1411605" algn="l"/>
                <a:tab pos="3149600" algn="l"/>
                <a:tab pos="4859655" algn="l"/>
                <a:tab pos="6731000" algn="l"/>
              </a:tabLst>
            </a:pPr>
            <a:r>
              <a:rPr dirty="0" sz="1200" spc="-10">
                <a:latin typeface="Calibri"/>
                <a:cs typeface="Calibri"/>
              </a:rPr>
              <a:t>Estudo	prospectivo,	unicêntrico,	</a:t>
            </a:r>
            <a:r>
              <a:rPr dirty="0" sz="1200" spc="-5">
                <a:latin typeface="Calibri"/>
                <a:cs typeface="Calibri"/>
              </a:rPr>
              <a:t>observacional,	</a:t>
            </a:r>
            <a:r>
              <a:rPr dirty="0" sz="1200" spc="-10">
                <a:latin typeface="Calibri"/>
                <a:cs typeface="Calibri"/>
              </a:rPr>
              <a:t>exploratório.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 </a:t>
            </a:r>
            <a:r>
              <a:rPr dirty="0" sz="1200" spc="-10">
                <a:latin typeface="Calibri"/>
                <a:cs typeface="Calibri"/>
              </a:rPr>
              <a:t>pacientes </a:t>
            </a:r>
            <a:r>
              <a:rPr dirty="0" sz="1200" spc="-15">
                <a:latin typeface="Calibri"/>
                <a:cs typeface="Calibri"/>
              </a:rPr>
              <a:t>foram </a:t>
            </a:r>
            <a:r>
              <a:rPr dirty="0" sz="1200" spc="-5">
                <a:latin typeface="Calibri"/>
                <a:cs typeface="Calibri"/>
              </a:rPr>
              <a:t>classificados </a:t>
            </a:r>
            <a:r>
              <a:rPr dirty="0" sz="1200">
                <a:latin typeface="Calibri"/>
                <a:cs typeface="Calibri"/>
              </a:rPr>
              <a:t>em 2 </a:t>
            </a:r>
            <a:r>
              <a:rPr dirty="0" sz="1200" spc="-5">
                <a:latin typeface="Calibri"/>
                <a:cs typeface="Calibri"/>
              </a:rPr>
              <a:t>grupos principais: Grupo 1) tumores positivos </a:t>
            </a:r>
            <a:r>
              <a:rPr dirty="0" sz="1200" spc="-15">
                <a:latin typeface="Calibri"/>
                <a:cs typeface="Calibri"/>
              </a:rPr>
              <a:t>para </a:t>
            </a:r>
            <a:r>
              <a:rPr dirty="0" sz="1200" spc="-5">
                <a:latin typeface="Calibri"/>
                <a:cs typeface="Calibri"/>
              </a:rPr>
              <a:t>mutações </a:t>
            </a:r>
            <a:r>
              <a:rPr dirty="0" sz="1200" spc="-10">
                <a:latin typeface="Calibri"/>
                <a:cs typeface="Calibri"/>
              </a:rPr>
              <a:t>ativadoras nos </a:t>
            </a:r>
            <a:r>
              <a:rPr dirty="0" sz="1200">
                <a:latin typeface="Calibri"/>
                <a:cs typeface="Calibri"/>
              </a:rPr>
              <a:t>genes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i="1">
                <a:latin typeface="Calibri"/>
                <a:cs typeface="Calibri"/>
              </a:rPr>
              <a:t>RAS,</a:t>
            </a:r>
            <a:r>
              <a:rPr dirty="0" sz="1200" spc="5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NRAS</a:t>
            </a:r>
            <a:r>
              <a:rPr dirty="0" sz="1200" spc="5" i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BRAF</a:t>
            </a:r>
            <a:r>
              <a:rPr dirty="0" sz="1200" spc="20" i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</a:t>
            </a:r>
            <a:r>
              <a:rPr dirty="0" sz="1200" spc="-5" i="1">
                <a:latin typeface="Calibri"/>
                <a:cs typeface="Calibri"/>
              </a:rPr>
              <a:t>RAS/RAF </a:t>
            </a:r>
            <a:r>
              <a:rPr dirty="0" sz="1200" spc="-10">
                <a:latin typeface="Calibri"/>
                <a:cs typeface="Calibri"/>
              </a:rPr>
              <a:t>positivo)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e,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grupo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2)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tumores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negativos</a:t>
            </a:r>
            <a:r>
              <a:rPr dirty="0" sz="1200" spc="-15">
                <a:latin typeface="Calibri"/>
                <a:cs typeface="Calibri"/>
              </a:rPr>
              <a:t> para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mutações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nesses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genes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</a:t>
            </a:r>
            <a:r>
              <a:rPr dirty="0" sz="1200" spc="-5" i="1">
                <a:latin typeface="Calibri"/>
                <a:cs typeface="Calibri"/>
              </a:rPr>
              <a:t>RAS/RAF</a:t>
            </a:r>
            <a:r>
              <a:rPr dirty="0" sz="1200" spc="15" i="1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negativo).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98831" y="9145016"/>
            <a:ext cx="755015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Um </a:t>
            </a:r>
            <a:r>
              <a:rPr dirty="0" sz="1200" spc="-10">
                <a:latin typeface="Calibri"/>
                <a:cs typeface="Calibri"/>
              </a:rPr>
              <a:t>total </a:t>
            </a:r>
            <a:r>
              <a:rPr dirty="0" sz="1200" spc="-5">
                <a:latin typeface="Calibri"/>
                <a:cs typeface="Calibri"/>
              </a:rPr>
              <a:t>de </a:t>
            </a:r>
            <a:r>
              <a:rPr dirty="0" sz="1200" spc="5">
                <a:latin typeface="Calibri"/>
                <a:cs typeface="Calibri"/>
              </a:rPr>
              <a:t>53 </a:t>
            </a:r>
            <a:r>
              <a:rPr dirty="0" sz="1200" spc="-10">
                <a:latin typeface="Calibri"/>
                <a:cs typeface="Calibri"/>
              </a:rPr>
              <a:t>pacientes </a:t>
            </a:r>
            <a:r>
              <a:rPr dirty="0" sz="1200" spc="-15">
                <a:latin typeface="Calibri"/>
                <a:cs typeface="Calibri"/>
              </a:rPr>
              <a:t>foram </a:t>
            </a:r>
            <a:r>
              <a:rPr dirty="0" sz="1200" spc="-5">
                <a:latin typeface="Calibri"/>
                <a:cs typeface="Calibri"/>
              </a:rPr>
              <a:t>incluídos </a:t>
            </a:r>
            <a:r>
              <a:rPr dirty="0" sz="1200" spc="-10">
                <a:latin typeface="Calibri"/>
                <a:cs typeface="Calibri"/>
              </a:rPr>
              <a:t>neste estudo, 51% </a:t>
            </a:r>
            <a:r>
              <a:rPr dirty="0" sz="1200">
                <a:latin typeface="Calibri"/>
                <a:cs typeface="Calibri"/>
              </a:rPr>
              <a:t>(27/53) </a:t>
            </a:r>
            <a:r>
              <a:rPr dirty="0" sz="1200" spc="-10">
                <a:latin typeface="Calibri"/>
                <a:cs typeface="Calibri"/>
              </a:rPr>
              <a:t>dos </a:t>
            </a:r>
            <a:r>
              <a:rPr dirty="0" sz="1200" spc="-5">
                <a:latin typeface="Calibri"/>
                <a:cs typeface="Calibri"/>
              </a:rPr>
              <a:t>respectivos </a:t>
            </a:r>
            <a:r>
              <a:rPr dirty="0" sz="1200" spc="-10">
                <a:latin typeface="Calibri"/>
                <a:cs typeface="Calibri"/>
              </a:rPr>
              <a:t>tumores foram </a:t>
            </a:r>
            <a:r>
              <a:rPr dirty="0" sz="1200" spc="-5" i="1">
                <a:latin typeface="Calibri"/>
                <a:cs typeface="Calibri"/>
              </a:rPr>
              <a:t>RAS/RAF </a:t>
            </a:r>
            <a:r>
              <a:rPr dirty="0" sz="1200" spc="-5">
                <a:latin typeface="Calibri"/>
                <a:cs typeface="Calibri"/>
              </a:rPr>
              <a:t>positivo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(grupo </a:t>
            </a:r>
            <a:r>
              <a:rPr dirty="0" sz="1200" spc="-5">
                <a:latin typeface="Calibri"/>
                <a:cs typeface="Calibri"/>
              </a:rPr>
              <a:t>1)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10">
                <a:latin typeface="Calibri"/>
                <a:cs typeface="Calibri"/>
              </a:rPr>
              <a:t>49%</a:t>
            </a:r>
            <a:r>
              <a:rPr dirty="0" sz="1200" spc="-5">
                <a:latin typeface="Calibri"/>
                <a:cs typeface="Calibri"/>
              </a:rPr>
              <a:t> (26/53) </a:t>
            </a:r>
            <a:r>
              <a:rPr dirty="0" sz="1200" spc="-15">
                <a:latin typeface="Calibri"/>
                <a:cs typeface="Calibri"/>
              </a:rPr>
              <a:t>foram </a:t>
            </a:r>
            <a:r>
              <a:rPr dirty="0" sz="1200">
                <a:latin typeface="Calibri"/>
                <a:cs typeface="Calibri"/>
              </a:rPr>
              <a:t>RAS/RAF </a:t>
            </a:r>
            <a:r>
              <a:rPr dirty="0" sz="1200" spc="-5">
                <a:latin typeface="Calibri"/>
                <a:cs typeface="Calibri"/>
              </a:rPr>
              <a:t>negativo </a:t>
            </a:r>
            <a:r>
              <a:rPr dirty="0" sz="1200" spc="-10">
                <a:latin typeface="Calibri"/>
                <a:cs typeface="Calibri"/>
              </a:rPr>
              <a:t>(grupo </a:t>
            </a:r>
            <a:r>
              <a:rPr dirty="0" sz="1200" spc="-5">
                <a:latin typeface="Calibri"/>
                <a:cs typeface="Calibri"/>
              </a:rPr>
              <a:t>2). Dos </a:t>
            </a:r>
            <a:r>
              <a:rPr dirty="0" sz="1200" spc="5">
                <a:latin typeface="Calibri"/>
                <a:cs typeface="Calibri"/>
              </a:rPr>
              <a:t>26 </a:t>
            </a:r>
            <a:r>
              <a:rPr dirty="0" sz="1200" spc="-10">
                <a:latin typeface="Calibri"/>
                <a:cs typeface="Calibri"/>
              </a:rPr>
              <a:t>tumores </a:t>
            </a:r>
            <a:r>
              <a:rPr dirty="0" sz="1200" i="1">
                <a:latin typeface="Calibri"/>
                <a:cs typeface="Calibri"/>
              </a:rPr>
              <a:t>RAS/RAF </a:t>
            </a:r>
            <a:r>
              <a:rPr dirty="0" sz="1200" spc="-10">
                <a:latin typeface="Calibri"/>
                <a:cs typeface="Calibri"/>
              </a:rPr>
              <a:t>negativo (grupo</a:t>
            </a:r>
            <a:r>
              <a:rPr dirty="0" sz="1200" spc="-5">
                <a:latin typeface="Calibri"/>
                <a:cs typeface="Calibri"/>
              </a:rPr>
              <a:t> 2), </a:t>
            </a:r>
            <a:r>
              <a:rPr dirty="0" sz="1200" spc="5">
                <a:latin typeface="Calibri"/>
                <a:cs typeface="Calibri"/>
              </a:rPr>
              <a:t>23 </a:t>
            </a:r>
            <a:r>
              <a:rPr dirty="0" sz="1200" spc="-20">
                <a:latin typeface="Calibri"/>
                <a:cs typeface="Calibri"/>
              </a:rPr>
              <a:t>foram 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analisados </a:t>
            </a:r>
            <a:r>
              <a:rPr dirty="0" sz="1200">
                <a:latin typeface="Calibri"/>
                <a:cs typeface="Calibri"/>
              </a:rPr>
              <a:t>usando </a:t>
            </a:r>
            <a:r>
              <a:rPr dirty="0" sz="1200" spc="-5">
                <a:latin typeface="Calibri"/>
                <a:cs typeface="Calibri"/>
              </a:rPr>
              <a:t>painel genômico tumoral </a:t>
            </a:r>
            <a:r>
              <a:rPr dirty="0" sz="1200" spc="-15">
                <a:latin typeface="Calibri"/>
                <a:cs typeface="Calibri"/>
              </a:rPr>
              <a:t>para </a:t>
            </a:r>
            <a:r>
              <a:rPr dirty="0" sz="1200" spc="-5">
                <a:latin typeface="Calibri"/>
                <a:cs typeface="Calibri"/>
              </a:rPr>
              <a:t>detecção de mutações somáticas específicas do </a:t>
            </a:r>
            <a:r>
              <a:rPr dirty="0" sz="1200" spc="-25">
                <a:latin typeface="Calibri"/>
                <a:cs typeface="Calibri"/>
              </a:rPr>
              <a:t>tumor. </a:t>
            </a:r>
            <a:r>
              <a:rPr dirty="0" sz="1200">
                <a:latin typeface="Calibri"/>
                <a:cs typeface="Calibri"/>
              </a:rPr>
              <a:t>Desses em </a:t>
            </a:r>
            <a:r>
              <a:rPr dirty="0" sz="1200" spc="-10">
                <a:latin typeface="Calibri"/>
                <a:cs typeface="Calibri"/>
              </a:rPr>
              <a:t>83% </a:t>
            </a:r>
            <a:r>
              <a:rPr dirty="0" sz="1200" spc="-5">
                <a:latin typeface="Calibri"/>
                <a:cs typeface="Calibri"/>
              </a:rPr>
              <a:t> (19/23) </a:t>
            </a:r>
            <a:r>
              <a:rPr dirty="0" sz="1200" spc="-10">
                <a:latin typeface="Calibri"/>
                <a:cs typeface="Calibri"/>
              </a:rPr>
              <a:t>foi </a:t>
            </a:r>
            <a:r>
              <a:rPr dirty="0" sz="1200" spc="-5">
                <a:latin typeface="Calibri"/>
                <a:cs typeface="Calibri"/>
              </a:rPr>
              <a:t>possível </a:t>
            </a:r>
            <a:r>
              <a:rPr dirty="0" sz="1200" spc="-10">
                <a:latin typeface="Calibri"/>
                <a:cs typeface="Calibri"/>
              </a:rPr>
              <a:t>detectar </a:t>
            </a:r>
            <a:r>
              <a:rPr dirty="0" sz="1200">
                <a:latin typeface="Calibri"/>
                <a:cs typeface="Calibri"/>
              </a:rPr>
              <a:t>pelo </a:t>
            </a:r>
            <a:r>
              <a:rPr dirty="0" sz="1200" spc="-5">
                <a:latin typeface="Calibri"/>
                <a:cs typeface="Calibri"/>
              </a:rPr>
              <a:t>menos uma </a:t>
            </a:r>
            <a:r>
              <a:rPr dirty="0" sz="1200">
                <a:latin typeface="Calibri"/>
                <a:cs typeface="Calibri"/>
              </a:rPr>
              <a:t>marca </a:t>
            </a:r>
            <a:r>
              <a:rPr dirty="0" sz="1200" spc="-5">
                <a:latin typeface="Calibri"/>
                <a:cs typeface="Calibri"/>
              </a:rPr>
              <a:t>específica </a:t>
            </a:r>
            <a:r>
              <a:rPr dirty="0" sz="1200" spc="5">
                <a:latin typeface="Calibri"/>
                <a:cs typeface="Calibri"/>
              </a:rPr>
              <a:t>do </a:t>
            </a:r>
            <a:r>
              <a:rPr dirty="0" sz="1200" spc="-25">
                <a:latin typeface="Calibri"/>
                <a:cs typeface="Calibri"/>
              </a:rPr>
              <a:t>tumor. </a:t>
            </a:r>
            <a:r>
              <a:rPr dirty="0" sz="1200" spc="-15">
                <a:latin typeface="Calibri"/>
                <a:cs typeface="Calibri"/>
              </a:rPr>
              <a:t>Entre </a:t>
            </a:r>
            <a:r>
              <a:rPr dirty="0" sz="1200" spc="-5">
                <a:latin typeface="Calibri"/>
                <a:cs typeface="Calibri"/>
              </a:rPr>
              <a:t>os </a:t>
            </a:r>
            <a:r>
              <a:rPr dirty="0" sz="1200">
                <a:latin typeface="Calibri"/>
                <a:cs typeface="Calibri"/>
              </a:rPr>
              <a:t>genes </a:t>
            </a:r>
            <a:r>
              <a:rPr dirty="0" sz="1200" spc="-10">
                <a:latin typeface="Calibri"/>
                <a:cs typeface="Calibri"/>
              </a:rPr>
              <a:t>mutados </a:t>
            </a:r>
            <a:r>
              <a:rPr dirty="0" sz="1200">
                <a:latin typeface="Calibri"/>
                <a:cs typeface="Calibri"/>
              </a:rPr>
              <a:t>nesses </a:t>
            </a:r>
            <a:r>
              <a:rPr dirty="0" sz="1200" spc="-10">
                <a:latin typeface="Calibri"/>
                <a:cs typeface="Calibri"/>
              </a:rPr>
              <a:t>tumores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 i="1">
                <a:latin typeface="Calibri"/>
                <a:cs typeface="Calibri"/>
              </a:rPr>
              <a:t>TP53 </a:t>
            </a:r>
            <a:r>
              <a:rPr dirty="0" sz="1200" i="1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foi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foi</a:t>
            </a:r>
            <a:r>
              <a:rPr dirty="0" sz="1200" spc="2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detectado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maior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número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casos</a:t>
            </a:r>
            <a:r>
              <a:rPr dirty="0" sz="1200" spc="-5">
                <a:latin typeface="Calibri"/>
                <a:cs typeface="Calibri"/>
              </a:rPr>
              <a:t> (78%;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18/23)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(Figura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2).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9028938" y="2658262"/>
            <a:ext cx="530225" cy="1092200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050" spc="-10" b="1">
                <a:latin typeface="Arial"/>
                <a:cs typeface="Arial"/>
              </a:rPr>
              <a:t>4,3%</a:t>
            </a:r>
            <a:r>
              <a:rPr dirty="0" sz="1050" spc="-60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(1)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050" spc="-10" b="1">
                <a:latin typeface="Arial"/>
                <a:cs typeface="Arial"/>
              </a:rPr>
              <a:t>4,3%</a:t>
            </a:r>
            <a:r>
              <a:rPr dirty="0" sz="1050" spc="-60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(1)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050" spc="-10" b="1">
                <a:latin typeface="Arial"/>
                <a:cs typeface="Arial"/>
              </a:rPr>
              <a:t>4,3%</a:t>
            </a:r>
            <a:r>
              <a:rPr dirty="0" sz="1050" spc="-60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(1)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050" spc="-10" b="1">
                <a:latin typeface="Arial"/>
                <a:cs typeface="Arial"/>
              </a:rPr>
              <a:t>4,3%</a:t>
            </a:r>
            <a:r>
              <a:rPr dirty="0" sz="1050" spc="-60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(1)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050" spc="-10" b="1">
                <a:latin typeface="Arial"/>
                <a:cs typeface="Arial"/>
              </a:rPr>
              <a:t>4,3%</a:t>
            </a:r>
            <a:r>
              <a:rPr dirty="0" sz="1050" spc="-60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(1)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669487" y="2231178"/>
            <a:ext cx="70485" cy="452755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dirty="0" sz="1050" b="1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050" b="1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341356" y="2070861"/>
            <a:ext cx="60325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1">
                <a:latin typeface="Arial"/>
                <a:cs typeface="Arial"/>
              </a:rPr>
              <a:t>34,7%</a:t>
            </a:r>
            <a:r>
              <a:rPr dirty="0" sz="1050" spc="-40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(8)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753215" y="1869185"/>
            <a:ext cx="56642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1">
                <a:latin typeface="Arial"/>
                <a:cs typeface="Arial"/>
              </a:rPr>
              <a:t>78%</a:t>
            </a:r>
            <a:r>
              <a:rPr dirty="0" sz="1050" spc="-50" b="1">
                <a:latin typeface="Arial"/>
                <a:cs typeface="Arial"/>
              </a:rPr>
              <a:t> </a:t>
            </a:r>
            <a:r>
              <a:rPr dirty="0" sz="1050" spc="-5" b="1">
                <a:latin typeface="Arial"/>
                <a:cs typeface="Arial"/>
              </a:rPr>
              <a:t>(18)</a:t>
            </a:r>
            <a:endParaRPr sz="10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140954" y="2653436"/>
            <a:ext cx="54610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9375" marR="5715" indent="200025">
              <a:lnSpc>
                <a:spcPct val="133300"/>
              </a:lnSpc>
              <a:spcBef>
                <a:spcPts val="100"/>
              </a:spcBef>
            </a:pPr>
            <a:r>
              <a:rPr dirty="0" sz="1050" b="1">
                <a:latin typeface="Arial"/>
                <a:cs typeface="Arial"/>
              </a:rPr>
              <a:t>F</a:t>
            </a:r>
            <a:r>
              <a:rPr dirty="0" sz="1050" spc="-20" b="1">
                <a:latin typeface="Arial"/>
                <a:cs typeface="Arial"/>
              </a:rPr>
              <a:t>N</a:t>
            </a:r>
            <a:r>
              <a:rPr dirty="0" sz="1050" b="1">
                <a:latin typeface="Arial"/>
                <a:cs typeface="Arial"/>
              </a:rPr>
              <a:t>1  </a:t>
            </a:r>
            <a:r>
              <a:rPr dirty="0" sz="1050" spc="-10" b="1">
                <a:latin typeface="Arial"/>
                <a:cs typeface="Arial"/>
              </a:rPr>
              <a:t>E</a:t>
            </a:r>
            <a:r>
              <a:rPr dirty="0" sz="1050" b="1">
                <a:latin typeface="Arial"/>
                <a:cs typeface="Arial"/>
              </a:rPr>
              <a:t>R</a:t>
            </a:r>
            <a:r>
              <a:rPr dirty="0" sz="1050" spc="-20" b="1">
                <a:latin typeface="Arial"/>
                <a:cs typeface="Arial"/>
              </a:rPr>
              <a:t>B</a:t>
            </a:r>
            <a:r>
              <a:rPr dirty="0" sz="1050" b="1">
                <a:latin typeface="Arial"/>
                <a:cs typeface="Arial"/>
              </a:rPr>
              <a:t>B3</a:t>
            </a:r>
            <a:endParaRPr sz="1050">
              <a:latin typeface="Arial"/>
              <a:cs typeface="Arial"/>
            </a:endParaRPr>
          </a:p>
          <a:p>
            <a:pPr marL="12700" marR="5080" indent="229870">
              <a:lnSpc>
                <a:spcPct val="133100"/>
              </a:lnSpc>
            </a:pPr>
            <a:r>
              <a:rPr dirty="0" sz="1050" spc="5" b="1">
                <a:latin typeface="Arial"/>
                <a:cs typeface="Arial"/>
              </a:rPr>
              <a:t>D</a:t>
            </a:r>
            <a:r>
              <a:rPr dirty="0" sz="1050" spc="-20" b="1">
                <a:latin typeface="Arial"/>
                <a:cs typeface="Arial"/>
              </a:rPr>
              <a:t>C</a:t>
            </a:r>
            <a:r>
              <a:rPr dirty="0" sz="1050" b="1">
                <a:latin typeface="Arial"/>
                <a:cs typeface="Arial"/>
              </a:rPr>
              <a:t>C  B</a:t>
            </a:r>
            <a:r>
              <a:rPr dirty="0" sz="1050" spc="-20" b="1">
                <a:latin typeface="Arial"/>
                <a:cs typeface="Arial"/>
              </a:rPr>
              <a:t>C</a:t>
            </a:r>
            <a:r>
              <a:rPr dirty="0" sz="1050" b="1">
                <a:latin typeface="Arial"/>
                <a:cs typeface="Arial"/>
              </a:rPr>
              <a:t>L</a:t>
            </a:r>
            <a:r>
              <a:rPr dirty="0" sz="1050" spc="-10" b="1">
                <a:latin typeface="Arial"/>
                <a:cs typeface="Arial"/>
              </a:rPr>
              <a:t>1</a:t>
            </a:r>
            <a:r>
              <a:rPr dirty="0" sz="1050" spc="10" b="1">
                <a:latin typeface="Arial"/>
                <a:cs typeface="Arial"/>
              </a:rPr>
              <a:t>1</a:t>
            </a:r>
            <a:r>
              <a:rPr dirty="0" sz="1050" b="1">
                <a:latin typeface="Arial"/>
                <a:cs typeface="Arial"/>
              </a:rPr>
              <a:t>A</a:t>
            </a:r>
            <a:endParaRPr sz="1050">
              <a:latin typeface="Arial"/>
              <a:cs typeface="Arial"/>
            </a:endParaRPr>
          </a:p>
          <a:p>
            <a:pPr marL="257175">
              <a:lnSpc>
                <a:spcPct val="100000"/>
              </a:lnSpc>
              <a:spcBef>
                <a:spcPts val="420"/>
              </a:spcBef>
            </a:pPr>
            <a:r>
              <a:rPr dirty="0" sz="1050" b="1">
                <a:latin typeface="Arial"/>
                <a:cs typeface="Arial"/>
              </a:rPr>
              <a:t>A</a:t>
            </a:r>
            <a:r>
              <a:rPr dirty="0" sz="1050" spc="-25" b="1">
                <a:latin typeface="Arial"/>
                <a:cs typeface="Arial"/>
              </a:rPr>
              <a:t>L</a:t>
            </a:r>
            <a:r>
              <a:rPr dirty="0" sz="1050" b="1">
                <a:latin typeface="Arial"/>
                <a:cs typeface="Arial"/>
              </a:rPr>
              <a:t>K</a:t>
            </a:r>
            <a:endParaRPr sz="105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341232" y="1800250"/>
            <a:ext cx="34544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9530" marR="5080" indent="-37465">
              <a:lnSpc>
                <a:spcPct val="133300"/>
              </a:lnSpc>
              <a:spcBef>
                <a:spcPts val="100"/>
              </a:spcBef>
            </a:pPr>
            <a:r>
              <a:rPr dirty="0" sz="1050" b="1">
                <a:latin typeface="Arial"/>
                <a:cs typeface="Arial"/>
              </a:rPr>
              <a:t>T</a:t>
            </a:r>
            <a:r>
              <a:rPr dirty="0" sz="1050" spc="-10" b="1">
                <a:latin typeface="Arial"/>
                <a:cs typeface="Arial"/>
              </a:rPr>
              <a:t>P</a:t>
            </a:r>
            <a:r>
              <a:rPr dirty="0" sz="1050" spc="-15" b="1">
                <a:latin typeface="Arial"/>
                <a:cs typeface="Arial"/>
              </a:rPr>
              <a:t>5</a:t>
            </a:r>
            <a:r>
              <a:rPr dirty="0" sz="1050" b="1">
                <a:latin typeface="Arial"/>
                <a:cs typeface="Arial"/>
              </a:rPr>
              <a:t>3  A</a:t>
            </a:r>
            <a:r>
              <a:rPr dirty="0" sz="1050" spc="-10" b="1">
                <a:latin typeface="Arial"/>
                <a:cs typeface="Arial"/>
              </a:rPr>
              <a:t>P</a:t>
            </a:r>
            <a:r>
              <a:rPr dirty="0" sz="1050" b="1">
                <a:latin typeface="Arial"/>
                <a:cs typeface="Arial"/>
              </a:rPr>
              <a:t>C</a:t>
            </a:r>
            <a:endParaRPr sz="105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37956" y="3824477"/>
            <a:ext cx="4630420" cy="3390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12470">
              <a:lnSpc>
                <a:spcPts val="1260"/>
              </a:lnSpc>
              <a:spcBef>
                <a:spcPts val="105"/>
              </a:spcBef>
              <a:tabLst>
                <a:tab pos="1616075" algn="l"/>
                <a:tab pos="2483485" algn="l"/>
                <a:tab pos="3387090" algn="l"/>
                <a:tab pos="4291965" algn="l"/>
              </a:tabLst>
            </a:pPr>
            <a:r>
              <a:rPr dirty="0" sz="1050" b="1">
                <a:latin typeface="Arial"/>
                <a:cs typeface="Arial"/>
              </a:rPr>
              <a:t>0	5	</a:t>
            </a:r>
            <a:r>
              <a:rPr dirty="0" sz="1050" spc="-5" b="1">
                <a:latin typeface="Arial"/>
                <a:cs typeface="Arial"/>
              </a:rPr>
              <a:t>10	15	</a:t>
            </a:r>
            <a:r>
              <a:rPr dirty="0" sz="1050" spc="-15" b="1">
                <a:latin typeface="Arial"/>
                <a:cs typeface="Arial"/>
              </a:rPr>
              <a:t>20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000" b="1">
                <a:latin typeface="Calibri"/>
                <a:cs typeface="Calibri"/>
              </a:rPr>
              <a:t>Figura</a:t>
            </a:r>
            <a:r>
              <a:rPr dirty="0" sz="1000" spc="-30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2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–</a:t>
            </a:r>
            <a:r>
              <a:rPr dirty="0" sz="1000" spc="-5" b="1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Mutações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somáticas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específicas</a:t>
            </a:r>
            <a:r>
              <a:rPr dirty="0" sz="1000" spc="-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tumor,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obtidas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atráves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Painel</a:t>
            </a:r>
            <a:r>
              <a:rPr dirty="0" sz="1000" spc="-5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CCP</a:t>
            </a:r>
            <a:r>
              <a:rPr dirty="0" sz="1000">
                <a:latin typeface="Calibri"/>
                <a:cs typeface="Calibri"/>
              </a:rPr>
              <a:t> 406G.</a:t>
            </a:r>
            <a:endParaRPr sz="1000">
              <a:latin typeface="Calibri"/>
              <a:cs typeface="Calibri"/>
            </a:endParaRPr>
          </a:p>
        </p:txBody>
      </p:sp>
      <p:graphicFrame>
        <p:nvGraphicFramePr>
          <p:cNvPr id="51" name="object 51"/>
          <p:cNvGraphicFramePr>
            <a:graphicFrameLocks noGrp="1"/>
          </p:cNvGraphicFramePr>
          <p:nvPr/>
        </p:nvGraphicFramePr>
        <p:xfrm>
          <a:off x="8151876" y="2304799"/>
          <a:ext cx="5305425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730"/>
                <a:gridCol w="904875"/>
                <a:gridCol w="35559"/>
                <a:gridCol w="866140"/>
                <a:gridCol w="904874"/>
                <a:gridCol w="901700"/>
                <a:gridCol w="1056004"/>
              </a:tblGrid>
              <a:tr h="195224">
                <a:tc>
                  <a:txBody>
                    <a:bodyPr/>
                    <a:lstStyle/>
                    <a:p>
                      <a:pPr marL="31750">
                        <a:lnSpc>
                          <a:spcPts val="1165"/>
                        </a:lnSpc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PIK3CA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8,7%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(2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900" spc="-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40.96%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34290"/>
                </a:tc>
              </a:tr>
              <a:tr h="231241"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50" spc="-5" b="1">
                          <a:latin typeface="Arial"/>
                          <a:cs typeface="Arial"/>
                        </a:rPr>
                        <a:t>SMAD4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8,7%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(2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107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900" spc="-5">
                          <a:solidFill>
                            <a:srgbClr val="585858"/>
                          </a:solidFill>
                          <a:latin typeface="Calibri"/>
                          <a:cs typeface="Calibri"/>
                        </a:rPr>
                        <a:t>20.48%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17780"/>
                </a:tc>
              </a:tr>
            </a:tbl>
          </a:graphicData>
        </a:graphic>
      </p:graphicFrame>
      <p:pic>
        <p:nvPicPr>
          <p:cNvPr id="52" name="object 5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6221456" y="9592055"/>
            <a:ext cx="850392" cy="493776"/>
          </a:xfrm>
          <a:prstGeom prst="rect">
            <a:avLst/>
          </a:prstGeom>
        </p:spPr>
      </p:pic>
      <p:pic>
        <p:nvPicPr>
          <p:cNvPr id="53" name="object 5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403908" y="9534669"/>
            <a:ext cx="697512" cy="551162"/>
          </a:xfrm>
          <a:prstGeom prst="rect">
            <a:avLst/>
          </a:prstGeom>
        </p:spPr>
      </p:pic>
      <p:sp>
        <p:nvSpPr>
          <p:cNvPr id="54" name="object 54"/>
          <p:cNvSpPr txBox="1"/>
          <p:nvPr/>
        </p:nvSpPr>
        <p:spPr>
          <a:xfrm>
            <a:off x="12780391" y="8028813"/>
            <a:ext cx="5368290" cy="19545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acordo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com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resultados</a:t>
            </a:r>
            <a:r>
              <a:rPr dirty="0" sz="1200" spc="-5">
                <a:latin typeface="Calibri"/>
                <a:cs typeface="Calibri"/>
              </a:rPr>
              <a:t> obtidos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até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momento,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observamos</a:t>
            </a:r>
            <a:r>
              <a:rPr dirty="0" sz="1200" spc="2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ctDNA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baseline positivo </a:t>
            </a:r>
            <a:r>
              <a:rPr dirty="0" sz="1200" spc="-10">
                <a:latin typeface="Calibri"/>
                <a:cs typeface="Calibri"/>
              </a:rPr>
              <a:t>foi </a:t>
            </a:r>
            <a:r>
              <a:rPr dirty="0" sz="1200" spc="-5">
                <a:latin typeface="Calibri"/>
                <a:cs typeface="Calibri"/>
              </a:rPr>
              <a:t>detectado de </a:t>
            </a:r>
            <a:r>
              <a:rPr dirty="0" sz="1200" spc="-10">
                <a:latin typeface="Calibri"/>
                <a:cs typeface="Calibri"/>
              </a:rPr>
              <a:t>forma </a:t>
            </a:r>
            <a:r>
              <a:rPr dirty="0" sz="1200" spc="-5">
                <a:latin typeface="Calibri"/>
                <a:cs typeface="Calibri"/>
              </a:rPr>
              <a:t>mais frequente </a:t>
            </a:r>
            <a:r>
              <a:rPr dirty="0" sz="1200">
                <a:latin typeface="Calibri"/>
                <a:cs typeface="Calibri"/>
              </a:rPr>
              <a:t>em </a:t>
            </a:r>
            <a:r>
              <a:rPr dirty="0" sz="1200" spc="-10">
                <a:latin typeface="Calibri"/>
                <a:cs typeface="Calibri"/>
              </a:rPr>
              <a:t>pacientes </a:t>
            </a:r>
            <a:r>
              <a:rPr dirty="0" sz="1200">
                <a:latin typeface="Calibri"/>
                <a:cs typeface="Calibri"/>
              </a:rPr>
              <a:t>com </a:t>
            </a:r>
            <a:r>
              <a:rPr dirty="0" sz="1200" spc="-5">
                <a:latin typeface="Calibri"/>
                <a:cs typeface="Calibri"/>
              </a:rPr>
              <a:t>tumores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RAS/RAF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positivo,</a:t>
            </a:r>
            <a:r>
              <a:rPr dirty="0" sz="1200" spc="-5">
                <a:latin typeface="Calibri"/>
                <a:cs typeface="Calibri"/>
              </a:rPr>
              <a:t> ou</a:t>
            </a:r>
            <a:r>
              <a:rPr dirty="0" sz="1200">
                <a:latin typeface="Calibri"/>
                <a:cs typeface="Calibri"/>
              </a:rPr>
              <a:t> seja,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tumores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via</a:t>
            </a:r>
            <a:r>
              <a:rPr dirty="0" sz="1200">
                <a:latin typeface="Calibri"/>
                <a:cs typeface="Calibri"/>
              </a:rPr>
              <a:t> MAP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quinase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ativa,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do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que</a:t>
            </a:r>
            <a:r>
              <a:rPr dirty="0" sz="1200" spc="-5">
                <a:latin typeface="Calibri"/>
                <a:cs typeface="Calibri"/>
              </a:rPr>
              <a:t> tumores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RAS/RAF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negativos,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</a:t>
            </a:r>
            <a:r>
              <a:rPr dirty="0" sz="1200">
                <a:latin typeface="Calibri"/>
                <a:cs typeface="Calibri"/>
              </a:rPr>
              <a:t> seja,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</a:t>
            </a:r>
            <a:r>
              <a:rPr dirty="0" sz="1200">
                <a:latin typeface="Calibri"/>
                <a:cs typeface="Calibri"/>
              </a:rPr>
              <a:t> 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via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inativa.</a:t>
            </a:r>
            <a:r>
              <a:rPr dirty="0" sz="1200">
                <a:latin typeface="Calibri"/>
                <a:cs typeface="Calibri"/>
              </a:rPr>
              <a:t> 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prazo</a:t>
            </a:r>
            <a:r>
              <a:rPr dirty="0" sz="1200" spc="-5">
                <a:latin typeface="Calibri"/>
                <a:cs typeface="Calibri"/>
              </a:rPr>
              <a:t> de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15</a:t>
            </a:r>
            <a:r>
              <a:rPr dirty="0" sz="1200" spc="2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meses</a:t>
            </a:r>
            <a:r>
              <a:rPr dirty="0" sz="1200" spc="27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de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monitoramento</a:t>
            </a:r>
            <a:r>
              <a:rPr dirty="0" sz="1200" spc="-5">
                <a:latin typeface="Calibri"/>
                <a:cs typeface="Calibri"/>
              </a:rPr>
              <a:t> 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resistência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por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aparecimento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clones</a:t>
            </a:r>
            <a:r>
              <a:rPr dirty="0" sz="1200">
                <a:latin typeface="Calibri"/>
                <a:cs typeface="Calibri"/>
              </a:rPr>
              <a:t> RAS/RAF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mutados</a:t>
            </a:r>
            <a:r>
              <a:rPr dirty="0" sz="1200">
                <a:latin typeface="Calibri"/>
                <a:cs typeface="Calibri"/>
              </a:rPr>
              <a:t> em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pacientes tratados </a:t>
            </a:r>
            <a:r>
              <a:rPr dirty="0" sz="1200">
                <a:latin typeface="Calibri"/>
                <a:cs typeface="Calibri"/>
              </a:rPr>
              <a:t>com </a:t>
            </a:r>
            <a:r>
              <a:rPr dirty="0" sz="1200" spc="-5">
                <a:latin typeface="Calibri"/>
                <a:cs typeface="Calibri"/>
              </a:rPr>
              <a:t>anti-EGFR parece </a:t>
            </a:r>
            <a:r>
              <a:rPr dirty="0" sz="1200">
                <a:latin typeface="Calibri"/>
                <a:cs typeface="Calibri"/>
              </a:rPr>
              <a:t>ter sido </a:t>
            </a:r>
            <a:r>
              <a:rPr dirty="0" sz="1200" spc="-5">
                <a:latin typeface="Calibri"/>
                <a:cs typeface="Calibri"/>
              </a:rPr>
              <a:t>demasiadamente </a:t>
            </a:r>
            <a:r>
              <a:rPr dirty="0" sz="1200" spc="-10">
                <a:latin typeface="Calibri"/>
                <a:cs typeface="Calibri"/>
              </a:rPr>
              <a:t>curto. </a:t>
            </a:r>
            <a:r>
              <a:rPr dirty="0" sz="1200" spc="5">
                <a:latin typeface="Calibri"/>
                <a:cs typeface="Calibri"/>
              </a:rPr>
              <a:t>No </a:t>
            </a:r>
            <a:r>
              <a:rPr dirty="0" sz="1200" spc="-5">
                <a:latin typeface="Calibri"/>
                <a:cs typeface="Calibri"/>
              </a:rPr>
              <a:t>final </a:t>
            </a:r>
            <a:r>
              <a:rPr dirty="0" sz="1200">
                <a:latin typeface="Calibri"/>
                <a:cs typeface="Calibri"/>
              </a:rPr>
              <a:t> desse </a:t>
            </a:r>
            <a:r>
              <a:rPr dirty="0" sz="1200" spc="-10">
                <a:latin typeface="Calibri"/>
                <a:cs typeface="Calibri"/>
              </a:rPr>
              <a:t>estudo pretendemos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avaliar </a:t>
            </a:r>
            <a:r>
              <a:rPr dirty="0" sz="1200" spc="5">
                <a:latin typeface="Calibri"/>
                <a:cs typeface="Calibri"/>
              </a:rPr>
              <a:t>se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rastreamento de ctDNA </a:t>
            </a:r>
            <a:r>
              <a:rPr dirty="0" sz="1200" spc="-10">
                <a:latin typeface="Calibri"/>
                <a:cs typeface="Calibri"/>
              </a:rPr>
              <a:t>poderá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ser usado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como biomarcador de prognóstico ou </a:t>
            </a:r>
            <a:r>
              <a:rPr dirty="0" sz="1200" spc="-15">
                <a:latin typeface="Calibri"/>
                <a:cs typeface="Calibri"/>
              </a:rPr>
              <a:t>ferramenta </a:t>
            </a:r>
            <a:r>
              <a:rPr dirty="0" sz="1200" spc="-5">
                <a:latin typeface="Calibri"/>
                <a:cs typeface="Calibri"/>
              </a:rPr>
              <a:t>complementar </a:t>
            </a:r>
            <a:r>
              <a:rPr dirty="0" sz="1200" spc="-15">
                <a:latin typeface="Calibri"/>
                <a:cs typeface="Calibri"/>
              </a:rPr>
              <a:t>para </a:t>
            </a:r>
            <a:r>
              <a:rPr dirty="0" sz="1200" spc="-5">
                <a:latin typeface="Calibri"/>
                <a:cs typeface="Calibri"/>
              </a:rPr>
              <a:t>antecipação </a:t>
            </a:r>
            <a:r>
              <a:rPr dirty="0" sz="1200" spc="-10">
                <a:latin typeface="Calibri"/>
                <a:cs typeface="Calibri"/>
              </a:rPr>
              <a:t>da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progressão.</a:t>
            </a:r>
            <a:endParaRPr sz="1200">
              <a:latin typeface="Calibri"/>
              <a:cs typeface="Calibri"/>
            </a:endParaRPr>
          </a:p>
          <a:p>
            <a:pPr algn="ctr" marR="216535">
              <a:lnSpc>
                <a:spcPct val="100000"/>
              </a:lnSpc>
              <a:spcBef>
                <a:spcPts val="305"/>
              </a:spcBef>
            </a:pPr>
            <a:r>
              <a:rPr dirty="0" sz="1600" spc="-5" b="1">
                <a:latin typeface="Calibri"/>
                <a:cs typeface="Calibri"/>
              </a:rPr>
              <a:t>Agradecimentos: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8817864" y="9256776"/>
            <a:ext cx="494030" cy="287020"/>
          </a:xfrm>
          <a:custGeom>
            <a:avLst/>
            <a:gdLst/>
            <a:ahLst/>
            <a:cxnLst/>
            <a:rect l="l" t="t" r="r" b="b"/>
            <a:pathLst>
              <a:path w="494029" h="287020">
                <a:moveTo>
                  <a:pt x="493775" y="0"/>
                </a:moveTo>
                <a:lnTo>
                  <a:pt x="0" y="0"/>
                </a:lnTo>
                <a:lnTo>
                  <a:pt x="0" y="286512"/>
                </a:lnTo>
                <a:lnTo>
                  <a:pt x="493775" y="286512"/>
                </a:lnTo>
                <a:lnTo>
                  <a:pt x="493775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0052304" y="8823959"/>
            <a:ext cx="494030" cy="719455"/>
          </a:xfrm>
          <a:custGeom>
            <a:avLst/>
            <a:gdLst/>
            <a:ahLst/>
            <a:cxnLst/>
            <a:rect l="l" t="t" r="r" b="b"/>
            <a:pathLst>
              <a:path w="494029" h="719454">
                <a:moveTo>
                  <a:pt x="493775" y="0"/>
                </a:moveTo>
                <a:lnTo>
                  <a:pt x="0" y="0"/>
                </a:lnTo>
                <a:lnTo>
                  <a:pt x="0" y="719328"/>
                </a:lnTo>
                <a:lnTo>
                  <a:pt x="493775" y="719328"/>
                </a:lnTo>
                <a:lnTo>
                  <a:pt x="493775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1286743" y="8823959"/>
            <a:ext cx="494030" cy="719455"/>
          </a:xfrm>
          <a:custGeom>
            <a:avLst/>
            <a:gdLst/>
            <a:ahLst/>
            <a:cxnLst/>
            <a:rect l="l" t="t" r="r" b="b"/>
            <a:pathLst>
              <a:path w="494029" h="719454">
                <a:moveTo>
                  <a:pt x="493775" y="0"/>
                </a:moveTo>
                <a:lnTo>
                  <a:pt x="0" y="0"/>
                </a:lnTo>
                <a:lnTo>
                  <a:pt x="0" y="719328"/>
                </a:lnTo>
                <a:lnTo>
                  <a:pt x="493775" y="719328"/>
                </a:lnTo>
                <a:lnTo>
                  <a:pt x="493775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7956295" y="9328505"/>
            <a:ext cx="4574540" cy="910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42875">
              <a:lnSpc>
                <a:spcPct val="100000"/>
              </a:lnSpc>
              <a:spcBef>
                <a:spcPts val="100"/>
              </a:spcBef>
              <a:tabLst>
                <a:tab pos="3877310" algn="l"/>
              </a:tabLst>
            </a:pPr>
            <a:r>
              <a:rPr dirty="0" u="sng" sz="1200"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 	</a:t>
            </a:r>
            <a:endParaRPr sz="1200">
              <a:latin typeface="Calibri"/>
              <a:cs typeface="Calibri"/>
            </a:endParaRPr>
          </a:p>
          <a:p>
            <a:pPr algn="ctr" marL="203200">
              <a:lnSpc>
                <a:spcPct val="100000"/>
              </a:lnSpc>
              <a:spcBef>
                <a:spcPts val="860"/>
              </a:spcBef>
              <a:tabLst>
                <a:tab pos="1386205" algn="l"/>
                <a:tab pos="2582545" algn="l"/>
              </a:tabLst>
            </a:pPr>
            <a:r>
              <a:rPr dirty="0" sz="1200" spc="-5" b="1">
                <a:latin typeface="Calibri"/>
                <a:cs typeface="Calibri"/>
              </a:rPr>
              <a:t>Baseline	</a:t>
            </a:r>
            <a:r>
              <a:rPr dirty="0" sz="1200" b="1">
                <a:latin typeface="Calibri"/>
                <a:cs typeface="Calibri"/>
              </a:rPr>
              <a:t>3-6</a:t>
            </a:r>
            <a:r>
              <a:rPr dirty="0" sz="1200" spc="-2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meses	</a:t>
            </a:r>
            <a:r>
              <a:rPr dirty="0" sz="1200" spc="-5" b="1">
                <a:latin typeface="Calibri"/>
                <a:cs typeface="Calibri"/>
              </a:rPr>
              <a:t>9-15</a:t>
            </a:r>
            <a:r>
              <a:rPr dirty="0" sz="1200" spc="-5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meses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dirty="0" sz="1000" b="1">
                <a:latin typeface="Calibri"/>
                <a:cs typeface="Calibri"/>
              </a:rPr>
              <a:t>Figura</a:t>
            </a:r>
            <a:r>
              <a:rPr dirty="0" sz="1000" spc="-25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3 –</a:t>
            </a:r>
            <a:r>
              <a:rPr dirty="0" sz="1000" spc="-5" b="1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Pacientes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Grupo</a:t>
            </a:r>
            <a:r>
              <a:rPr dirty="0" sz="1000" spc="-6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1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Grupo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2B com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ctDNA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positivo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detectado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em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amostras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>
                <a:latin typeface="Calibri"/>
                <a:cs typeface="Calibri"/>
              </a:rPr>
              <a:t>de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i="1">
                <a:latin typeface="Calibri"/>
                <a:cs typeface="Calibri"/>
              </a:rPr>
              <a:t>baseline</a:t>
            </a:r>
            <a:r>
              <a:rPr dirty="0" sz="1000">
                <a:latin typeface="Calibri"/>
                <a:cs typeface="Calibri"/>
              </a:rPr>
              <a:t>,</a:t>
            </a:r>
            <a:r>
              <a:rPr dirty="0" sz="1000" spc="-9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3-6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meses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9-15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meses</a:t>
            </a:r>
            <a:r>
              <a:rPr dirty="0" sz="1000" spc="-4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</a:t>
            </a:r>
            <a:r>
              <a:rPr dirty="0" sz="1000" spc="1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monitoramento.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820404" y="8994140"/>
            <a:ext cx="4895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16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 (</a:t>
            </a: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0055097" y="8563482"/>
            <a:ext cx="4895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55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 (</a:t>
            </a: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289918" y="8563482"/>
            <a:ext cx="4895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55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 (</a:t>
            </a: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5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407145" y="8575040"/>
            <a:ext cx="616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585858"/>
                </a:solidFill>
                <a:latin typeface="Calibri"/>
                <a:cs typeface="Calibri"/>
              </a:rPr>
              <a:t>Grupo</a:t>
            </a:r>
            <a:r>
              <a:rPr dirty="0" sz="1200" spc="-25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spc="-10" b="1">
                <a:solidFill>
                  <a:srgbClr val="585858"/>
                </a:solidFill>
                <a:latin typeface="Calibri"/>
                <a:cs typeface="Calibri"/>
              </a:rPr>
              <a:t>2B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63" name="object 63"/>
          <p:cNvGrpSpPr/>
          <p:nvPr/>
        </p:nvGrpSpPr>
        <p:grpSpPr>
          <a:xfrm>
            <a:off x="650023" y="5753219"/>
            <a:ext cx="6187440" cy="718820"/>
            <a:chOff x="650023" y="5753219"/>
            <a:chExt cx="6187440" cy="718820"/>
          </a:xfrm>
        </p:grpSpPr>
        <p:pic>
          <p:nvPicPr>
            <p:cNvPr id="64" name="object 6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283580" y="5753219"/>
              <a:ext cx="2846971" cy="338740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50023" y="6219570"/>
              <a:ext cx="2471852" cy="252052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228401" y="6217073"/>
              <a:ext cx="2608961" cy="242358"/>
            </a:xfrm>
            <a:prstGeom prst="rect">
              <a:avLst/>
            </a:prstGeom>
          </p:spPr>
        </p:pic>
      </p:grpSp>
      <p:sp>
        <p:nvSpPr>
          <p:cNvPr id="67" name="object 67"/>
          <p:cNvSpPr txBox="1"/>
          <p:nvPr/>
        </p:nvSpPr>
        <p:spPr>
          <a:xfrm>
            <a:off x="781608" y="5737352"/>
            <a:ext cx="5885180" cy="6597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701164" marR="1721485">
              <a:lnSpc>
                <a:spcPct val="100000"/>
              </a:lnSpc>
              <a:spcBef>
                <a:spcPts val="110"/>
              </a:spcBef>
            </a:pP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Ava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li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ação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ação</a:t>
            </a:r>
            <a:r>
              <a:rPr dirty="0" sz="9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900" spc="1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900" spc="1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5" b="1" i="1">
                <a:solidFill>
                  <a:srgbClr val="FFFFFF"/>
                </a:solidFill>
                <a:latin typeface="Calibri"/>
                <a:cs typeface="Calibri"/>
              </a:rPr>
              <a:t>K</a:t>
            </a:r>
            <a:r>
              <a:rPr dirty="0" sz="900" spc="-5" b="1" i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spc="5" b="1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spc="10" b="1" i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15" b="1" i="1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900" b="1" i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900" spc="-5" b="1" i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z="900" spc="5" b="1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900" spc="10" b="1" i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900" spc="15" b="1" i="1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dirty="0" sz="900" spc="-5" b="1" i="1">
                <a:solidFill>
                  <a:srgbClr val="FFFFFF"/>
                </a:solidFill>
                <a:latin typeface="Calibri"/>
                <a:cs typeface="Calibri"/>
              </a:rPr>
              <a:t>BR</a:t>
            </a:r>
            <a:r>
              <a:rPr dirty="0" sz="900" spc="5" b="1" i="1">
                <a:solidFill>
                  <a:srgbClr val="FFFFFF"/>
                </a:solidFill>
                <a:latin typeface="Calibri"/>
                <a:cs typeface="Calibri"/>
              </a:rPr>
              <a:t>AF</a:t>
            </a:r>
            <a:r>
              <a:rPr dirty="0" sz="900" spc="-70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no 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tumor</a:t>
            </a:r>
            <a:r>
              <a:rPr dirty="0" sz="9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(Painel</a:t>
            </a:r>
            <a:r>
              <a:rPr dirty="0" sz="9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Hotspot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7G)</a:t>
            </a:r>
            <a:endParaRPr sz="9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9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640"/>
              </a:spcBef>
              <a:tabLst>
                <a:tab pos="3620770" algn="l"/>
              </a:tabLst>
            </a:pPr>
            <a:r>
              <a:rPr dirty="0" sz="900" spc="5" b="1" i="1">
                <a:solidFill>
                  <a:srgbClr val="FFFFFF"/>
                </a:solidFill>
                <a:latin typeface="Calibri"/>
                <a:cs typeface="Calibri"/>
              </a:rPr>
              <a:t>KRAS/NRAS/BRAF</a:t>
            </a:r>
            <a:r>
              <a:rPr dirty="0" sz="900" spc="-6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-5" b="1">
                <a:solidFill>
                  <a:srgbClr val="FFFFFF"/>
                </a:solidFill>
                <a:latin typeface="Calibri"/>
                <a:cs typeface="Calibri"/>
              </a:rPr>
              <a:t>positivo</a:t>
            </a:r>
            <a:r>
              <a:rPr dirty="0" sz="9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(Grupo</a:t>
            </a:r>
            <a:r>
              <a:rPr dirty="0" sz="9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1)</a:t>
            </a:r>
            <a:r>
              <a:rPr dirty="0" sz="9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5" b="1" i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sz="900" spc="-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N=27	</a:t>
            </a:r>
            <a:r>
              <a:rPr dirty="0" baseline="6172" sz="1350" b="1" i="1">
                <a:solidFill>
                  <a:srgbClr val="FFFFFF"/>
                </a:solidFill>
                <a:latin typeface="Calibri"/>
                <a:cs typeface="Calibri"/>
              </a:rPr>
              <a:t>KRAS/NRAS/BRAF</a:t>
            </a:r>
            <a:r>
              <a:rPr dirty="0" baseline="6172" sz="1350" spc="-89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6172" sz="1350" b="1">
                <a:solidFill>
                  <a:srgbClr val="FFFFFF"/>
                </a:solidFill>
                <a:latin typeface="Calibri"/>
                <a:cs typeface="Calibri"/>
              </a:rPr>
              <a:t>negativo</a:t>
            </a:r>
            <a:r>
              <a:rPr dirty="0" baseline="6172" sz="1350" spc="-3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6172" sz="1350" b="1">
                <a:solidFill>
                  <a:srgbClr val="FFFFFF"/>
                </a:solidFill>
                <a:latin typeface="Calibri"/>
                <a:cs typeface="Calibri"/>
              </a:rPr>
              <a:t>(Grupo</a:t>
            </a:r>
            <a:r>
              <a:rPr dirty="0" baseline="6172" sz="1350" spc="-37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6172" sz="1350" b="1">
                <a:solidFill>
                  <a:srgbClr val="FFFFFF"/>
                </a:solidFill>
                <a:latin typeface="Calibri"/>
                <a:cs typeface="Calibri"/>
              </a:rPr>
              <a:t>2)</a:t>
            </a:r>
            <a:r>
              <a:rPr dirty="0" baseline="6172" sz="135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6172" sz="1350" spc="7" b="1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dirty="0" baseline="6172" sz="1350" spc="-22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6172" sz="1350" spc="7" b="1">
                <a:solidFill>
                  <a:srgbClr val="FFFFFF"/>
                </a:solidFill>
                <a:latin typeface="Calibri"/>
                <a:cs typeface="Calibri"/>
              </a:rPr>
              <a:t>N=</a:t>
            </a:r>
            <a:r>
              <a:rPr dirty="0" baseline="6172" sz="1350" spc="-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baseline="6172" sz="1350" b="1">
                <a:solidFill>
                  <a:srgbClr val="FFFFFF"/>
                </a:solidFill>
                <a:latin typeface="Calibri"/>
                <a:cs typeface="Calibri"/>
              </a:rPr>
              <a:t>26</a:t>
            </a:r>
            <a:endParaRPr baseline="6172" sz="1350">
              <a:latin typeface="Calibri"/>
              <a:cs typeface="Calibri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73150" y="5773127"/>
            <a:ext cx="6764655" cy="1106170"/>
            <a:chOff x="73150" y="5773127"/>
            <a:chExt cx="6764655" cy="1106170"/>
          </a:xfrm>
        </p:grpSpPr>
        <p:pic>
          <p:nvPicPr>
            <p:cNvPr id="69" name="object 6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592707" y="5773127"/>
              <a:ext cx="690841" cy="193012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783968" y="5796914"/>
              <a:ext cx="77343" cy="86741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090674" y="5824727"/>
              <a:ext cx="68071" cy="80645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863852" y="6425183"/>
              <a:ext cx="76200" cy="110236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263571" y="6617733"/>
              <a:ext cx="125128" cy="261076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3150" y="6416039"/>
              <a:ext cx="563880" cy="204215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4246695" y="6552382"/>
              <a:ext cx="2590661" cy="300748"/>
            </a:xfrm>
            <a:prstGeom prst="rect">
              <a:avLst/>
            </a:prstGeom>
          </p:spPr>
        </p:pic>
      </p:grpSp>
      <p:sp>
        <p:nvSpPr>
          <p:cNvPr id="76" name="object 76"/>
          <p:cNvSpPr txBox="1"/>
          <p:nvPr/>
        </p:nvSpPr>
        <p:spPr>
          <a:xfrm>
            <a:off x="4390135" y="6549008"/>
            <a:ext cx="2306955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880744" marR="5080" indent="-868680">
              <a:lnSpc>
                <a:spcPct val="100000"/>
              </a:lnSpc>
              <a:spcBef>
                <a:spcPts val="95"/>
              </a:spcBef>
            </a:pPr>
            <a:r>
              <a:rPr dirty="0" sz="700" spc="-10" b="1">
                <a:latin typeface="Calibri"/>
                <a:cs typeface="Calibri"/>
              </a:rPr>
              <a:t>Avaliação</a:t>
            </a:r>
            <a:r>
              <a:rPr dirty="0" sz="700" spc="-5" b="1">
                <a:latin typeface="Calibri"/>
                <a:cs typeface="Calibri"/>
              </a:rPr>
              <a:t> mutação somática em </a:t>
            </a:r>
            <a:r>
              <a:rPr dirty="0" sz="700" b="1">
                <a:latin typeface="Calibri"/>
                <a:cs typeface="Calibri"/>
              </a:rPr>
              <a:t>409 </a:t>
            </a:r>
            <a:r>
              <a:rPr dirty="0" sz="700" spc="-5" b="1">
                <a:latin typeface="Calibri"/>
                <a:cs typeface="Calibri"/>
              </a:rPr>
              <a:t>cancer </a:t>
            </a:r>
            <a:r>
              <a:rPr dirty="0" sz="700" b="1">
                <a:latin typeface="Calibri"/>
                <a:cs typeface="Calibri"/>
              </a:rPr>
              <a:t>genes </a:t>
            </a:r>
            <a:r>
              <a:rPr dirty="0" sz="700" spc="-5" b="1">
                <a:latin typeface="Calibri"/>
                <a:cs typeface="Calibri"/>
              </a:rPr>
              <a:t>(Painel </a:t>
            </a:r>
            <a:r>
              <a:rPr dirty="0" sz="700" spc="-10" b="1">
                <a:latin typeface="Calibri"/>
                <a:cs typeface="Calibri"/>
              </a:rPr>
              <a:t>CCP </a:t>
            </a:r>
            <a:r>
              <a:rPr dirty="0" sz="700" spc="-145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409G)</a:t>
            </a:r>
            <a:r>
              <a:rPr dirty="0" sz="700" spc="-25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– N</a:t>
            </a:r>
            <a:r>
              <a:rPr dirty="0" sz="700" spc="30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=</a:t>
            </a:r>
            <a:r>
              <a:rPr dirty="0" sz="700" spc="-10" b="1">
                <a:latin typeface="Calibri"/>
                <a:cs typeface="Calibri"/>
              </a:rPr>
              <a:t> </a:t>
            </a:r>
            <a:r>
              <a:rPr dirty="0" sz="700" b="1">
                <a:latin typeface="Calibri"/>
                <a:cs typeface="Calibri"/>
              </a:rPr>
              <a:t>23</a:t>
            </a:r>
            <a:endParaRPr sz="700">
              <a:latin typeface="Calibri"/>
              <a:cs typeface="Calibri"/>
            </a:endParaRPr>
          </a:p>
        </p:txBody>
      </p:sp>
      <p:pic>
        <p:nvPicPr>
          <p:cNvPr id="77" name="object 7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3201093" y="7385846"/>
            <a:ext cx="2002546" cy="399168"/>
          </a:xfrm>
          <a:prstGeom prst="rect">
            <a:avLst/>
          </a:prstGeom>
        </p:spPr>
      </p:pic>
      <p:sp>
        <p:nvSpPr>
          <p:cNvPr id="78" name="object 78"/>
          <p:cNvSpPr txBox="1"/>
          <p:nvPr/>
        </p:nvSpPr>
        <p:spPr>
          <a:xfrm>
            <a:off x="3427221" y="7383526"/>
            <a:ext cx="1551940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 indent="1270">
              <a:lnSpc>
                <a:spcPct val="100000"/>
              </a:lnSpc>
              <a:spcBef>
                <a:spcPts val="95"/>
              </a:spcBef>
            </a:pP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Rastreamento</a:t>
            </a:r>
            <a:r>
              <a:rPr dirty="0" sz="700" spc="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mutação</a:t>
            </a:r>
            <a:r>
              <a:rPr dirty="0" sz="7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ativadora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z="700" spc="-5" b="1" i="1">
                <a:solidFill>
                  <a:srgbClr val="FFFFFF"/>
                </a:solidFill>
                <a:latin typeface="Calibri"/>
                <a:cs typeface="Calibri"/>
              </a:rPr>
              <a:t>KRAS/NRAS/BRAF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r>
              <a:rPr dirty="0" sz="7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em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cfDNA</a:t>
            </a:r>
            <a:r>
              <a:rPr dirty="0" sz="7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(avaliação </a:t>
            </a:r>
            <a:r>
              <a:rPr dirty="0" sz="700" spc="-1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mecanismo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resistência)</a:t>
            </a:r>
            <a:r>
              <a:rPr dirty="0" sz="7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7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=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endParaRPr sz="700">
              <a:latin typeface="Calibri"/>
              <a:cs typeface="Calibri"/>
            </a:endParaRPr>
          </a:p>
        </p:txBody>
      </p:sp>
      <p:pic>
        <p:nvPicPr>
          <p:cNvPr id="79" name="object 7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5840633" y="7422257"/>
            <a:ext cx="2084897" cy="378307"/>
          </a:xfrm>
          <a:prstGeom prst="rect">
            <a:avLst/>
          </a:prstGeom>
        </p:spPr>
      </p:pic>
      <p:sp>
        <p:nvSpPr>
          <p:cNvPr id="80" name="object 80"/>
          <p:cNvSpPr txBox="1"/>
          <p:nvPr/>
        </p:nvSpPr>
        <p:spPr>
          <a:xfrm>
            <a:off x="6007989" y="7409179"/>
            <a:ext cx="1758314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5"/>
              </a:spcBef>
            </a:pPr>
            <a:r>
              <a:rPr dirty="0" sz="700" spc="-5" b="1">
                <a:latin typeface="Calibri"/>
                <a:cs typeface="Calibri"/>
              </a:rPr>
              <a:t>Rastreamento</a:t>
            </a:r>
            <a:r>
              <a:rPr dirty="0" sz="700" spc="10" b="1">
                <a:latin typeface="Calibri"/>
                <a:cs typeface="Calibri"/>
              </a:rPr>
              <a:t> </a:t>
            </a:r>
            <a:r>
              <a:rPr dirty="0" sz="700" b="1">
                <a:latin typeface="Calibri"/>
                <a:cs typeface="Calibri"/>
              </a:rPr>
              <a:t>de</a:t>
            </a:r>
            <a:r>
              <a:rPr dirty="0" sz="700" spc="-10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mutação</a:t>
            </a:r>
            <a:r>
              <a:rPr dirty="0" sz="700" spc="15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específica</a:t>
            </a:r>
            <a:r>
              <a:rPr dirty="0" sz="700" spc="-20" b="1">
                <a:latin typeface="Calibri"/>
                <a:cs typeface="Calibri"/>
              </a:rPr>
              <a:t> </a:t>
            </a:r>
            <a:r>
              <a:rPr dirty="0" sz="700" b="1">
                <a:latin typeface="Calibri"/>
                <a:cs typeface="Calibri"/>
              </a:rPr>
              <a:t>do</a:t>
            </a:r>
            <a:r>
              <a:rPr dirty="0" sz="700" spc="-10" b="1">
                <a:latin typeface="Calibri"/>
                <a:cs typeface="Calibri"/>
              </a:rPr>
              <a:t> </a:t>
            </a:r>
            <a:r>
              <a:rPr dirty="0" sz="700" b="1">
                <a:latin typeface="Calibri"/>
                <a:cs typeface="Calibri"/>
              </a:rPr>
              <a:t>tumor </a:t>
            </a:r>
            <a:r>
              <a:rPr dirty="0" sz="700" spc="-140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em</a:t>
            </a:r>
            <a:r>
              <a:rPr dirty="0" sz="700" spc="-10" b="1">
                <a:latin typeface="Calibri"/>
                <a:cs typeface="Calibri"/>
              </a:rPr>
              <a:t> cfDNA</a:t>
            </a:r>
            <a:r>
              <a:rPr dirty="0" sz="700" spc="40" b="1">
                <a:latin typeface="Calibri"/>
                <a:cs typeface="Calibri"/>
              </a:rPr>
              <a:t> </a:t>
            </a:r>
            <a:r>
              <a:rPr dirty="0" sz="700" spc="-5" b="1">
                <a:latin typeface="Calibri"/>
                <a:cs typeface="Calibri"/>
              </a:rPr>
              <a:t>(PATS)</a:t>
            </a:r>
            <a:endParaRPr sz="7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700" spc="-5" b="1">
                <a:latin typeface="Calibri"/>
                <a:cs typeface="Calibri"/>
              </a:rPr>
              <a:t>(</a:t>
            </a:r>
            <a:r>
              <a:rPr dirty="0" sz="700" b="1">
                <a:latin typeface="Calibri"/>
                <a:cs typeface="Calibri"/>
              </a:rPr>
              <a:t>mo</a:t>
            </a:r>
            <a:r>
              <a:rPr dirty="0" sz="700" spc="5" b="1">
                <a:latin typeface="Calibri"/>
                <a:cs typeface="Calibri"/>
              </a:rPr>
              <a:t>n</a:t>
            </a:r>
            <a:r>
              <a:rPr dirty="0" sz="700" spc="-10" b="1">
                <a:latin typeface="Calibri"/>
                <a:cs typeface="Calibri"/>
              </a:rPr>
              <a:t>i</a:t>
            </a:r>
            <a:r>
              <a:rPr dirty="0" sz="700" spc="-5" b="1">
                <a:latin typeface="Calibri"/>
                <a:cs typeface="Calibri"/>
              </a:rPr>
              <a:t>t</a:t>
            </a:r>
            <a:r>
              <a:rPr dirty="0" sz="700" b="1">
                <a:latin typeface="Calibri"/>
                <a:cs typeface="Calibri"/>
              </a:rPr>
              <a:t>o</a:t>
            </a:r>
            <a:r>
              <a:rPr dirty="0" sz="700" spc="-15" b="1">
                <a:latin typeface="Calibri"/>
                <a:cs typeface="Calibri"/>
              </a:rPr>
              <a:t>ra</a:t>
            </a:r>
            <a:r>
              <a:rPr dirty="0" sz="700" b="1">
                <a:latin typeface="Calibri"/>
                <a:cs typeface="Calibri"/>
              </a:rPr>
              <a:t>me</a:t>
            </a:r>
            <a:r>
              <a:rPr dirty="0" sz="700" spc="5" b="1">
                <a:latin typeface="Calibri"/>
                <a:cs typeface="Calibri"/>
              </a:rPr>
              <a:t>n</a:t>
            </a:r>
            <a:r>
              <a:rPr dirty="0" sz="700" spc="-5" b="1">
                <a:latin typeface="Calibri"/>
                <a:cs typeface="Calibri"/>
              </a:rPr>
              <a:t>t</a:t>
            </a:r>
            <a:r>
              <a:rPr dirty="0" sz="700" b="1">
                <a:latin typeface="Calibri"/>
                <a:cs typeface="Calibri"/>
              </a:rPr>
              <a:t>o</a:t>
            </a:r>
            <a:r>
              <a:rPr dirty="0" sz="700" spc="-5" b="1">
                <a:latin typeface="Calibri"/>
                <a:cs typeface="Calibri"/>
              </a:rPr>
              <a:t>)</a:t>
            </a:r>
            <a:r>
              <a:rPr dirty="0" sz="700" spc="-35" b="1">
                <a:latin typeface="Calibri"/>
                <a:cs typeface="Calibri"/>
              </a:rPr>
              <a:t> </a:t>
            </a:r>
            <a:r>
              <a:rPr dirty="0" sz="700" spc="-10" b="1">
                <a:latin typeface="Calibri"/>
                <a:cs typeface="Calibri"/>
              </a:rPr>
              <a:t>N</a:t>
            </a:r>
            <a:r>
              <a:rPr dirty="0" sz="700" spc="-20" b="1">
                <a:latin typeface="Calibri"/>
                <a:cs typeface="Calibri"/>
              </a:rPr>
              <a:t>=</a:t>
            </a:r>
            <a:r>
              <a:rPr dirty="0" sz="700" b="1">
                <a:latin typeface="Calibri"/>
                <a:cs typeface="Calibri"/>
              </a:rPr>
              <a:t>1</a:t>
            </a:r>
            <a:r>
              <a:rPr dirty="0" sz="700" spc="-5" b="1">
                <a:latin typeface="Calibri"/>
                <a:cs typeface="Calibri"/>
              </a:rPr>
              <a:t>2</a:t>
            </a:r>
            <a:endParaRPr sz="700">
              <a:latin typeface="Calibri"/>
              <a:cs typeface="Calibri"/>
            </a:endParaRPr>
          </a:p>
        </p:txBody>
      </p:sp>
      <p:pic>
        <p:nvPicPr>
          <p:cNvPr id="81" name="object 8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186542" y="5917064"/>
            <a:ext cx="287665" cy="121023"/>
          </a:xfrm>
          <a:prstGeom prst="rect">
            <a:avLst/>
          </a:prstGeom>
        </p:spPr>
      </p:pic>
      <p:grpSp>
        <p:nvGrpSpPr>
          <p:cNvPr id="82" name="object 82"/>
          <p:cNvGrpSpPr/>
          <p:nvPr/>
        </p:nvGrpSpPr>
        <p:grpSpPr>
          <a:xfrm>
            <a:off x="621791" y="6098920"/>
            <a:ext cx="6596380" cy="919480"/>
            <a:chOff x="621791" y="6098920"/>
            <a:chExt cx="6596380" cy="919480"/>
          </a:xfrm>
        </p:grpSpPr>
        <p:sp>
          <p:nvSpPr>
            <p:cNvPr id="83" name="object 83"/>
            <p:cNvSpPr/>
            <p:nvPr/>
          </p:nvSpPr>
          <p:spPr>
            <a:xfrm>
              <a:off x="1886711" y="6102095"/>
              <a:ext cx="3645535" cy="82550"/>
            </a:xfrm>
            <a:custGeom>
              <a:avLst/>
              <a:gdLst/>
              <a:ahLst/>
              <a:cxnLst/>
              <a:rect l="l" t="t" r="r" b="b"/>
              <a:pathLst>
                <a:path w="3645535" h="82550">
                  <a:moveTo>
                    <a:pt x="0" y="82296"/>
                  </a:moveTo>
                  <a:lnTo>
                    <a:pt x="535" y="66276"/>
                  </a:lnTo>
                  <a:lnTo>
                    <a:pt x="2000" y="53197"/>
                  </a:lnTo>
                  <a:lnTo>
                    <a:pt x="4179" y="44380"/>
                  </a:lnTo>
                  <a:lnTo>
                    <a:pt x="6857" y="41148"/>
                  </a:lnTo>
                  <a:lnTo>
                    <a:pt x="1815846" y="41148"/>
                  </a:lnTo>
                  <a:lnTo>
                    <a:pt x="1818524" y="37915"/>
                  </a:lnTo>
                  <a:lnTo>
                    <a:pt x="1820703" y="29098"/>
                  </a:lnTo>
                  <a:lnTo>
                    <a:pt x="1822168" y="16019"/>
                  </a:lnTo>
                  <a:lnTo>
                    <a:pt x="1822703" y="0"/>
                  </a:lnTo>
                  <a:lnTo>
                    <a:pt x="1823239" y="16019"/>
                  </a:lnTo>
                  <a:lnTo>
                    <a:pt x="1824704" y="29098"/>
                  </a:lnTo>
                  <a:lnTo>
                    <a:pt x="1826883" y="37915"/>
                  </a:lnTo>
                  <a:lnTo>
                    <a:pt x="1829562" y="41148"/>
                  </a:lnTo>
                  <a:lnTo>
                    <a:pt x="3638550" y="41148"/>
                  </a:lnTo>
                  <a:lnTo>
                    <a:pt x="3641228" y="44380"/>
                  </a:lnTo>
                  <a:lnTo>
                    <a:pt x="3643407" y="53197"/>
                  </a:lnTo>
                  <a:lnTo>
                    <a:pt x="3644872" y="66276"/>
                  </a:lnTo>
                  <a:lnTo>
                    <a:pt x="3645408" y="82296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4" name="object 8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867720" y="6619000"/>
              <a:ext cx="349943" cy="150607"/>
            </a:xfrm>
            <a:prstGeom prst="rect">
              <a:avLst/>
            </a:prstGeom>
          </p:spPr>
        </p:pic>
        <p:sp>
          <p:nvSpPr>
            <p:cNvPr id="85" name="object 85"/>
            <p:cNvSpPr/>
            <p:nvPr/>
          </p:nvSpPr>
          <p:spPr>
            <a:xfrm>
              <a:off x="4181856" y="6879335"/>
              <a:ext cx="2703830" cy="88900"/>
            </a:xfrm>
            <a:custGeom>
              <a:avLst/>
              <a:gdLst/>
              <a:ahLst/>
              <a:cxnLst/>
              <a:rect l="l" t="t" r="r" b="b"/>
              <a:pathLst>
                <a:path w="2703829" h="88900">
                  <a:moveTo>
                    <a:pt x="0" y="88391"/>
                  </a:moveTo>
                  <a:lnTo>
                    <a:pt x="579" y="71199"/>
                  </a:lnTo>
                  <a:lnTo>
                    <a:pt x="2159" y="57149"/>
                  </a:lnTo>
                  <a:lnTo>
                    <a:pt x="4500" y="47672"/>
                  </a:lnTo>
                  <a:lnTo>
                    <a:pt x="7366" y="44195"/>
                  </a:lnTo>
                  <a:lnTo>
                    <a:pt x="1344422" y="44195"/>
                  </a:lnTo>
                  <a:lnTo>
                    <a:pt x="1347287" y="40719"/>
                  </a:lnTo>
                  <a:lnTo>
                    <a:pt x="1349628" y="31241"/>
                  </a:lnTo>
                  <a:lnTo>
                    <a:pt x="1351208" y="17192"/>
                  </a:lnTo>
                  <a:lnTo>
                    <a:pt x="1351788" y="0"/>
                  </a:lnTo>
                  <a:lnTo>
                    <a:pt x="1352367" y="17192"/>
                  </a:lnTo>
                  <a:lnTo>
                    <a:pt x="1353947" y="31241"/>
                  </a:lnTo>
                  <a:lnTo>
                    <a:pt x="1356288" y="40719"/>
                  </a:lnTo>
                  <a:lnTo>
                    <a:pt x="1359154" y="44195"/>
                  </a:lnTo>
                  <a:lnTo>
                    <a:pt x="2696210" y="44195"/>
                  </a:lnTo>
                  <a:lnTo>
                    <a:pt x="2699075" y="47672"/>
                  </a:lnTo>
                  <a:lnTo>
                    <a:pt x="2701416" y="57149"/>
                  </a:lnTo>
                  <a:lnTo>
                    <a:pt x="2702996" y="71199"/>
                  </a:lnTo>
                  <a:lnTo>
                    <a:pt x="2703576" y="88391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6" name="object 8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21791" y="6516611"/>
              <a:ext cx="2506853" cy="501281"/>
            </a:xfrm>
            <a:prstGeom prst="rect">
              <a:avLst/>
            </a:prstGeom>
          </p:spPr>
        </p:pic>
      </p:grpSp>
      <p:sp>
        <p:nvSpPr>
          <p:cNvPr id="87" name="object 87"/>
          <p:cNvSpPr txBox="1"/>
          <p:nvPr/>
        </p:nvSpPr>
        <p:spPr>
          <a:xfrm>
            <a:off x="827938" y="6551421"/>
            <a:ext cx="2101850" cy="3454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95"/>
              </a:spcBef>
            </a:pP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Rastreamento</a:t>
            </a:r>
            <a:r>
              <a:rPr dirty="0" sz="7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mutação</a:t>
            </a:r>
            <a:r>
              <a:rPr dirty="0" sz="7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ativadora</a:t>
            </a:r>
            <a:r>
              <a:rPr dirty="0" sz="700" spc="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KRAS/NRAS/BRAF</a:t>
            </a:r>
            <a:r>
              <a:rPr dirty="0" sz="700" spc="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em </a:t>
            </a:r>
            <a:r>
              <a:rPr dirty="0" sz="700" spc="-1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cf</a:t>
            </a:r>
            <a:r>
              <a:rPr dirty="0" sz="700" spc="-15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*</a:t>
            </a:r>
            <a:r>
              <a:rPr dirty="0" sz="7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z="700" spc="-20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700" spc="-15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700" spc="-1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700" spc="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7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15" b="1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700" spc="5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700" spc="-4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r>
              <a:rPr dirty="0" sz="700" spc="-15" b="1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7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7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spc="-5" b="1">
                <a:solidFill>
                  <a:srgbClr val="FFFFFF"/>
                </a:solidFill>
                <a:latin typeface="Calibri"/>
                <a:cs typeface="Calibri"/>
              </a:rPr>
              <a:t>=</a:t>
            </a:r>
            <a:r>
              <a:rPr dirty="0" sz="700" spc="-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700" b="1">
                <a:solidFill>
                  <a:srgbClr val="FFFFFF"/>
                </a:solidFill>
                <a:latin typeface="Calibri"/>
                <a:cs typeface="Calibri"/>
              </a:rPr>
              <a:t>27</a:t>
            </a:r>
            <a:endParaRPr sz="700">
              <a:latin typeface="Calibri"/>
              <a:cs typeface="Calibri"/>
            </a:endParaRPr>
          </a:p>
        </p:txBody>
      </p:sp>
      <p:grpSp>
        <p:nvGrpSpPr>
          <p:cNvPr id="88" name="object 88"/>
          <p:cNvGrpSpPr/>
          <p:nvPr/>
        </p:nvGrpSpPr>
        <p:grpSpPr>
          <a:xfrm>
            <a:off x="5494020" y="6425183"/>
            <a:ext cx="2350135" cy="977265"/>
            <a:chOff x="5494020" y="6425183"/>
            <a:chExt cx="2350135" cy="977265"/>
          </a:xfrm>
        </p:grpSpPr>
        <p:pic>
          <p:nvPicPr>
            <p:cNvPr id="89" name="object 89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494020" y="6425183"/>
              <a:ext cx="76200" cy="110236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5925312" y="6921969"/>
              <a:ext cx="1918589" cy="479971"/>
            </a:xfrm>
            <a:prstGeom prst="rect">
              <a:avLst/>
            </a:prstGeom>
          </p:spPr>
        </p:pic>
      </p:grpSp>
      <p:sp>
        <p:nvSpPr>
          <p:cNvPr id="91" name="object 91"/>
          <p:cNvSpPr txBox="1"/>
          <p:nvPr/>
        </p:nvSpPr>
        <p:spPr>
          <a:xfrm>
            <a:off x="6095746" y="6963536"/>
            <a:ext cx="1580515" cy="3016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451484" marR="5080" indent="-439420">
              <a:lnSpc>
                <a:spcPct val="100000"/>
              </a:lnSpc>
              <a:spcBef>
                <a:spcPts val="110"/>
              </a:spcBef>
            </a:pP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Grupo</a:t>
            </a:r>
            <a:r>
              <a:rPr dirty="0" sz="900" spc="-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2B</a:t>
            </a:r>
            <a:r>
              <a:rPr dirty="0" sz="9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(Pacientes</a:t>
            </a:r>
            <a:r>
              <a:rPr dirty="0" sz="900" spc="-5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tratados</a:t>
            </a:r>
            <a:r>
              <a:rPr dirty="0" sz="900" spc="-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QT </a:t>
            </a:r>
            <a:r>
              <a:rPr dirty="0" sz="900" spc="-19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padrão)</a:t>
            </a:r>
            <a:r>
              <a:rPr dirty="0" sz="9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900" b="1">
                <a:solidFill>
                  <a:srgbClr val="FFFFFF"/>
                </a:solidFill>
                <a:latin typeface="Calibri"/>
                <a:cs typeface="Calibri"/>
              </a:rPr>
              <a:t>N=15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92" name="object 92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3236976" y="6934200"/>
            <a:ext cx="1921764" cy="437388"/>
          </a:xfrm>
          <a:prstGeom prst="rect">
            <a:avLst/>
          </a:prstGeom>
        </p:spPr>
      </p:pic>
      <p:sp>
        <p:nvSpPr>
          <p:cNvPr id="93" name="object 93"/>
          <p:cNvSpPr txBox="1"/>
          <p:nvPr/>
        </p:nvSpPr>
        <p:spPr>
          <a:xfrm>
            <a:off x="3464433" y="6973061"/>
            <a:ext cx="1464310" cy="268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512445" marR="5080" indent="-500380">
              <a:lnSpc>
                <a:spcPct val="100000"/>
              </a:lnSpc>
              <a:spcBef>
                <a:spcPts val="90"/>
              </a:spcBef>
            </a:pPr>
            <a:r>
              <a:rPr dirty="0" sz="800" spc="-5" b="1">
                <a:latin typeface="Calibri"/>
                <a:cs typeface="Calibri"/>
              </a:rPr>
              <a:t>Grupo</a:t>
            </a:r>
            <a:r>
              <a:rPr dirty="0" sz="800" spc="-15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2A</a:t>
            </a:r>
            <a:r>
              <a:rPr dirty="0" sz="800" spc="-15" b="1">
                <a:latin typeface="Calibri"/>
                <a:cs typeface="Calibri"/>
              </a:rPr>
              <a:t> </a:t>
            </a:r>
            <a:r>
              <a:rPr dirty="0" sz="800" spc="-10" b="1">
                <a:latin typeface="Calibri"/>
                <a:cs typeface="Calibri"/>
              </a:rPr>
              <a:t>(pacientes</a:t>
            </a:r>
            <a:r>
              <a:rPr dirty="0" sz="800" spc="30" b="1">
                <a:latin typeface="Calibri"/>
                <a:cs typeface="Calibri"/>
              </a:rPr>
              <a:t> </a:t>
            </a:r>
            <a:r>
              <a:rPr dirty="0" sz="800" spc="-10" b="1">
                <a:latin typeface="Calibri"/>
                <a:cs typeface="Calibri"/>
              </a:rPr>
              <a:t>tratados</a:t>
            </a:r>
            <a:r>
              <a:rPr dirty="0" sz="800" spc="30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com </a:t>
            </a:r>
            <a:r>
              <a:rPr dirty="0" sz="800" spc="-170" b="1">
                <a:latin typeface="Calibri"/>
                <a:cs typeface="Calibri"/>
              </a:rPr>
              <a:t> </a:t>
            </a:r>
            <a:r>
              <a:rPr dirty="0" sz="800" spc="-10" b="1">
                <a:latin typeface="Calibri"/>
                <a:cs typeface="Calibri"/>
              </a:rPr>
              <a:t>anti-EGFR)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94" name="object 94"/>
          <p:cNvGrpSpPr/>
          <p:nvPr/>
        </p:nvGrpSpPr>
        <p:grpSpPr>
          <a:xfrm>
            <a:off x="2405650" y="5420994"/>
            <a:ext cx="4533265" cy="1995805"/>
            <a:chOff x="2405650" y="5420994"/>
            <a:chExt cx="4533265" cy="1995805"/>
          </a:xfrm>
        </p:grpSpPr>
        <p:pic>
          <p:nvPicPr>
            <p:cNvPr id="95" name="object 95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137660" y="7260335"/>
              <a:ext cx="76200" cy="110236"/>
            </a:xfrm>
            <a:prstGeom prst="rect">
              <a:avLst/>
            </a:prstGeom>
          </p:spPr>
        </p:pic>
        <p:pic>
          <p:nvPicPr>
            <p:cNvPr id="96" name="object 9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862571" y="7306055"/>
              <a:ext cx="76200" cy="110236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405650" y="5420994"/>
              <a:ext cx="2612103" cy="252052"/>
            </a:xfrm>
            <a:prstGeom prst="rect">
              <a:avLst/>
            </a:prstGeom>
          </p:spPr>
        </p:pic>
      </p:grpSp>
      <p:sp>
        <p:nvSpPr>
          <p:cNvPr id="98" name="object 98"/>
          <p:cNvSpPr txBox="1"/>
          <p:nvPr/>
        </p:nvSpPr>
        <p:spPr>
          <a:xfrm>
            <a:off x="2583942" y="5433440"/>
            <a:ext cx="225933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b="1">
                <a:latin typeface="Calibri"/>
                <a:cs typeface="Calibri"/>
              </a:rPr>
              <a:t>53</a:t>
            </a:r>
            <a:r>
              <a:rPr dirty="0" sz="900" spc="-3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pacientes</a:t>
            </a:r>
            <a:r>
              <a:rPr dirty="0" sz="900" spc="-2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com</a:t>
            </a:r>
            <a:r>
              <a:rPr dirty="0" sz="900" spc="-2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tumor</a:t>
            </a:r>
            <a:r>
              <a:rPr dirty="0" sz="900" spc="-15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colorretal</a:t>
            </a:r>
            <a:r>
              <a:rPr dirty="0" sz="900" spc="-30" b="1">
                <a:latin typeface="Calibri"/>
                <a:cs typeface="Calibri"/>
              </a:rPr>
              <a:t> </a:t>
            </a:r>
            <a:r>
              <a:rPr dirty="0" sz="900" b="1">
                <a:latin typeface="Calibri"/>
                <a:cs typeface="Calibri"/>
              </a:rPr>
              <a:t>metastático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3148583" y="5623559"/>
            <a:ext cx="2065020" cy="2778125"/>
            <a:chOff x="3148583" y="5623559"/>
            <a:chExt cx="2065020" cy="2778125"/>
          </a:xfrm>
        </p:grpSpPr>
        <p:pic>
          <p:nvPicPr>
            <p:cNvPr id="100" name="object 10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656075" y="5623559"/>
              <a:ext cx="76200" cy="110236"/>
            </a:xfrm>
            <a:prstGeom prst="rect">
              <a:avLst/>
            </a:prstGeom>
          </p:spPr>
        </p:pic>
        <p:pic>
          <p:nvPicPr>
            <p:cNvPr id="101" name="object 101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4143755" y="7741919"/>
              <a:ext cx="76200" cy="110235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148583" y="7845526"/>
              <a:ext cx="2064893" cy="556158"/>
            </a:xfrm>
            <a:prstGeom prst="rect">
              <a:avLst/>
            </a:prstGeom>
          </p:spPr>
        </p:pic>
      </p:grpSp>
      <p:sp>
        <p:nvSpPr>
          <p:cNvPr id="103" name="object 103"/>
          <p:cNvSpPr txBox="1"/>
          <p:nvPr/>
        </p:nvSpPr>
        <p:spPr>
          <a:xfrm>
            <a:off x="3325114" y="7882508"/>
            <a:ext cx="1715135" cy="3905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  <a:spcBef>
                <a:spcPts val="90"/>
              </a:spcBef>
            </a:pP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Rastreamento</a:t>
            </a:r>
            <a:r>
              <a:rPr dirty="0" sz="8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z="8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mutação</a:t>
            </a:r>
            <a:r>
              <a:rPr dirty="0" sz="800" spc="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específica</a:t>
            </a:r>
            <a:r>
              <a:rPr dirty="0" sz="800" spc="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b="1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dirty="0" sz="800" spc="-1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tumor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em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cfDNA</a:t>
            </a:r>
            <a:r>
              <a:rPr dirty="0" sz="800" spc="16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(PATS)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(monitoramento</a:t>
            </a:r>
            <a:r>
              <a:rPr dirty="0" sz="800" spc="1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800" spc="-5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800" spc="-10" b="1">
                <a:solidFill>
                  <a:srgbClr val="FFFFFF"/>
                </a:solidFill>
                <a:latin typeface="Calibri"/>
                <a:cs typeface="Calibri"/>
              </a:rPr>
              <a:t>resposta)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2999232" y="7568603"/>
            <a:ext cx="2769870" cy="648970"/>
            <a:chOff x="2999232" y="7568603"/>
            <a:chExt cx="2769870" cy="648970"/>
          </a:xfrm>
        </p:grpSpPr>
        <p:pic>
          <p:nvPicPr>
            <p:cNvPr id="105" name="object 105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2999232" y="7940039"/>
              <a:ext cx="182880" cy="277368"/>
            </a:xfrm>
            <a:prstGeom prst="rect">
              <a:avLst/>
            </a:prstGeom>
          </p:spPr>
        </p:pic>
        <p:pic>
          <p:nvPicPr>
            <p:cNvPr id="106" name="object 106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645858" y="7568603"/>
              <a:ext cx="123042" cy="258239"/>
            </a:xfrm>
            <a:prstGeom prst="rect">
              <a:avLst/>
            </a:prstGeom>
          </p:spPr>
        </p:pic>
      </p:grpSp>
      <p:sp>
        <p:nvSpPr>
          <p:cNvPr id="107" name="object 107"/>
          <p:cNvSpPr txBox="1"/>
          <p:nvPr/>
        </p:nvSpPr>
        <p:spPr>
          <a:xfrm>
            <a:off x="331419" y="8166607"/>
            <a:ext cx="2094230" cy="268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00" spc="-15" b="1">
                <a:latin typeface="Calibri"/>
                <a:cs typeface="Calibri"/>
              </a:rPr>
              <a:t>(*)</a:t>
            </a:r>
            <a:r>
              <a:rPr dirty="0" sz="800" spc="15" b="1">
                <a:latin typeface="Calibri"/>
                <a:cs typeface="Calibri"/>
              </a:rPr>
              <a:t> </a:t>
            </a:r>
            <a:r>
              <a:rPr dirty="0" sz="800" spc="-10" b="1">
                <a:latin typeface="Calibri"/>
                <a:cs typeface="Calibri"/>
              </a:rPr>
              <a:t>cfDNA</a:t>
            </a:r>
            <a:r>
              <a:rPr dirty="0" sz="800" spc="5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-</a:t>
            </a:r>
            <a:r>
              <a:rPr dirty="0" sz="800" spc="-25" b="1">
                <a:latin typeface="Calibri"/>
                <a:cs typeface="Calibri"/>
              </a:rPr>
              <a:t> </a:t>
            </a:r>
            <a:r>
              <a:rPr dirty="0" sz="800" spc="-10" b="1" i="1">
                <a:latin typeface="Calibri"/>
                <a:cs typeface="Calibri"/>
              </a:rPr>
              <a:t>cell-free</a:t>
            </a:r>
            <a:r>
              <a:rPr dirty="0" sz="800" spc="25" b="1" i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DNA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800" spc="-10" b="1">
                <a:latin typeface="Calibri"/>
                <a:cs typeface="Calibri"/>
              </a:rPr>
              <a:t>PATS</a:t>
            </a:r>
            <a:r>
              <a:rPr dirty="0" sz="800" spc="15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–</a:t>
            </a:r>
            <a:r>
              <a:rPr dirty="0" sz="800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Personalized</a:t>
            </a:r>
            <a:r>
              <a:rPr dirty="0" sz="800" spc="-10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Amplicon</a:t>
            </a:r>
            <a:r>
              <a:rPr dirty="0" sz="800" spc="-15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Target</a:t>
            </a:r>
            <a:r>
              <a:rPr dirty="0" sz="800" spc="20" b="1">
                <a:latin typeface="Calibri"/>
                <a:cs typeface="Calibri"/>
              </a:rPr>
              <a:t> </a:t>
            </a:r>
            <a:r>
              <a:rPr dirty="0" sz="800" spc="-5" b="1">
                <a:latin typeface="Calibri"/>
                <a:cs typeface="Calibri"/>
              </a:rPr>
              <a:t>Sequencing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12948031" y="7335469"/>
            <a:ext cx="4988560" cy="33210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000" b="1">
                <a:latin typeface="Calibri"/>
                <a:cs typeface="Calibri"/>
              </a:rPr>
              <a:t>Figura</a:t>
            </a:r>
            <a:r>
              <a:rPr dirty="0" sz="1000" spc="-30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4</a:t>
            </a:r>
            <a:r>
              <a:rPr dirty="0" sz="1000" spc="10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–</a:t>
            </a:r>
            <a:r>
              <a:rPr dirty="0" sz="1000" spc="-5" b="1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Relação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amostras</a:t>
            </a:r>
            <a:r>
              <a:rPr dirty="0" sz="1000" spc="-5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positivas</a:t>
            </a:r>
            <a:r>
              <a:rPr dirty="0" sz="1000" spc="-4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para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ctDNA,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Grupo</a:t>
            </a:r>
            <a:r>
              <a:rPr dirty="0" sz="1000" spc="-65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1</a:t>
            </a:r>
            <a:r>
              <a:rPr dirty="0" sz="1000" spc="1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2,</a:t>
            </a:r>
            <a:r>
              <a:rPr dirty="0" sz="1000" spc="30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em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amostras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baseline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e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de</a:t>
            </a:r>
            <a:endParaRPr sz="1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000">
                <a:latin typeface="Calibri"/>
                <a:cs typeface="Calibri"/>
              </a:rPr>
              <a:t>monitoramento.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6057626" y="4453254"/>
            <a:ext cx="65468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1">
                <a:latin typeface="Calibri"/>
                <a:cs typeface="Calibri"/>
              </a:rPr>
              <a:t>9-15</a:t>
            </a:r>
            <a:r>
              <a:rPr dirty="0" sz="1050" spc="-15" b="1">
                <a:latin typeface="Calibri"/>
                <a:cs typeface="Calibri"/>
              </a:rPr>
              <a:t> </a:t>
            </a:r>
            <a:r>
              <a:rPr dirty="0" sz="1050" b="1">
                <a:latin typeface="Calibri"/>
                <a:cs typeface="Calibri"/>
              </a:rPr>
              <a:t>meses</a:t>
            </a:r>
            <a:endParaRPr sz="1050">
              <a:latin typeface="Calibri"/>
              <a:cs typeface="Calibri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13493559" y="2362009"/>
            <a:ext cx="3462654" cy="2027555"/>
            <a:chOff x="13493559" y="2362009"/>
            <a:chExt cx="3462654" cy="2027555"/>
          </a:xfrm>
        </p:grpSpPr>
        <p:sp>
          <p:nvSpPr>
            <p:cNvPr id="111" name="object 111"/>
            <p:cNvSpPr/>
            <p:nvPr/>
          </p:nvSpPr>
          <p:spPr>
            <a:xfrm>
              <a:off x="13528547" y="2418587"/>
              <a:ext cx="3423285" cy="1965960"/>
            </a:xfrm>
            <a:custGeom>
              <a:avLst/>
              <a:gdLst/>
              <a:ahLst/>
              <a:cxnLst/>
              <a:rect l="l" t="t" r="r" b="b"/>
              <a:pathLst>
                <a:path w="3423284" h="1965960">
                  <a:moveTo>
                    <a:pt x="0" y="1252727"/>
                  </a:moveTo>
                  <a:lnTo>
                    <a:pt x="3422904" y="1252727"/>
                  </a:lnTo>
                </a:path>
                <a:path w="3423284" h="1965960">
                  <a:moveTo>
                    <a:pt x="0" y="1072895"/>
                  </a:moveTo>
                  <a:lnTo>
                    <a:pt x="3422904" y="1072895"/>
                  </a:lnTo>
                </a:path>
                <a:path w="3423284" h="1965960">
                  <a:moveTo>
                    <a:pt x="0" y="893063"/>
                  </a:moveTo>
                  <a:lnTo>
                    <a:pt x="3422904" y="893063"/>
                  </a:lnTo>
                </a:path>
                <a:path w="3423284" h="1965960">
                  <a:moveTo>
                    <a:pt x="0" y="716279"/>
                  </a:moveTo>
                  <a:lnTo>
                    <a:pt x="3422904" y="716279"/>
                  </a:lnTo>
                </a:path>
                <a:path w="3423284" h="1965960">
                  <a:moveTo>
                    <a:pt x="0" y="536448"/>
                  </a:moveTo>
                  <a:lnTo>
                    <a:pt x="3422904" y="536448"/>
                  </a:lnTo>
                </a:path>
                <a:path w="3423284" h="1965960">
                  <a:moveTo>
                    <a:pt x="0" y="356615"/>
                  </a:moveTo>
                  <a:lnTo>
                    <a:pt x="3422904" y="356615"/>
                  </a:lnTo>
                </a:path>
                <a:path w="3423284" h="1965960">
                  <a:moveTo>
                    <a:pt x="0" y="179831"/>
                  </a:moveTo>
                  <a:lnTo>
                    <a:pt x="3422904" y="179831"/>
                  </a:lnTo>
                </a:path>
                <a:path w="3423284" h="1965960">
                  <a:moveTo>
                    <a:pt x="0" y="0"/>
                  </a:moveTo>
                  <a:lnTo>
                    <a:pt x="3422904" y="0"/>
                  </a:lnTo>
                </a:path>
                <a:path w="3423284" h="1965960">
                  <a:moveTo>
                    <a:pt x="0" y="1965959"/>
                  </a:moveTo>
                  <a:lnTo>
                    <a:pt x="3422904" y="1965959"/>
                  </a:lnTo>
                </a:path>
                <a:path w="3423284" h="1965960">
                  <a:moveTo>
                    <a:pt x="0" y="1789175"/>
                  </a:moveTo>
                  <a:lnTo>
                    <a:pt x="3422904" y="1789175"/>
                  </a:lnTo>
                </a:path>
                <a:path w="3423284" h="1965960">
                  <a:moveTo>
                    <a:pt x="0" y="1609343"/>
                  </a:moveTo>
                  <a:lnTo>
                    <a:pt x="3422904" y="1609343"/>
                  </a:lnTo>
                </a:path>
                <a:path w="3423284" h="1965960">
                  <a:moveTo>
                    <a:pt x="0" y="1429511"/>
                  </a:moveTo>
                  <a:lnTo>
                    <a:pt x="3422904" y="1429511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2" name="object 112"/>
            <p:cNvSpPr/>
            <p:nvPr/>
          </p:nvSpPr>
          <p:spPr>
            <a:xfrm>
              <a:off x="13528547" y="2366771"/>
              <a:ext cx="0" cy="2018030"/>
            </a:xfrm>
            <a:custGeom>
              <a:avLst/>
              <a:gdLst/>
              <a:ahLst/>
              <a:cxnLst/>
              <a:rect l="l" t="t" r="r" b="b"/>
              <a:pathLst>
                <a:path w="0" h="2018029">
                  <a:moveTo>
                    <a:pt x="0" y="2017776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3" name="object 113"/>
            <p:cNvSpPr/>
            <p:nvPr/>
          </p:nvSpPr>
          <p:spPr>
            <a:xfrm>
              <a:off x="13530071" y="2834639"/>
              <a:ext cx="2737485" cy="1161415"/>
            </a:xfrm>
            <a:custGeom>
              <a:avLst/>
              <a:gdLst/>
              <a:ahLst/>
              <a:cxnLst/>
              <a:rect l="l" t="t" r="r" b="b"/>
              <a:pathLst>
                <a:path w="2737484" h="1161414">
                  <a:moveTo>
                    <a:pt x="0" y="134111"/>
                  </a:moveTo>
                  <a:lnTo>
                    <a:pt x="1368552" y="1161287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4" name="object 114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3493749" y="2935096"/>
              <a:ext cx="70103" cy="70103"/>
            </a:xfrm>
            <a:prstGeom prst="rect">
              <a:avLst/>
            </a:prstGeom>
          </p:spPr>
        </p:pic>
        <p:pic>
          <p:nvPicPr>
            <p:cNvPr id="115" name="object 11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4862301" y="3962272"/>
              <a:ext cx="70103" cy="70104"/>
            </a:xfrm>
            <a:prstGeom prst="rect">
              <a:avLst/>
            </a:prstGeom>
          </p:spPr>
        </p:pic>
        <p:pic>
          <p:nvPicPr>
            <p:cNvPr id="116" name="object 116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16230853" y="2797936"/>
              <a:ext cx="70103" cy="70104"/>
            </a:xfrm>
            <a:prstGeom prst="rect">
              <a:avLst/>
            </a:prstGeom>
          </p:spPr>
        </p:pic>
        <p:sp>
          <p:nvSpPr>
            <p:cNvPr id="117" name="object 117"/>
            <p:cNvSpPr/>
            <p:nvPr/>
          </p:nvSpPr>
          <p:spPr>
            <a:xfrm>
              <a:off x="13530071" y="2785871"/>
              <a:ext cx="2737485" cy="622300"/>
            </a:xfrm>
            <a:custGeom>
              <a:avLst/>
              <a:gdLst/>
              <a:ahLst/>
              <a:cxnLst/>
              <a:rect l="l" t="t" r="r" b="b"/>
              <a:pathLst>
                <a:path w="2737484" h="622300">
                  <a:moveTo>
                    <a:pt x="0" y="621792"/>
                  </a:moveTo>
                  <a:lnTo>
                    <a:pt x="1368552" y="0"/>
                  </a:lnTo>
                  <a:lnTo>
                    <a:pt x="2737104" y="432816"/>
                  </a:lnTo>
                </a:path>
              </a:pathLst>
            </a:custGeom>
            <a:ln w="18287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8" name="object 118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3493749" y="3374008"/>
              <a:ext cx="70103" cy="70104"/>
            </a:xfrm>
            <a:prstGeom prst="rect">
              <a:avLst/>
            </a:prstGeom>
          </p:spPr>
        </p:pic>
        <p:pic>
          <p:nvPicPr>
            <p:cNvPr id="119" name="object 119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4862301" y="2749168"/>
              <a:ext cx="70103" cy="70103"/>
            </a:xfrm>
            <a:prstGeom prst="rect">
              <a:avLst/>
            </a:prstGeom>
          </p:spPr>
        </p:pic>
        <p:pic>
          <p:nvPicPr>
            <p:cNvPr id="120" name="object 120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6230853" y="3185032"/>
              <a:ext cx="70103" cy="70104"/>
            </a:xfrm>
            <a:prstGeom prst="rect">
              <a:avLst/>
            </a:prstGeom>
          </p:spPr>
        </p:pic>
        <p:sp>
          <p:nvSpPr>
            <p:cNvPr id="121" name="object 121"/>
            <p:cNvSpPr/>
            <p:nvPr/>
          </p:nvSpPr>
          <p:spPr>
            <a:xfrm>
              <a:off x="13530071" y="2593847"/>
              <a:ext cx="2737485" cy="1256030"/>
            </a:xfrm>
            <a:custGeom>
              <a:avLst/>
              <a:gdLst/>
              <a:ahLst/>
              <a:cxnLst/>
              <a:rect l="l" t="t" r="r" b="b"/>
              <a:pathLst>
                <a:path w="2737484" h="1256029">
                  <a:moveTo>
                    <a:pt x="0" y="1255776"/>
                  </a:moveTo>
                  <a:lnTo>
                    <a:pt x="1368552" y="557783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2" name="object 122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3493749" y="3812920"/>
              <a:ext cx="70103" cy="70103"/>
            </a:xfrm>
            <a:prstGeom prst="rect">
              <a:avLst/>
            </a:prstGeom>
          </p:spPr>
        </p:pic>
        <p:pic>
          <p:nvPicPr>
            <p:cNvPr id="123" name="object 123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14862301" y="3117976"/>
              <a:ext cx="70103" cy="70103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16230853" y="2560192"/>
              <a:ext cx="70103" cy="70103"/>
            </a:xfrm>
            <a:prstGeom prst="rect">
              <a:avLst/>
            </a:prstGeom>
          </p:spPr>
        </p:pic>
        <p:sp>
          <p:nvSpPr>
            <p:cNvPr id="125" name="object 125"/>
            <p:cNvSpPr/>
            <p:nvPr/>
          </p:nvSpPr>
          <p:spPr>
            <a:xfrm>
              <a:off x="13530071" y="2609087"/>
              <a:ext cx="2737485" cy="1353820"/>
            </a:xfrm>
            <a:custGeom>
              <a:avLst/>
              <a:gdLst/>
              <a:ahLst/>
              <a:cxnLst/>
              <a:rect l="l" t="t" r="r" b="b"/>
              <a:pathLst>
                <a:path w="2737484" h="1353820">
                  <a:moveTo>
                    <a:pt x="0" y="1353311"/>
                  </a:moveTo>
                  <a:lnTo>
                    <a:pt x="1368552" y="88391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6" name="object 126"/>
            <p:cNvSpPr/>
            <p:nvPr/>
          </p:nvSpPr>
          <p:spPr>
            <a:xfrm>
              <a:off x="13498321" y="3933316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30480" y="0"/>
                  </a:moveTo>
                  <a:lnTo>
                    <a:pt x="18591" y="2387"/>
                  </a:lnTo>
                  <a:lnTo>
                    <a:pt x="8905" y="8905"/>
                  </a:lnTo>
                  <a:lnTo>
                    <a:pt x="2387" y="18591"/>
                  </a:lnTo>
                  <a:lnTo>
                    <a:pt x="0" y="30479"/>
                  </a:lnTo>
                  <a:lnTo>
                    <a:pt x="2387" y="42314"/>
                  </a:lnTo>
                  <a:lnTo>
                    <a:pt x="8905" y="52006"/>
                  </a:lnTo>
                  <a:lnTo>
                    <a:pt x="18591" y="58554"/>
                  </a:lnTo>
                  <a:lnTo>
                    <a:pt x="30480" y="60959"/>
                  </a:lnTo>
                  <a:lnTo>
                    <a:pt x="42314" y="58554"/>
                  </a:lnTo>
                  <a:lnTo>
                    <a:pt x="52006" y="52006"/>
                  </a:lnTo>
                  <a:lnTo>
                    <a:pt x="58554" y="42314"/>
                  </a:lnTo>
                  <a:lnTo>
                    <a:pt x="60960" y="30479"/>
                  </a:lnTo>
                  <a:lnTo>
                    <a:pt x="58554" y="18591"/>
                  </a:lnTo>
                  <a:lnTo>
                    <a:pt x="52006" y="8905"/>
                  </a:lnTo>
                  <a:lnTo>
                    <a:pt x="42314" y="2387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7" name="object 127"/>
            <p:cNvSpPr/>
            <p:nvPr/>
          </p:nvSpPr>
          <p:spPr>
            <a:xfrm>
              <a:off x="13498321" y="3933316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60" y="30479"/>
                  </a:moveTo>
                  <a:lnTo>
                    <a:pt x="58554" y="42314"/>
                  </a:lnTo>
                  <a:lnTo>
                    <a:pt x="52006" y="52006"/>
                  </a:lnTo>
                  <a:lnTo>
                    <a:pt x="42314" y="58554"/>
                  </a:lnTo>
                  <a:lnTo>
                    <a:pt x="30480" y="60959"/>
                  </a:lnTo>
                  <a:lnTo>
                    <a:pt x="18591" y="58554"/>
                  </a:lnTo>
                  <a:lnTo>
                    <a:pt x="8905" y="52006"/>
                  </a:lnTo>
                  <a:lnTo>
                    <a:pt x="2387" y="42314"/>
                  </a:lnTo>
                  <a:lnTo>
                    <a:pt x="0" y="30479"/>
                  </a:lnTo>
                  <a:lnTo>
                    <a:pt x="2387" y="18591"/>
                  </a:lnTo>
                  <a:lnTo>
                    <a:pt x="8905" y="8905"/>
                  </a:lnTo>
                  <a:lnTo>
                    <a:pt x="18591" y="2387"/>
                  </a:lnTo>
                  <a:lnTo>
                    <a:pt x="30480" y="0"/>
                  </a:lnTo>
                  <a:lnTo>
                    <a:pt x="42314" y="2387"/>
                  </a:lnTo>
                  <a:lnTo>
                    <a:pt x="52006" y="8905"/>
                  </a:lnTo>
                  <a:lnTo>
                    <a:pt x="58554" y="18591"/>
                  </a:lnTo>
                  <a:lnTo>
                    <a:pt x="60960" y="30479"/>
                  </a:lnTo>
                  <a:close/>
                </a:path>
              </a:pathLst>
            </a:custGeom>
            <a:ln w="9144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28" name="object 128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4862301" y="2660776"/>
              <a:ext cx="70103" cy="70103"/>
            </a:xfrm>
            <a:prstGeom prst="rect">
              <a:avLst/>
            </a:prstGeom>
          </p:spPr>
        </p:pic>
        <p:pic>
          <p:nvPicPr>
            <p:cNvPr id="129" name="object 129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6230853" y="2572384"/>
              <a:ext cx="70103" cy="70104"/>
            </a:xfrm>
            <a:prstGeom prst="rect">
              <a:avLst/>
            </a:prstGeom>
          </p:spPr>
        </p:pic>
        <p:pic>
          <p:nvPicPr>
            <p:cNvPr id="130" name="object 130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3493749" y="3117976"/>
              <a:ext cx="70103" cy="70103"/>
            </a:xfrm>
            <a:prstGeom prst="rect">
              <a:avLst/>
            </a:prstGeom>
          </p:spPr>
        </p:pic>
        <p:pic>
          <p:nvPicPr>
            <p:cNvPr id="131" name="object 131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6230853" y="2849752"/>
              <a:ext cx="70103" cy="70103"/>
            </a:xfrm>
            <a:prstGeom prst="rect">
              <a:avLst/>
            </a:prstGeom>
          </p:spPr>
        </p:pic>
        <p:sp>
          <p:nvSpPr>
            <p:cNvPr id="132" name="object 132"/>
            <p:cNvSpPr/>
            <p:nvPr/>
          </p:nvSpPr>
          <p:spPr>
            <a:xfrm>
              <a:off x="13498321" y="385406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30480" y="0"/>
                  </a:moveTo>
                  <a:lnTo>
                    <a:pt x="18591" y="2387"/>
                  </a:lnTo>
                  <a:lnTo>
                    <a:pt x="8905" y="8905"/>
                  </a:lnTo>
                  <a:lnTo>
                    <a:pt x="2387" y="18591"/>
                  </a:lnTo>
                  <a:lnTo>
                    <a:pt x="0" y="30479"/>
                  </a:lnTo>
                  <a:lnTo>
                    <a:pt x="2387" y="42314"/>
                  </a:lnTo>
                  <a:lnTo>
                    <a:pt x="8905" y="52006"/>
                  </a:lnTo>
                  <a:lnTo>
                    <a:pt x="18591" y="58554"/>
                  </a:lnTo>
                  <a:lnTo>
                    <a:pt x="30480" y="60959"/>
                  </a:lnTo>
                  <a:lnTo>
                    <a:pt x="42314" y="58554"/>
                  </a:lnTo>
                  <a:lnTo>
                    <a:pt x="52006" y="52006"/>
                  </a:lnTo>
                  <a:lnTo>
                    <a:pt x="58554" y="42314"/>
                  </a:lnTo>
                  <a:lnTo>
                    <a:pt x="60960" y="30479"/>
                  </a:lnTo>
                  <a:lnTo>
                    <a:pt x="58554" y="18591"/>
                  </a:lnTo>
                  <a:lnTo>
                    <a:pt x="52006" y="8905"/>
                  </a:lnTo>
                  <a:lnTo>
                    <a:pt x="42314" y="2387"/>
                  </a:lnTo>
                  <a:lnTo>
                    <a:pt x="30480" y="0"/>
                  </a:lnTo>
                  <a:close/>
                </a:path>
              </a:pathLst>
            </a:custGeom>
            <a:solidFill>
              <a:srgbClr val="6FAC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/>
            <p:cNvSpPr/>
            <p:nvPr/>
          </p:nvSpPr>
          <p:spPr>
            <a:xfrm>
              <a:off x="13498321" y="3854068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60" y="30479"/>
                  </a:moveTo>
                  <a:lnTo>
                    <a:pt x="58554" y="42314"/>
                  </a:lnTo>
                  <a:lnTo>
                    <a:pt x="52006" y="52006"/>
                  </a:lnTo>
                  <a:lnTo>
                    <a:pt x="42314" y="58554"/>
                  </a:lnTo>
                  <a:lnTo>
                    <a:pt x="30480" y="60959"/>
                  </a:lnTo>
                  <a:lnTo>
                    <a:pt x="18591" y="58554"/>
                  </a:lnTo>
                  <a:lnTo>
                    <a:pt x="8905" y="52006"/>
                  </a:lnTo>
                  <a:lnTo>
                    <a:pt x="2387" y="42314"/>
                  </a:lnTo>
                  <a:lnTo>
                    <a:pt x="0" y="30479"/>
                  </a:lnTo>
                  <a:lnTo>
                    <a:pt x="2387" y="18591"/>
                  </a:lnTo>
                  <a:lnTo>
                    <a:pt x="8905" y="8905"/>
                  </a:lnTo>
                  <a:lnTo>
                    <a:pt x="18591" y="2387"/>
                  </a:lnTo>
                  <a:lnTo>
                    <a:pt x="30480" y="0"/>
                  </a:lnTo>
                  <a:lnTo>
                    <a:pt x="42314" y="2387"/>
                  </a:lnTo>
                  <a:lnTo>
                    <a:pt x="52006" y="8905"/>
                  </a:lnTo>
                  <a:lnTo>
                    <a:pt x="58554" y="18591"/>
                  </a:lnTo>
                  <a:lnTo>
                    <a:pt x="60960" y="30479"/>
                  </a:lnTo>
                  <a:close/>
                </a:path>
              </a:pathLst>
            </a:custGeom>
            <a:ln w="9144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4" name="object 134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16230853" y="3721480"/>
              <a:ext cx="70103" cy="70104"/>
            </a:xfrm>
            <a:prstGeom prst="rect">
              <a:avLst/>
            </a:prstGeom>
          </p:spPr>
        </p:pic>
        <p:sp>
          <p:nvSpPr>
            <p:cNvPr id="135" name="object 135"/>
            <p:cNvSpPr/>
            <p:nvPr/>
          </p:nvSpPr>
          <p:spPr>
            <a:xfrm>
              <a:off x="13530071" y="2706623"/>
              <a:ext cx="2737485" cy="1499870"/>
            </a:xfrm>
            <a:custGeom>
              <a:avLst/>
              <a:gdLst/>
              <a:ahLst/>
              <a:cxnLst/>
              <a:rect l="l" t="t" r="r" b="b"/>
              <a:pathLst>
                <a:path w="2737484" h="1499870">
                  <a:moveTo>
                    <a:pt x="0" y="1499615"/>
                  </a:moveTo>
                  <a:lnTo>
                    <a:pt x="1368552" y="475488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25447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6" name="object 136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3493749" y="4172584"/>
              <a:ext cx="70103" cy="70104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14862301" y="3145408"/>
              <a:ext cx="70103" cy="70104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16230853" y="2672968"/>
              <a:ext cx="70103" cy="70103"/>
            </a:xfrm>
            <a:prstGeom prst="rect">
              <a:avLst/>
            </a:prstGeom>
          </p:spPr>
        </p:pic>
        <p:sp>
          <p:nvSpPr>
            <p:cNvPr id="139" name="object 139"/>
            <p:cNvSpPr/>
            <p:nvPr/>
          </p:nvSpPr>
          <p:spPr>
            <a:xfrm>
              <a:off x="13530071" y="2420111"/>
              <a:ext cx="1369060" cy="43180"/>
            </a:xfrm>
            <a:custGeom>
              <a:avLst/>
              <a:gdLst/>
              <a:ahLst/>
              <a:cxnLst/>
              <a:rect l="l" t="t" r="r" b="b"/>
              <a:pathLst>
                <a:path w="1369059" h="43180">
                  <a:moveTo>
                    <a:pt x="0" y="0"/>
                  </a:moveTo>
                  <a:lnTo>
                    <a:pt x="1368552" y="42671"/>
                  </a:lnTo>
                </a:path>
              </a:pathLst>
            </a:custGeom>
            <a:ln w="18287">
              <a:solidFill>
                <a:srgbClr val="9E470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0" name="object 140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13493749" y="2383408"/>
              <a:ext cx="70103" cy="70104"/>
            </a:xfrm>
            <a:prstGeom prst="rect">
              <a:avLst/>
            </a:prstGeom>
          </p:spPr>
        </p:pic>
        <p:pic>
          <p:nvPicPr>
            <p:cNvPr id="141" name="object 141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14862301" y="2429128"/>
              <a:ext cx="70103" cy="70104"/>
            </a:xfrm>
            <a:prstGeom prst="rect">
              <a:avLst/>
            </a:prstGeom>
          </p:spPr>
        </p:pic>
        <p:sp>
          <p:nvSpPr>
            <p:cNvPr id="142" name="object 142"/>
            <p:cNvSpPr/>
            <p:nvPr/>
          </p:nvSpPr>
          <p:spPr>
            <a:xfrm>
              <a:off x="13530071" y="2535935"/>
              <a:ext cx="1369060" cy="502920"/>
            </a:xfrm>
            <a:custGeom>
              <a:avLst/>
              <a:gdLst/>
              <a:ahLst/>
              <a:cxnLst/>
              <a:rect l="l" t="t" r="r" b="b"/>
              <a:pathLst>
                <a:path w="1369059" h="502919">
                  <a:moveTo>
                    <a:pt x="0" y="502919"/>
                  </a:moveTo>
                  <a:lnTo>
                    <a:pt x="1368552" y="0"/>
                  </a:lnTo>
                </a:path>
              </a:pathLst>
            </a:custGeom>
            <a:ln w="18288">
              <a:solidFill>
                <a:srgbClr val="62626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3" name="object 143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13493749" y="3002152"/>
              <a:ext cx="70103" cy="70103"/>
            </a:xfrm>
            <a:prstGeom prst="rect">
              <a:avLst/>
            </a:prstGeom>
          </p:spPr>
        </p:pic>
        <p:pic>
          <p:nvPicPr>
            <p:cNvPr id="144" name="object 144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14862301" y="2502280"/>
              <a:ext cx="70103" cy="70104"/>
            </a:xfrm>
            <a:prstGeom prst="rect">
              <a:avLst/>
            </a:prstGeom>
          </p:spPr>
        </p:pic>
        <p:sp>
          <p:nvSpPr>
            <p:cNvPr id="145" name="object 145"/>
            <p:cNvSpPr/>
            <p:nvPr/>
          </p:nvSpPr>
          <p:spPr>
            <a:xfrm>
              <a:off x="13530071" y="2618231"/>
              <a:ext cx="2737485" cy="1353820"/>
            </a:xfrm>
            <a:custGeom>
              <a:avLst/>
              <a:gdLst/>
              <a:ahLst/>
              <a:cxnLst/>
              <a:rect l="l" t="t" r="r" b="b"/>
              <a:pathLst>
                <a:path w="2737484" h="1353820">
                  <a:moveTo>
                    <a:pt x="0" y="1353312"/>
                  </a:moveTo>
                  <a:lnTo>
                    <a:pt x="1368552" y="429768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9973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6" name="object 146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13493749" y="3934840"/>
              <a:ext cx="70103" cy="70104"/>
            </a:xfrm>
            <a:prstGeom prst="rect">
              <a:avLst/>
            </a:prstGeom>
          </p:spPr>
        </p:pic>
        <p:pic>
          <p:nvPicPr>
            <p:cNvPr id="147" name="object 147"/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14862301" y="3014344"/>
              <a:ext cx="70103" cy="70103"/>
            </a:xfrm>
            <a:prstGeom prst="rect">
              <a:avLst/>
            </a:prstGeom>
          </p:spPr>
        </p:pic>
        <p:pic>
          <p:nvPicPr>
            <p:cNvPr id="148" name="object 148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16230853" y="2581528"/>
              <a:ext cx="70103" cy="70104"/>
            </a:xfrm>
            <a:prstGeom prst="rect">
              <a:avLst/>
            </a:prstGeom>
          </p:spPr>
        </p:pic>
        <p:pic>
          <p:nvPicPr>
            <p:cNvPr id="149" name="object 149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13493749" y="3175888"/>
              <a:ext cx="70103" cy="70103"/>
            </a:xfrm>
            <a:prstGeom prst="rect">
              <a:avLst/>
            </a:prstGeom>
          </p:spPr>
        </p:pic>
        <p:pic>
          <p:nvPicPr>
            <p:cNvPr id="150" name="object 150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13493749" y="3566032"/>
              <a:ext cx="70103" cy="70104"/>
            </a:xfrm>
            <a:prstGeom prst="rect">
              <a:avLst/>
            </a:prstGeom>
          </p:spPr>
        </p:pic>
        <p:sp>
          <p:nvSpPr>
            <p:cNvPr id="151" name="object 151"/>
            <p:cNvSpPr/>
            <p:nvPr/>
          </p:nvSpPr>
          <p:spPr>
            <a:xfrm>
              <a:off x="13530071" y="3724655"/>
              <a:ext cx="2737485" cy="554990"/>
            </a:xfrm>
            <a:custGeom>
              <a:avLst/>
              <a:gdLst/>
              <a:ahLst/>
              <a:cxnLst/>
              <a:rect l="l" t="t" r="r" b="b"/>
              <a:pathLst>
                <a:path w="2737484" h="554989">
                  <a:moveTo>
                    <a:pt x="0" y="554736"/>
                  </a:moveTo>
                  <a:lnTo>
                    <a:pt x="1368552" y="271272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698ED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2" name="object 152"/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13493749" y="4245736"/>
              <a:ext cx="70103" cy="70104"/>
            </a:xfrm>
            <a:prstGeom prst="rect">
              <a:avLst/>
            </a:prstGeom>
          </p:spPr>
        </p:pic>
        <p:pic>
          <p:nvPicPr>
            <p:cNvPr id="153" name="object 153"/>
            <p:cNvPicPr/>
            <p:nvPr/>
          </p:nvPicPr>
          <p:blipFill>
            <a:blip r:embed="rId60" cstate="print"/>
            <a:stretch>
              <a:fillRect/>
            </a:stretch>
          </p:blipFill>
          <p:spPr>
            <a:xfrm>
              <a:off x="14862301" y="3962272"/>
              <a:ext cx="70103" cy="70104"/>
            </a:xfrm>
            <a:prstGeom prst="rect">
              <a:avLst/>
            </a:prstGeom>
          </p:spPr>
        </p:pic>
        <p:pic>
          <p:nvPicPr>
            <p:cNvPr id="154" name="object 154"/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16230853" y="3687952"/>
              <a:ext cx="70103" cy="70103"/>
            </a:xfrm>
            <a:prstGeom prst="rect">
              <a:avLst/>
            </a:prstGeom>
          </p:spPr>
        </p:pic>
        <p:sp>
          <p:nvSpPr>
            <p:cNvPr id="155" name="object 155"/>
            <p:cNvSpPr/>
            <p:nvPr/>
          </p:nvSpPr>
          <p:spPr>
            <a:xfrm>
              <a:off x="13530071" y="3694175"/>
              <a:ext cx="2737485" cy="454659"/>
            </a:xfrm>
            <a:custGeom>
              <a:avLst/>
              <a:gdLst/>
              <a:ahLst/>
              <a:cxnLst/>
              <a:rect l="l" t="t" r="r" b="b"/>
              <a:pathLst>
                <a:path w="2737484" h="454660">
                  <a:moveTo>
                    <a:pt x="0" y="454151"/>
                  </a:moveTo>
                  <a:lnTo>
                    <a:pt x="1368552" y="60960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F0965A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6" name="object 156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13493749" y="4114672"/>
              <a:ext cx="70103" cy="70104"/>
            </a:xfrm>
            <a:prstGeom prst="rect">
              <a:avLst/>
            </a:prstGeom>
          </p:spPr>
        </p:pic>
        <p:pic>
          <p:nvPicPr>
            <p:cNvPr id="157" name="object 157"/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14862301" y="3721480"/>
              <a:ext cx="70103" cy="70104"/>
            </a:xfrm>
            <a:prstGeom prst="rect">
              <a:avLst/>
            </a:prstGeom>
          </p:spPr>
        </p:pic>
        <p:pic>
          <p:nvPicPr>
            <p:cNvPr id="158" name="object 158"/>
            <p:cNvPicPr/>
            <p:nvPr/>
          </p:nvPicPr>
          <p:blipFill>
            <a:blip r:embed="rId62" cstate="print"/>
            <a:stretch>
              <a:fillRect/>
            </a:stretch>
          </p:blipFill>
          <p:spPr>
            <a:xfrm>
              <a:off x="16230853" y="3660520"/>
              <a:ext cx="70103" cy="70103"/>
            </a:xfrm>
            <a:prstGeom prst="rect">
              <a:avLst/>
            </a:prstGeom>
          </p:spPr>
        </p:pic>
        <p:pic>
          <p:nvPicPr>
            <p:cNvPr id="159" name="object 159"/>
            <p:cNvPicPr/>
            <p:nvPr/>
          </p:nvPicPr>
          <p:blipFill>
            <a:blip r:embed="rId64" cstate="print"/>
            <a:stretch>
              <a:fillRect/>
            </a:stretch>
          </p:blipFill>
          <p:spPr>
            <a:xfrm>
              <a:off x="13493749" y="2465704"/>
              <a:ext cx="70103" cy="70104"/>
            </a:xfrm>
            <a:prstGeom prst="rect">
              <a:avLst/>
            </a:prstGeom>
          </p:spPr>
        </p:pic>
        <p:sp>
          <p:nvSpPr>
            <p:cNvPr id="160" name="object 160"/>
            <p:cNvSpPr/>
            <p:nvPr/>
          </p:nvSpPr>
          <p:spPr>
            <a:xfrm>
              <a:off x="13530071" y="3553967"/>
              <a:ext cx="2737485" cy="548640"/>
            </a:xfrm>
            <a:custGeom>
              <a:avLst/>
              <a:gdLst/>
              <a:ahLst/>
              <a:cxnLst/>
              <a:rect l="l" t="t" r="r" b="b"/>
              <a:pathLst>
                <a:path w="2737484" h="548639">
                  <a:moveTo>
                    <a:pt x="0" y="0"/>
                  </a:moveTo>
                  <a:lnTo>
                    <a:pt x="1368552" y="548639"/>
                  </a:lnTo>
                  <a:lnTo>
                    <a:pt x="2737104" y="213359"/>
                  </a:lnTo>
                </a:path>
              </a:pathLst>
            </a:custGeom>
            <a:ln w="18288">
              <a:solidFill>
                <a:srgbClr val="FFCD33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1" name="object 161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13493749" y="3520312"/>
              <a:ext cx="70103" cy="70104"/>
            </a:xfrm>
            <a:prstGeom prst="rect">
              <a:avLst/>
            </a:prstGeom>
          </p:spPr>
        </p:pic>
        <p:pic>
          <p:nvPicPr>
            <p:cNvPr id="162" name="object 162"/>
            <p:cNvPicPr/>
            <p:nvPr/>
          </p:nvPicPr>
          <p:blipFill>
            <a:blip r:embed="rId66" cstate="print"/>
            <a:stretch>
              <a:fillRect/>
            </a:stretch>
          </p:blipFill>
          <p:spPr>
            <a:xfrm>
              <a:off x="14862301" y="4065904"/>
              <a:ext cx="70103" cy="70104"/>
            </a:xfrm>
            <a:prstGeom prst="rect">
              <a:avLst/>
            </a:prstGeom>
          </p:spPr>
        </p:pic>
        <p:pic>
          <p:nvPicPr>
            <p:cNvPr id="163" name="object 163"/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16230853" y="3730624"/>
              <a:ext cx="70103" cy="70104"/>
            </a:xfrm>
            <a:prstGeom prst="rect">
              <a:avLst/>
            </a:prstGeom>
          </p:spPr>
        </p:pic>
        <p:sp>
          <p:nvSpPr>
            <p:cNvPr id="164" name="object 164"/>
            <p:cNvSpPr/>
            <p:nvPr/>
          </p:nvSpPr>
          <p:spPr>
            <a:xfrm>
              <a:off x="13530071" y="3432047"/>
              <a:ext cx="2737485" cy="631190"/>
            </a:xfrm>
            <a:custGeom>
              <a:avLst/>
              <a:gdLst/>
              <a:ahLst/>
              <a:cxnLst/>
              <a:rect l="l" t="t" r="r" b="b"/>
              <a:pathLst>
                <a:path w="2737484" h="631189">
                  <a:moveTo>
                    <a:pt x="0" y="0"/>
                  </a:moveTo>
                  <a:lnTo>
                    <a:pt x="1368552" y="630936"/>
                  </a:lnTo>
                  <a:lnTo>
                    <a:pt x="2737104" y="149351"/>
                  </a:lnTo>
                </a:path>
              </a:pathLst>
            </a:custGeom>
            <a:ln w="18287">
              <a:solidFill>
                <a:srgbClr val="7BAED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5" name="object 165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13493749" y="3395344"/>
              <a:ext cx="70103" cy="70103"/>
            </a:xfrm>
            <a:prstGeom prst="rect">
              <a:avLst/>
            </a:prstGeom>
          </p:spPr>
        </p:pic>
        <p:pic>
          <p:nvPicPr>
            <p:cNvPr id="166" name="object 166"/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14862301" y="4026280"/>
              <a:ext cx="70103" cy="70104"/>
            </a:xfrm>
            <a:prstGeom prst="rect">
              <a:avLst/>
            </a:prstGeom>
          </p:spPr>
        </p:pic>
        <p:pic>
          <p:nvPicPr>
            <p:cNvPr id="167" name="object 167"/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16230853" y="3547744"/>
              <a:ext cx="70103" cy="70103"/>
            </a:xfrm>
            <a:prstGeom prst="rect">
              <a:avLst/>
            </a:prstGeom>
          </p:spPr>
        </p:pic>
        <p:sp>
          <p:nvSpPr>
            <p:cNvPr id="168" name="object 168"/>
            <p:cNvSpPr/>
            <p:nvPr/>
          </p:nvSpPr>
          <p:spPr>
            <a:xfrm>
              <a:off x="13530071" y="3944111"/>
              <a:ext cx="2737485" cy="335280"/>
            </a:xfrm>
            <a:custGeom>
              <a:avLst/>
              <a:gdLst/>
              <a:ahLst/>
              <a:cxnLst/>
              <a:rect l="l" t="t" r="r" b="b"/>
              <a:pathLst>
                <a:path w="2737484" h="335279">
                  <a:moveTo>
                    <a:pt x="0" y="335280"/>
                  </a:moveTo>
                  <a:lnTo>
                    <a:pt x="1368552" y="262127"/>
                  </a:lnTo>
                  <a:lnTo>
                    <a:pt x="2737104" y="0"/>
                  </a:lnTo>
                </a:path>
              </a:pathLst>
            </a:custGeom>
            <a:ln w="18288">
              <a:solidFill>
                <a:srgbClr val="8BC168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9" name="object 169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13493749" y="4245736"/>
              <a:ext cx="70103" cy="70104"/>
            </a:xfrm>
            <a:prstGeom prst="rect">
              <a:avLst/>
            </a:prstGeom>
          </p:spPr>
        </p:pic>
        <p:pic>
          <p:nvPicPr>
            <p:cNvPr id="170" name="object 170"/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14862301" y="4172584"/>
              <a:ext cx="70103" cy="70104"/>
            </a:xfrm>
            <a:prstGeom prst="rect">
              <a:avLst/>
            </a:prstGeom>
          </p:spPr>
        </p:pic>
        <p:pic>
          <p:nvPicPr>
            <p:cNvPr id="171" name="object 171"/>
            <p:cNvPicPr/>
            <p:nvPr/>
          </p:nvPicPr>
          <p:blipFill>
            <a:blip r:embed="rId69" cstate="print"/>
            <a:stretch>
              <a:fillRect/>
            </a:stretch>
          </p:blipFill>
          <p:spPr>
            <a:xfrm>
              <a:off x="16230853" y="3910456"/>
              <a:ext cx="70103" cy="70104"/>
            </a:xfrm>
            <a:prstGeom prst="rect">
              <a:avLst/>
            </a:prstGeom>
          </p:spPr>
        </p:pic>
        <p:sp>
          <p:nvSpPr>
            <p:cNvPr id="172" name="object 172"/>
            <p:cNvSpPr/>
            <p:nvPr/>
          </p:nvSpPr>
          <p:spPr>
            <a:xfrm>
              <a:off x="13530071" y="3654551"/>
              <a:ext cx="2737485" cy="551815"/>
            </a:xfrm>
            <a:custGeom>
              <a:avLst/>
              <a:gdLst/>
              <a:ahLst/>
              <a:cxnLst/>
              <a:rect l="l" t="t" r="r" b="b"/>
              <a:pathLst>
                <a:path w="2737484" h="551814">
                  <a:moveTo>
                    <a:pt x="0" y="493775"/>
                  </a:moveTo>
                  <a:lnTo>
                    <a:pt x="1368552" y="551688"/>
                  </a:lnTo>
                  <a:lnTo>
                    <a:pt x="2737104" y="0"/>
                  </a:lnTo>
                </a:path>
              </a:pathLst>
            </a:custGeom>
            <a:ln w="18287">
              <a:solidFill>
                <a:srgbClr val="335AA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3" name="object 173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13493749" y="4114672"/>
              <a:ext cx="70103" cy="70104"/>
            </a:xfrm>
            <a:prstGeom prst="rect">
              <a:avLst/>
            </a:prstGeom>
          </p:spPr>
        </p:pic>
        <p:pic>
          <p:nvPicPr>
            <p:cNvPr id="174" name="object 174"/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14862301" y="4172584"/>
              <a:ext cx="70103" cy="70104"/>
            </a:xfrm>
            <a:prstGeom prst="rect">
              <a:avLst/>
            </a:prstGeom>
          </p:spPr>
        </p:pic>
        <p:pic>
          <p:nvPicPr>
            <p:cNvPr id="175" name="object 175"/>
            <p:cNvPicPr/>
            <p:nvPr/>
          </p:nvPicPr>
          <p:blipFill>
            <a:blip r:embed="rId71" cstate="print"/>
            <a:stretch>
              <a:fillRect/>
            </a:stretch>
          </p:blipFill>
          <p:spPr>
            <a:xfrm>
              <a:off x="16230853" y="3617848"/>
              <a:ext cx="70103" cy="70103"/>
            </a:xfrm>
            <a:prstGeom prst="rect">
              <a:avLst/>
            </a:prstGeom>
          </p:spPr>
        </p:pic>
        <p:sp>
          <p:nvSpPr>
            <p:cNvPr id="176" name="object 176"/>
            <p:cNvSpPr/>
            <p:nvPr/>
          </p:nvSpPr>
          <p:spPr>
            <a:xfrm>
              <a:off x="13530071" y="2761487"/>
              <a:ext cx="1369060" cy="1234440"/>
            </a:xfrm>
            <a:custGeom>
              <a:avLst/>
              <a:gdLst/>
              <a:ahLst/>
              <a:cxnLst/>
              <a:rect l="l" t="t" r="r" b="b"/>
              <a:pathLst>
                <a:path w="1369059" h="1234439">
                  <a:moveTo>
                    <a:pt x="0" y="0"/>
                  </a:moveTo>
                  <a:lnTo>
                    <a:pt x="1368552" y="1234439"/>
                  </a:lnTo>
                </a:path>
              </a:pathLst>
            </a:custGeom>
            <a:ln w="18288">
              <a:solidFill>
                <a:srgbClr val="D25F12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7" name="object 177"/>
            <p:cNvPicPr/>
            <p:nvPr/>
          </p:nvPicPr>
          <p:blipFill>
            <a:blip r:embed="rId73" cstate="print"/>
            <a:stretch>
              <a:fillRect/>
            </a:stretch>
          </p:blipFill>
          <p:spPr>
            <a:xfrm>
              <a:off x="13493749" y="2727832"/>
              <a:ext cx="70103" cy="70104"/>
            </a:xfrm>
            <a:prstGeom prst="rect">
              <a:avLst/>
            </a:prstGeom>
          </p:spPr>
        </p:pic>
        <p:pic>
          <p:nvPicPr>
            <p:cNvPr id="178" name="object 178"/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14862301" y="3962272"/>
              <a:ext cx="70103" cy="70104"/>
            </a:xfrm>
            <a:prstGeom prst="rect">
              <a:avLst/>
            </a:prstGeom>
          </p:spPr>
        </p:pic>
      </p:grpSp>
      <p:grpSp>
        <p:nvGrpSpPr>
          <p:cNvPr id="179" name="object 179"/>
          <p:cNvGrpSpPr/>
          <p:nvPr/>
        </p:nvGrpSpPr>
        <p:grpSpPr>
          <a:xfrm>
            <a:off x="17151095" y="2485643"/>
            <a:ext cx="243840" cy="283845"/>
            <a:chOff x="17151095" y="2485643"/>
            <a:chExt cx="243840" cy="283845"/>
          </a:xfrm>
        </p:grpSpPr>
        <p:pic>
          <p:nvPicPr>
            <p:cNvPr id="180" name="object 180"/>
            <p:cNvPicPr/>
            <p:nvPr/>
          </p:nvPicPr>
          <p:blipFill>
            <a:blip r:embed="rId75" cstate="print"/>
            <a:stretch>
              <a:fillRect/>
            </a:stretch>
          </p:blipFill>
          <p:spPr>
            <a:xfrm>
              <a:off x="17151095" y="2485643"/>
              <a:ext cx="243840" cy="70103"/>
            </a:xfrm>
            <a:prstGeom prst="rect">
              <a:avLst/>
            </a:prstGeom>
          </p:spPr>
        </p:pic>
        <p:pic>
          <p:nvPicPr>
            <p:cNvPr id="181" name="object 181"/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17151095" y="2699003"/>
              <a:ext cx="243840" cy="70104"/>
            </a:xfrm>
            <a:prstGeom prst="rect">
              <a:avLst/>
            </a:prstGeom>
          </p:spPr>
        </p:pic>
      </p:grpSp>
      <p:sp>
        <p:nvSpPr>
          <p:cNvPr id="182" name="object 182"/>
          <p:cNvSpPr txBox="1"/>
          <p:nvPr/>
        </p:nvSpPr>
        <p:spPr>
          <a:xfrm>
            <a:off x="17410303" y="2349805"/>
            <a:ext cx="419734" cy="4540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56200"/>
              </a:lnSpc>
              <a:spcBef>
                <a:spcPts val="95"/>
              </a:spcBef>
            </a:pP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5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183" name="object 183"/>
          <p:cNvPicPr/>
          <p:nvPr/>
        </p:nvPicPr>
        <p:blipFill>
          <a:blip r:embed="rId77" cstate="print"/>
          <a:stretch>
            <a:fillRect/>
          </a:stretch>
        </p:blipFill>
        <p:spPr>
          <a:xfrm>
            <a:off x="17151095" y="2915411"/>
            <a:ext cx="243840" cy="70104"/>
          </a:xfrm>
          <a:prstGeom prst="rect">
            <a:avLst/>
          </a:prstGeom>
        </p:spPr>
      </p:pic>
      <p:sp>
        <p:nvSpPr>
          <p:cNvPr id="184" name="object 184"/>
          <p:cNvSpPr txBox="1"/>
          <p:nvPr/>
        </p:nvSpPr>
        <p:spPr>
          <a:xfrm>
            <a:off x="17410303" y="2853943"/>
            <a:ext cx="4775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PCCRm11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185" name="object 185"/>
          <p:cNvGrpSpPr/>
          <p:nvPr/>
        </p:nvGrpSpPr>
        <p:grpSpPr>
          <a:xfrm>
            <a:off x="17151095" y="3128771"/>
            <a:ext cx="243840" cy="1140460"/>
            <a:chOff x="17151095" y="3128771"/>
            <a:chExt cx="243840" cy="1140460"/>
          </a:xfrm>
        </p:grpSpPr>
        <p:pic>
          <p:nvPicPr>
            <p:cNvPr id="186" name="object 186"/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17151095" y="3128771"/>
              <a:ext cx="243840" cy="70103"/>
            </a:xfrm>
            <a:prstGeom prst="rect">
              <a:avLst/>
            </a:prstGeom>
          </p:spPr>
        </p:pic>
        <p:pic>
          <p:nvPicPr>
            <p:cNvPr id="187" name="object 187"/>
            <p:cNvPicPr/>
            <p:nvPr/>
          </p:nvPicPr>
          <p:blipFill>
            <a:blip r:embed="rId79" cstate="print"/>
            <a:stretch>
              <a:fillRect/>
            </a:stretch>
          </p:blipFill>
          <p:spPr>
            <a:xfrm>
              <a:off x="17151095" y="3342131"/>
              <a:ext cx="243840" cy="70104"/>
            </a:xfrm>
            <a:prstGeom prst="rect">
              <a:avLst/>
            </a:prstGeom>
          </p:spPr>
        </p:pic>
        <p:pic>
          <p:nvPicPr>
            <p:cNvPr id="188" name="object 188"/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17151095" y="3558539"/>
              <a:ext cx="243840" cy="70103"/>
            </a:xfrm>
            <a:prstGeom prst="rect">
              <a:avLst/>
            </a:prstGeom>
          </p:spPr>
        </p:pic>
        <p:pic>
          <p:nvPicPr>
            <p:cNvPr id="189" name="object 189"/>
            <p:cNvPicPr/>
            <p:nvPr/>
          </p:nvPicPr>
          <p:blipFill>
            <a:blip r:embed="rId81" cstate="print"/>
            <a:stretch>
              <a:fillRect/>
            </a:stretch>
          </p:blipFill>
          <p:spPr>
            <a:xfrm>
              <a:off x="17151095" y="3771899"/>
              <a:ext cx="243840" cy="70104"/>
            </a:xfrm>
            <a:prstGeom prst="rect">
              <a:avLst/>
            </a:prstGeom>
          </p:spPr>
        </p:pic>
        <p:pic>
          <p:nvPicPr>
            <p:cNvPr id="190" name="object 190"/>
            <p:cNvPicPr/>
            <p:nvPr/>
          </p:nvPicPr>
          <p:blipFill>
            <a:blip r:embed="rId82" cstate="print"/>
            <a:stretch>
              <a:fillRect/>
            </a:stretch>
          </p:blipFill>
          <p:spPr>
            <a:xfrm>
              <a:off x="17151095" y="3985259"/>
              <a:ext cx="243840" cy="70104"/>
            </a:xfrm>
            <a:prstGeom prst="rect">
              <a:avLst/>
            </a:prstGeom>
          </p:spPr>
        </p:pic>
        <p:pic>
          <p:nvPicPr>
            <p:cNvPr id="191" name="object 191"/>
            <p:cNvPicPr/>
            <p:nvPr/>
          </p:nvPicPr>
          <p:blipFill>
            <a:blip r:embed="rId83" cstate="print"/>
            <a:stretch>
              <a:fillRect/>
            </a:stretch>
          </p:blipFill>
          <p:spPr>
            <a:xfrm>
              <a:off x="17151095" y="4198619"/>
              <a:ext cx="243840" cy="70103"/>
            </a:xfrm>
            <a:prstGeom prst="rect">
              <a:avLst/>
            </a:prstGeom>
          </p:spPr>
        </p:pic>
      </p:grpSp>
      <p:sp>
        <p:nvSpPr>
          <p:cNvPr id="192" name="object 192"/>
          <p:cNvSpPr txBox="1"/>
          <p:nvPr/>
        </p:nvSpPr>
        <p:spPr>
          <a:xfrm>
            <a:off x="17410303" y="2992931"/>
            <a:ext cx="477520" cy="13119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56300"/>
              </a:lnSpc>
              <a:spcBef>
                <a:spcPts val="95"/>
              </a:spcBef>
            </a:pP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m1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2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m1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4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m1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5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m1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6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m1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7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m2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6042386" y="7086345"/>
            <a:ext cx="654685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spc="-10" b="1">
                <a:latin typeface="Calibri"/>
                <a:cs typeface="Calibri"/>
              </a:rPr>
              <a:t>9-15</a:t>
            </a:r>
            <a:r>
              <a:rPr dirty="0" sz="1050" spc="-15" b="1">
                <a:latin typeface="Calibri"/>
                <a:cs typeface="Calibri"/>
              </a:rPr>
              <a:t> </a:t>
            </a:r>
            <a:r>
              <a:rPr dirty="0" sz="1050" b="1">
                <a:latin typeface="Calibri"/>
                <a:cs typeface="Calibri"/>
              </a:rPr>
              <a:t>meses</a:t>
            </a:r>
            <a:endParaRPr sz="1050">
              <a:latin typeface="Calibri"/>
              <a:cs typeface="Calibri"/>
            </a:endParaRPr>
          </a:p>
        </p:txBody>
      </p:sp>
      <p:grpSp>
        <p:nvGrpSpPr>
          <p:cNvPr id="194" name="object 194"/>
          <p:cNvGrpSpPr/>
          <p:nvPr/>
        </p:nvGrpSpPr>
        <p:grpSpPr>
          <a:xfrm>
            <a:off x="13491971" y="4811267"/>
            <a:ext cx="3435350" cy="2186940"/>
            <a:chOff x="13491971" y="4811267"/>
            <a:chExt cx="3435350" cy="2186940"/>
          </a:xfrm>
        </p:grpSpPr>
        <p:sp>
          <p:nvSpPr>
            <p:cNvPr id="195" name="object 195"/>
            <p:cNvSpPr/>
            <p:nvPr/>
          </p:nvSpPr>
          <p:spPr>
            <a:xfrm>
              <a:off x="13528547" y="4914899"/>
              <a:ext cx="3398520" cy="2078989"/>
            </a:xfrm>
            <a:custGeom>
              <a:avLst/>
              <a:gdLst/>
              <a:ahLst/>
              <a:cxnLst/>
              <a:rect l="l" t="t" r="r" b="b"/>
              <a:pathLst>
                <a:path w="3398519" h="2078990">
                  <a:moveTo>
                    <a:pt x="0" y="2078736"/>
                  </a:moveTo>
                  <a:lnTo>
                    <a:pt x="3398519" y="2078736"/>
                  </a:lnTo>
                </a:path>
                <a:path w="3398519" h="2078990">
                  <a:moveTo>
                    <a:pt x="0" y="1889760"/>
                  </a:moveTo>
                  <a:lnTo>
                    <a:pt x="3398519" y="1889760"/>
                  </a:lnTo>
                </a:path>
                <a:path w="3398519" h="2078990">
                  <a:moveTo>
                    <a:pt x="0" y="1700784"/>
                  </a:moveTo>
                  <a:lnTo>
                    <a:pt x="3398519" y="1700784"/>
                  </a:lnTo>
                </a:path>
                <a:path w="3398519" h="2078990">
                  <a:moveTo>
                    <a:pt x="0" y="1511808"/>
                  </a:moveTo>
                  <a:lnTo>
                    <a:pt x="3398519" y="1511808"/>
                  </a:lnTo>
                </a:path>
                <a:path w="3398519" h="2078990">
                  <a:moveTo>
                    <a:pt x="0" y="1322832"/>
                  </a:moveTo>
                  <a:lnTo>
                    <a:pt x="3398519" y="1322832"/>
                  </a:lnTo>
                </a:path>
                <a:path w="3398519" h="2078990">
                  <a:moveTo>
                    <a:pt x="0" y="1133856"/>
                  </a:moveTo>
                  <a:lnTo>
                    <a:pt x="3398519" y="1133856"/>
                  </a:lnTo>
                </a:path>
                <a:path w="3398519" h="2078990">
                  <a:moveTo>
                    <a:pt x="0" y="944880"/>
                  </a:moveTo>
                  <a:lnTo>
                    <a:pt x="3398519" y="944880"/>
                  </a:lnTo>
                </a:path>
                <a:path w="3398519" h="2078990">
                  <a:moveTo>
                    <a:pt x="0" y="755903"/>
                  </a:moveTo>
                  <a:lnTo>
                    <a:pt x="3398519" y="755903"/>
                  </a:lnTo>
                </a:path>
                <a:path w="3398519" h="2078990">
                  <a:moveTo>
                    <a:pt x="0" y="566927"/>
                  </a:moveTo>
                  <a:lnTo>
                    <a:pt x="3398519" y="566927"/>
                  </a:lnTo>
                </a:path>
                <a:path w="3398519" h="2078990">
                  <a:moveTo>
                    <a:pt x="0" y="377951"/>
                  </a:moveTo>
                  <a:lnTo>
                    <a:pt x="3398519" y="377951"/>
                  </a:lnTo>
                </a:path>
                <a:path w="3398519" h="2078990">
                  <a:moveTo>
                    <a:pt x="0" y="188975"/>
                  </a:moveTo>
                  <a:lnTo>
                    <a:pt x="3398519" y="188975"/>
                  </a:lnTo>
                </a:path>
                <a:path w="3398519" h="2078990">
                  <a:moveTo>
                    <a:pt x="0" y="0"/>
                  </a:moveTo>
                  <a:lnTo>
                    <a:pt x="3398519" y="0"/>
                  </a:lnTo>
                </a:path>
              </a:pathLst>
            </a:custGeom>
            <a:ln w="9144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6" name="object 196"/>
            <p:cNvSpPr/>
            <p:nvPr/>
          </p:nvSpPr>
          <p:spPr>
            <a:xfrm>
              <a:off x="13491971" y="4811267"/>
              <a:ext cx="36830" cy="2182495"/>
            </a:xfrm>
            <a:custGeom>
              <a:avLst/>
              <a:gdLst/>
              <a:ahLst/>
              <a:cxnLst/>
              <a:rect l="l" t="t" r="r" b="b"/>
              <a:pathLst>
                <a:path w="36830" h="2182495">
                  <a:moveTo>
                    <a:pt x="36576" y="2182367"/>
                  </a:moveTo>
                  <a:lnTo>
                    <a:pt x="36576" y="0"/>
                  </a:lnTo>
                </a:path>
                <a:path w="36830" h="2182495">
                  <a:moveTo>
                    <a:pt x="0" y="2182367"/>
                  </a:moveTo>
                  <a:lnTo>
                    <a:pt x="36576" y="2182367"/>
                  </a:lnTo>
                </a:path>
                <a:path w="36830" h="2182495">
                  <a:moveTo>
                    <a:pt x="0" y="1993391"/>
                  </a:moveTo>
                  <a:lnTo>
                    <a:pt x="36576" y="1993391"/>
                  </a:lnTo>
                </a:path>
                <a:path w="36830" h="2182495">
                  <a:moveTo>
                    <a:pt x="0" y="1804415"/>
                  </a:moveTo>
                  <a:lnTo>
                    <a:pt x="36576" y="1804415"/>
                  </a:lnTo>
                </a:path>
                <a:path w="36830" h="2182495">
                  <a:moveTo>
                    <a:pt x="0" y="1615439"/>
                  </a:moveTo>
                  <a:lnTo>
                    <a:pt x="36576" y="1615439"/>
                  </a:lnTo>
                </a:path>
                <a:path w="36830" h="2182495">
                  <a:moveTo>
                    <a:pt x="0" y="1426464"/>
                  </a:moveTo>
                  <a:lnTo>
                    <a:pt x="36576" y="1426464"/>
                  </a:lnTo>
                </a:path>
                <a:path w="36830" h="2182495">
                  <a:moveTo>
                    <a:pt x="0" y="1237488"/>
                  </a:moveTo>
                  <a:lnTo>
                    <a:pt x="36576" y="1237488"/>
                  </a:lnTo>
                </a:path>
                <a:path w="36830" h="2182495">
                  <a:moveTo>
                    <a:pt x="0" y="1048512"/>
                  </a:moveTo>
                  <a:lnTo>
                    <a:pt x="36576" y="1048512"/>
                  </a:lnTo>
                </a:path>
                <a:path w="36830" h="2182495">
                  <a:moveTo>
                    <a:pt x="0" y="859535"/>
                  </a:moveTo>
                  <a:lnTo>
                    <a:pt x="36576" y="859535"/>
                  </a:lnTo>
                </a:path>
                <a:path w="36830" h="2182495">
                  <a:moveTo>
                    <a:pt x="0" y="670559"/>
                  </a:moveTo>
                  <a:lnTo>
                    <a:pt x="36576" y="670559"/>
                  </a:lnTo>
                </a:path>
                <a:path w="36830" h="2182495">
                  <a:moveTo>
                    <a:pt x="0" y="481583"/>
                  </a:moveTo>
                  <a:lnTo>
                    <a:pt x="36576" y="481583"/>
                  </a:lnTo>
                </a:path>
                <a:path w="36830" h="2182495">
                  <a:moveTo>
                    <a:pt x="0" y="292607"/>
                  </a:moveTo>
                  <a:lnTo>
                    <a:pt x="36576" y="292607"/>
                  </a:lnTo>
                </a:path>
                <a:path w="36830" h="2182495">
                  <a:moveTo>
                    <a:pt x="0" y="103631"/>
                  </a:moveTo>
                  <a:lnTo>
                    <a:pt x="36576" y="103631"/>
                  </a:lnTo>
                </a:path>
              </a:pathLst>
            </a:custGeom>
            <a:ln w="9144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7" name="object 197"/>
            <p:cNvSpPr/>
            <p:nvPr/>
          </p:nvSpPr>
          <p:spPr>
            <a:xfrm>
              <a:off x="13530071" y="6275831"/>
              <a:ext cx="2715895" cy="341630"/>
            </a:xfrm>
            <a:custGeom>
              <a:avLst/>
              <a:gdLst/>
              <a:ahLst/>
              <a:cxnLst/>
              <a:rect l="l" t="t" r="r" b="b"/>
              <a:pathLst>
                <a:path w="2715894" h="341629">
                  <a:moveTo>
                    <a:pt x="0" y="341375"/>
                  </a:moveTo>
                  <a:lnTo>
                    <a:pt x="1356360" y="91439"/>
                  </a:lnTo>
                  <a:lnTo>
                    <a:pt x="2715768" y="0"/>
                  </a:lnTo>
                </a:path>
              </a:pathLst>
            </a:custGeom>
            <a:ln w="18288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98" name="object 198"/>
            <p:cNvPicPr/>
            <p:nvPr/>
          </p:nvPicPr>
          <p:blipFill>
            <a:blip r:embed="rId84" cstate="print"/>
            <a:stretch>
              <a:fillRect/>
            </a:stretch>
          </p:blipFill>
          <p:spPr>
            <a:xfrm>
              <a:off x="13493749" y="6579107"/>
              <a:ext cx="70103" cy="70103"/>
            </a:xfrm>
            <a:prstGeom prst="rect">
              <a:avLst/>
            </a:prstGeom>
          </p:spPr>
        </p:pic>
        <p:pic>
          <p:nvPicPr>
            <p:cNvPr id="199" name="object 199"/>
            <p:cNvPicPr/>
            <p:nvPr/>
          </p:nvPicPr>
          <p:blipFill>
            <a:blip r:embed="rId85" cstate="print"/>
            <a:stretch>
              <a:fillRect/>
            </a:stretch>
          </p:blipFill>
          <p:spPr>
            <a:xfrm>
              <a:off x="14853157" y="6329171"/>
              <a:ext cx="70103" cy="70103"/>
            </a:xfrm>
            <a:prstGeom prst="rect">
              <a:avLst/>
            </a:prstGeom>
          </p:spPr>
        </p:pic>
        <p:pic>
          <p:nvPicPr>
            <p:cNvPr id="200" name="object 200"/>
            <p:cNvPicPr/>
            <p:nvPr/>
          </p:nvPicPr>
          <p:blipFill>
            <a:blip r:embed="rId84" cstate="print"/>
            <a:stretch>
              <a:fillRect/>
            </a:stretch>
          </p:blipFill>
          <p:spPr>
            <a:xfrm>
              <a:off x="16212565" y="6237731"/>
              <a:ext cx="70103" cy="70104"/>
            </a:xfrm>
            <a:prstGeom prst="rect">
              <a:avLst/>
            </a:prstGeom>
          </p:spPr>
        </p:pic>
        <p:pic>
          <p:nvPicPr>
            <p:cNvPr id="201" name="object 201"/>
            <p:cNvPicPr/>
            <p:nvPr/>
          </p:nvPicPr>
          <p:blipFill>
            <a:blip r:embed="rId86" cstate="print"/>
            <a:stretch>
              <a:fillRect/>
            </a:stretch>
          </p:blipFill>
          <p:spPr>
            <a:xfrm>
              <a:off x="13493749" y="6201155"/>
              <a:ext cx="70103" cy="70104"/>
            </a:xfrm>
            <a:prstGeom prst="rect">
              <a:avLst/>
            </a:prstGeom>
          </p:spPr>
        </p:pic>
        <p:pic>
          <p:nvPicPr>
            <p:cNvPr id="202" name="object 202"/>
            <p:cNvPicPr/>
            <p:nvPr/>
          </p:nvPicPr>
          <p:blipFill>
            <a:blip r:embed="rId87" cstate="print"/>
            <a:stretch>
              <a:fillRect/>
            </a:stretch>
          </p:blipFill>
          <p:spPr>
            <a:xfrm>
              <a:off x="13495019" y="5137403"/>
              <a:ext cx="70103" cy="70104"/>
            </a:xfrm>
            <a:prstGeom prst="rect">
              <a:avLst/>
            </a:prstGeom>
          </p:spPr>
        </p:pic>
        <p:sp>
          <p:nvSpPr>
            <p:cNvPr id="203" name="object 203"/>
            <p:cNvSpPr/>
            <p:nvPr/>
          </p:nvSpPr>
          <p:spPr>
            <a:xfrm>
              <a:off x="14886431" y="5428487"/>
              <a:ext cx="1359535" cy="353695"/>
            </a:xfrm>
            <a:custGeom>
              <a:avLst/>
              <a:gdLst/>
              <a:ahLst/>
              <a:cxnLst/>
              <a:rect l="l" t="t" r="r" b="b"/>
              <a:pathLst>
                <a:path w="1359534" h="353695">
                  <a:moveTo>
                    <a:pt x="0" y="353568"/>
                  </a:moveTo>
                  <a:lnTo>
                    <a:pt x="1359407" y="0"/>
                  </a:lnTo>
                </a:path>
              </a:pathLst>
            </a:custGeom>
            <a:ln w="18288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4" name="object 204"/>
            <p:cNvPicPr/>
            <p:nvPr/>
          </p:nvPicPr>
          <p:blipFill>
            <a:blip r:embed="rId88" cstate="print"/>
            <a:stretch>
              <a:fillRect/>
            </a:stretch>
          </p:blipFill>
          <p:spPr>
            <a:xfrm>
              <a:off x="14853157" y="5747003"/>
              <a:ext cx="70103" cy="70104"/>
            </a:xfrm>
            <a:prstGeom prst="rect">
              <a:avLst/>
            </a:prstGeom>
          </p:spPr>
        </p:pic>
        <p:pic>
          <p:nvPicPr>
            <p:cNvPr id="205" name="object 205"/>
            <p:cNvPicPr/>
            <p:nvPr/>
          </p:nvPicPr>
          <p:blipFill>
            <a:blip r:embed="rId89" cstate="print"/>
            <a:stretch>
              <a:fillRect/>
            </a:stretch>
          </p:blipFill>
          <p:spPr>
            <a:xfrm>
              <a:off x="16212565" y="5393435"/>
              <a:ext cx="70103" cy="70104"/>
            </a:xfrm>
            <a:prstGeom prst="rect">
              <a:avLst/>
            </a:prstGeom>
          </p:spPr>
        </p:pic>
        <p:sp>
          <p:nvSpPr>
            <p:cNvPr id="206" name="object 206"/>
            <p:cNvSpPr/>
            <p:nvPr/>
          </p:nvSpPr>
          <p:spPr>
            <a:xfrm>
              <a:off x="14886431" y="6138671"/>
              <a:ext cx="1359535" cy="0"/>
            </a:xfrm>
            <a:custGeom>
              <a:avLst/>
              <a:gdLst/>
              <a:ahLst/>
              <a:cxnLst/>
              <a:rect l="l" t="t" r="r" b="b"/>
              <a:pathLst>
                <a:path w="1359534" h="0">
                  <a:moveTo>
                    <a:pt x="0" y="0"/>
                  </a:moveTo>
                  <a:lnTo>
                    <a:pt x="1359407" y="0"/>
                  </a:lnTo>
                </a:path>
              </a:pathLst>
            </a:custGeom>
            <a:ln w="18288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7" name="object 207"/>
            <p:cNvSpPr/>
            <p:nvPr/>
          </p:nvSpPr>
          <p:spPr>
            <a:xfrm>
              <a:off x="14857729" y="610819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30479" y="0"/>
                  </a:moveTo>
                  <a:lnTo>
                    <a:pt x="18591" y="2405"/>
                  </a:lnTo>
                  <a:lnTo>
                    <a:pt x="8905" y="8953"/>
                  </a:lnTo>
                  <a:lnTo>
                    <a:pt x="2387" y="18645"/>
                  </a:lnTo>
                  <a:lnTo>
                    <a:pt x="0" y="30479"/>
                  </a:lnTo>
                  <a:lnTo>
                    <a:pt x="2387" y="42368"/>
                  </a:lnTo>
                  <a:lnTo>
                    <a:pt x="8905" y="52054"/>
                  </a:lnTo>
                  <a:lnTo>
                    <a:pt x="18591" y="58572"/>
                  </a:lnTo>
                  <a:lnTo>
                    <a:pt x="30479" y="60959"/>
                  </a:lnTo>
                  <a:lnTo>
                    <a:pt x="42314" y="58572"/>
                  </a:lnTo>
                  <a:lnTo>
                    <a:pt x="52006" y="52054"/>
                  </a:lnTo>
                  <a:lnTo>
                    <a:pt x="58554" y="42368"/>
                  </a:lnTo>
                  <a:lnTo>
                    <a:pt x="60959" y="30479"/>
                  </a:lnTo>
                  <a:lnTo>
                    <a:pt x="58554" y="18645"/>
                  </a:lnTo>
                  <a:lnTo>
                    <a:pt x="52006" y="8953"/>
                  </a:lnTo>
                  <a:lnTo>
                    <a:pt x="42314" y="2405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8" name="object 208"/>
            <p:cNvSpPr/>
            <p:nvPr/>
          </p:nvSpPr>
          <p:spPr>
            <a:xfrm>
              <a:off x="14857729" y="6108191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59" y="30479"/>
                  </a:moveTo>
                  <a:lnTo>
                    <a:pt x="58554" y="42368"/>
                  </a:lnTo>
                  <a:lnTo>
                    <a:pt x="52006" y="52054"/>
                  </a:lnTo>
                  <a:lnTo>
                    <a:pt x="42314" y="58572"/>
                  </a:lnTo>
                  <a:lnTo>
                    <a:pt x="30479" y="60959"/>
                  </a:lnTo>
                  <a:lnTo>
                    <a:pt x="18591" y="58572"/>
                  </a:lnTo>
                  <a:lnTo>
                    <a:pt x="8905" y="52054"/>
                  </a:lnTo>
                  <a:lnTo>
                    <a:pt x="2387" y="42368"/>
                  </a:lnTo>
                  <a:lnTo>
                    <a:pt x="0" y="30479"/>
                  </a:lnTo>
                  <a:lnTo>
                    <a:pt x="2387" y="18645"/>
                  </a:lnTo>
                  <a:lnTo>
                    <a:pt x="8905" y="8953"/>
                  </a:lnTo>
                  <a:lnTo>
                    <a:pt x="18591" y="2405"/>
                  </a:lnTo>
                  <a:lnTo>
                    <a:pt x="30479" y="0"/>
                  </a:lnTo>
                  <a:lnTo>
                    <a:pt x="42314" y="2405"/>
                  </a:lnTo>
                  <a:lnTo>
                    <a:pt x="52006" y="8953"/>
                  </a:lnTo>
                  <a:lnTo>
                    <a:pt x="58554" y="18645"/>
                  </a:lnTo>
                  <a:lnTo>
                    <a:pt x="60959" y="30479"/>
                  </a:lnTo>
                  <a:close/>
                </a:path>
              </a:pathLst>
            </a:custGeom>
            <a:ln w="9144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9" name="object 209"/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16212565" y="6103619"/>
              <a:ext cx="70103" cy="70103"/>
            </a:xfrm>
            <a:prstGeom prst="rect">
              <a:avLst/>
            </a:prstGeom>
          </p:spPr>
        </p:pic>
        <p:pic>
          <p:nvPicPr>
            <p:cNvPr id="210" name="object 210"/>
            <p:cNvPicPr/>
            <p:nvPr/>
          </p:nvPicPr>
          <p:blipFill>
            <a:blip r:embed="rId91" cstate="print"/>
            <a:stretch>
              <a:fillRect/>
            </a:stretch>
          </p:blipFill>
          <p:spPr>
            <a:xfrm>
              <a:off x="16212565" y="5625083"/>
              <a:ext cx="70103" cy="70103"/>
            </a:xfrm>
            <a:prstGeom prst="rect">
              <a:avLst/>
            </a:prstGeom>
          </p:spPr>
        </p:pic>
        <p:sp>
          <p:nvSpPr>
            <p:cNvPr id="211" name="object 211"/>
            <p:cNvSpPr/>
            <p:nvPr/>
          </p:nvSpPr>
          <p:spPr>
            <a:xfrm>
              <a:off x="14857729" y="607466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30479" y="0"/>
                  </a:moveTo>
                  <a:lnTo>
                    <a:pt x="18591" y="2405"/>
                  </a:lnTo>
                  <a:lnTo>
                    <a:pt x="8905" y="8953"/>
                  </a:lnTo>
                  <a:lnTo>
                    <a:pt x="2387" y="18645"/>
                  </a:lnTo>
                  <a:lnTo>
                    <a:pt x="0" y="30480"/>
                  </a:lnTo>
                  <a:lnTo>
                    <a:pt x="2387" y="42368"/>
                  </a:lnTo>
                  <a:lnTo>
                    <a:pt x="8905" y="52054"/>
                  </a:lnTo>
                  <a:lnTo>
                    <a:pt x="18591" y="58572"/>
                  </a:lnTo>
                  <a:lnTo>
                    <a:pt x="30479" y="60960"/>
                  </a:lnTo>
                  <a:lnTo>
                    <a:pt x="42314" y="58572"/>
                  </a:lnTo>
                  <a:lnTo>
                    <a:pt x="52006" y="52054"/>
                  </a:lnTo>
                  <a:lnTo>
                    <a:pt x="58554" y="42368"/>
                  </a:lnTo>
                  <a:lnTo>
                    <a:pt x="60959" y="30480"/>
                  </a:lnTo>
                  <a:lnTo>
                    <a:pt x="58554" y="18645"/>
                  </a:lnTo>
                  <a:lnTo>
                    <a:pt x="52006" y="8953"/>
                  </a:lnTo>
                  <a:lnTo>
                    <a:pt x="42314" y="2405"/>
                  </a:lnTo>
                  <a:lnTo>
                    <a:pt x="30479" y="0"/>
                  </a:lnTo>
                  <a:close/>
                </a:path>
              </a:pathLst>
            </a:custGeom>
            <a:solidFill>
              <a:srgbClr val="25447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2" name="object 212"/>
            <p:cNvSpPr/>
            <p:nvPr/>
          </p:nvSpPr>
          <p:spPr>
            <a:xfrm>
              <a:off x="14857729" y="6074663"/>
              <a:ext cx="60960" cy="60960"/>
            </a:xfrm>
            <a:custGeom>
              <a:avLst/>
              <a:gdLst/>
              <a:ahLst/>
              <a:cxnLst/>
              <a:rect l="l" t="t" r="r" b="b"/>
              <a:pathLst>
                <a:path w="60959" h="60960">
                  <a:moveTo>
                    <a:pt x="60959" y="30480"/>
                  </a:moveTo>
                  <a:lnTo>
                    <a:pt x="58554" y="42368"/>
                  </a:lnTo>
                  <a:lnTo>
                    <a:pt x="52006" y="52054"/>
                  </a:lnTo>
                  <a:lnTo>
                    <a:pt x="42314" y="58572"/>
                  </a:lnTo>
                  <a:lnTo>
                    <a:pt x="30479" y="60960"/>
                  </a:lnTo>
                  <a:lnTo>
                    <a:pt x="18591" y="58572"/>
                  </a:lnTo>
                  <a:lnTo>
                    <a:pt x="8905" y="52054"/>
                  </a:lnTo>
                  <a:lnTo>
                    <a:pt x="2387" y="42368"/>
                  </a:lnTo>
                  <a:lnTo>
                    <a:pt x="0" y="30480"/>
                  </a:lnTo>
                  <a:lnTo>
                    <a:pt x="2387" y="18645"/>
                  </a:lnTo>
                  <a:lnTo>
                    <a:pt x="8905" y="8953"/>
                  </a:lnTo>
                  <a:lnTo>
                    <a:pt x="18591" y="2405"/>
                  </a:lnTo>
                  <a:lnTo>
                    <a:pt x="30479" y="0"/>
                  </a:lnTo>
                  <a:lnTo>
                    <a:pt x="42314" y="2405"/>
                  </a:lnTo>
                  <a:lnTo>
                    <a:pt x="52006" y="8953"/>
                  </a:lnTo>
                  <a:lnTo>
                    <a:pt x="58554" y="18645"/>
                  </a:lnTo>
                  <a:lnTo>
                    <a:pt x="60959" y="30480"/>
                  </a:lnTo>
                  <a:close/>
                </a:path>
              </a:pathLst>
            </a:custGeom>
            <a:ln w="9144">
              <a:solidFill>
                <a:srgbClr val="25447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3" name="object 213"/>
            <p:cNvSpPr/>
            <p:nvPr/>
          </p:nvSpPr>
          <p:spPr>
            <a:xfrm>
              <a:off x="14886431" y="5023103"/>
              <a:ext cx="1359535" cy="789940"/>
            </a:xfrm>
            <a:custGeom>
              <a:avLst/>
              <a:gdLst/>
              <a:ahLst/>
              <a:cxnLst/>
              <a:rect l="l" t="t" r="r" b="b"/>
              <a:pathLst>
                <a:path w="1359534" h="789939">
                  <a:moveTo>
                    <a:pt x="0" y="789432"/>
                  </a:moveTo>
                  <a:lnTo>
                    <a:pt x="1359407" y="0"/>
                  </a:lnTo>
                </a:path>
              </a:pathLst>
            </a:custGeom>
            <a:ln w="18288">
              <a:solidFill>
                <a:srgbClr val="9E470D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14" name="object 214"/>
            <p:cNvPicPr/>
            <p:nvPr/>
          </p:nvPicPr>
          <p:blipFill>
            <a:blip r:embed="rId92" cstate="print"/>
            <a:stretch>
              <a:fillRect/>
            </a:stretch>
          </p:blipFill>
          <p:spPr>
            <a:xfrm>
              <a:off x="14853157" y="5777483"/>
              <a:ext cx="70103" cy="70103"/>
            </a:xfrm>
            <a:prstGeom prst="rect">
              <a:avLst/>
            </a:prstGeom>
          </p:spPr>
        </p:pic>
        <p:pic>
          <p:nvPicPr>
            <p:cNvPr id="215" name="object 215"/>
            <p:cNvPicPr/>
            <p:nvPr/>
          </p:nvPicPr>
          <p:blipFill>
            <a:blip r:embed="rId93" cstate="print"/>
            <a:stretch>
              <a:fillRect/>
            </a:stretch>
          </p:blipFill>
          <p:spPr>
            <a:xfrm>
              <a:off x="16212565" y="4985003"/>
              <a:ext cx="70103" cy="70104"/>
            </a:xfrm>
            <a:prstGeom prst="rect">
              <a:avLst/>
            </a:prstGeom>
          </p:spPr>
        </p:pic>
      </p:grpSp>
      <p:sp>
        <p:nvSpPr>
          <p:cNvPr id="216" name="object 216"/>
          <p:cNvSpPr txBox="1"/>
          <p:nvPr/>
        </p:nvSpPr>
        <p:spPr>
          <a:xfrm>
            <a:off x="13070586" y="2642920"/>
            <a:ext cx="2223770" cy="462978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10.24%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2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5.12%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3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2.56%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2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1.28%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3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0.64%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2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0.32%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3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0.16%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3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0.08%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2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0.04%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33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0.02%</a:t>
            </a:r>
            <a:endParaRPr sz="900">
              <a:latin typeface="Calibri"/>
              <a:cs typeface="Calibri"/>
            </a:endParaRPr>
          </a:p>
          <a:p>
            <a:pPr marL="278130">
              <a:lnSpc>
                <a:spcPct val="100000"/>
              </a:lnSpc>
              <a:spcBef>
                <a:spcPts val="114"/>
              </a:spcBef>
              <a:tabLst>
                <a:tab pos="1651000" algn="l"/>
              </a:tabLst>
            </a:pPr>
            <a:r>
              <a:rPr dirty="0" sz="1050" b="1">
                <a:latin typeface="Calibri"/>
                <a:cs typeface="Calibri"/>
              </a:rPr>
              <a:t>Baseline	</a:t>
            </a:r>
            <a:r>
              <a:rPr dirty="0" baseline="2645" sz="1575" spc="-7" b="1">
                <a:latin typeface="Calibri"/>
                <a:cs typeface="Calibri"/>
              </a:rPr>
              <a:t>3-6</a:t>
            </a:r>
            <a:r>
              <a:rPr dirty="0" baseline="2645" sz="1575" spc="-67" b="1">
                <a:latin typeface="Calibri"/>
                <a:cs typeface="Calibri"/>
              </a:rPr>
              <a:t> </a:t>
            </a:r>
            <a:r>
              <a:rPr dirty="0" baseline="2645" sz="1575" b="1">
                <a:latin typeface="Calibri"/>
                <a:cs typeface="Calibri"/>
              </a:rPr>
              <a:t>meses</a:t>
            </a:r>
            <a:endParaRPr baseline="2645" sz="1575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20.48%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10.24%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5.12%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2.56%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1.28%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0.64%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0.32%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0.16%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0.08%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0.04%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0.02%</a:t>
            </a:r>
            <a:endParaRPr sz="900">
              <a:latin typeface="Calibri"/>
              <a:cs typeface="Calibri"/>
            </a:endParaRPr>
          </a:p>
          <a:p>
            <a:pPr marL="70485">
              <a:lnSpc>
                <a:spcPct val="100000"/>
              </a:lnSpc>
              <a:spcBef>
                <a:spcPts val="409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0.01%</a:t>
            </a:r>
            <a:endParaRPr sz="900">
              <a:latin typeface="Calibri"/>
              <a:cs typeface="Calibri"/>
            </a:endParaRPr>
          </a:p>
          <a:p>
            <a:pPr marL="301625">
              <a:lnSpc>
                <a:spcPct val="100000"/>
              </a:lnSpc>
              <a:spcBef>
                <a:spcPts val="365"/>
              </a:spcBef>
              <a:tabLst>
                <a:tab pos="1651000" algn="l"/>
              </a:tabLst>
            </a:pPr>
            <a:r>
              <a:rPr dirty="0" sz="1050" b="1">
                <a:latin typeface="Calibri"/>
                <a:cs typeface="Calibri"/>
              </a:rPr>
              <a:t>Baseline	</a:t>
            </a:r>
            <a:r>
              <a:rPr dirty="0" sz="1050" spc="-10" b="1">
                <a:latin typeface="Calibri"/>
                <a:cs typeface="Calibri"/>
              </a:rPr>
              <a:t>3-6</a:t>
            </a:r>
            <a:r>
              <a:rPr dirty="0" sz="1050" spc="-40" b="1">
                <a:latin typeface="Calibri"/>
                <a:cs typeface="Calibri"/>
              </a:rPr>
              <a:t> </a:t>
            </a:r>
            <a:r>
              <a:rPr dirty="0" sz="1050" b="1">
                <a:latin typeface="Calibri"/>
                <a:cs typeface="Calibri"/>
              </a:rPr>
              <a:t>meses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217" name="object 217"/>
          <p:cNvSpPr txBox="1"/>
          <p:nvPr/>
        </p:nvSpPr>
        <p:spPr>
          <a:xfrm>
            <a:off x="8008111" y="4221860"/>
            <a:ext cx="4615180" cy="35134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35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Em relação </a:t>
            </a:r>
            <a:r>
              <a:rPr dirty="0" sz="1200" spc="10">
                <a:latin typeface="Calibri"/>
                <a:cs typeface="Calibri"/>
              </a:rPr>
              <a:t>ao </a:t>
            </a:r>
            <a:r>
              <a:rPr dirty="0" sz="1200" spc="-10">
                <a:latin typeface="Calibri"/>
                <a:cs typeface="Calibri"/>
              </a:rPr>
              <a:t>rastreamento </a:t>
            </a:r>
            <a:r>
              <a:rPr dirty="0" sz="1200" spc="-5">
                <a:latin typeface="Calibri"/>
                <a:cs typeface="Calibri"/>
              </a:rPr>
              <a:t>de mutações </a:t>
            </a:r>
            <a:r>
              <a:rPr dirty="0" sz="1200">
                <a:latin typeface="Calibri"/>
                <a:cs typeface="Calibri"/>
              </a:rPr>
              <a:t>especificas </a:t>
            </a:r>
            <a:r>
              <a:rPr dirty="0" sz="1200" spc="-5">
                <a:latin typeface="Calibri"/>
                <a:cs typeface="Calibri"/>
              </a:rPr>
              <a:t>do </a:t>
            </a:r>
            <a:r>
              <a:rPr dirty="0" sz="1200">
                <a:latin typeface="Calibri"/>
                <a:cs typeface="Calibri"/>
              </a:rPr>
              <a:t>tumor </a:t>
            </a:r>
            <a:r>
              <a:rPr dirty="0" sz="1200" spc="5">
                <a:latin typeface="Calibri"/>
                <a:cs typeface="Calibri"/>
              </a:rPr>
              <a:t>no </a:t>
            </a:r>
            <a:r>
              <a:rPr dirty="0" sz="1200" spc="-5">
                <a:latin typeface="Calibri"/>
                <a:cs typeface="Calibri"/>
              </a:rPr>
              <a:t>cfDNA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plasma,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nas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análises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baseline</a:t>
            </a:r>
            <a:r>
              <a:rPr dirty="0" sz="1200" spc="-5">
                <a:latin typeface="Calibri"/>
                <a:cs typeface="Calibri"/>
              </a:rPr>
              <a:t>,</a:t>
            </a:r>
            <a:r>
              <a:rPr dirty="0" sz="1200" spc="3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55%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dos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pacientes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grupo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3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</a:t>
            </a:r>
            <a:r>
              <a:rPr dirty="0" sz="1200" spc="-5" i="1">
                <a:latin typeface="Calibri"/>
                <a:cs typeface="Calibri"/>
              </a:rPr>
              <a:t>RAS/RAF</a:t>
            </a: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</a:pPr>
            <a:r>
              <a:rPr dirty="0" sz="1200">
                <a:latin typeface="Calibri"/>
                <a:cs typeface="Calibri"/>
              </a:rPr>
              <a:t>-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positivo)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apresentaram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presença</a:t>
            </a:r>
            <a:r>
              <a:rPr dirty="0" sz="1200" spc="-5">
                <a:latin typeface="Calibri"/>
                <a:cs typeface="Calibri"/>
              </a:rPr>
              <a:t> de</a:t>
            </a:r>
            <a:r>
              <a:rPr dirty="0" sz="1200">
                <a:latin typeface="Calibri"/>
                <a:cs typeface="Calibri"/>
              </a:rPr>
              <a:t> DNA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tumoral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(ctDNA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positivo),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enquanto somente </a:t>
            </a:r>
            <a:r>
              <a:rPr dirty="0" sz="1200" spc="-10">
                <a:latin typeface="Calibri"/>
                <a:cs typeface="Calibri"/>
              </a:rPr>
              <a:t>16% </a:t>
            </a:r>
            <a:r>
              <a:rPr dirty="0" sz="1200">
                <a:latin typeface="Calibri"/>
                <a:cs typeface="Calibri"/>
              </a:rPr>
              <a:t>dos </a:t>
            </a:r>
            <a:r>
              <a:rPr dirty="0" sz="1200" spc="-10">
                <a:latin typeface="Calibri"/>
                <a:cs typeface="Calibri"/>
              </a:rPr>
              <a:t>pacientes </a:t>
            </a:r>
            <a:r>
              <a:rPr dirty="0" sz="1200" spc="5">
                <a:latin typeface="Calibri"/>
                <a:cs typeface="Calibri"/>
              </a:rPr>
              <a:t>do </a:t>
            </a:r>
            <a:r>
              <a:rPr dirty="0" sz="1200" spc="-5">
                <a:latin typeface="Calibri"/>
                <a:cs typeface="Calibri"/>
              </a:rPr>
              <a:t>grupo 2B (</a:t>
            </a:r>
            <a:r>
              <a:rPr dirty="0" sz="1200" spc="-5" i="1">
                <a:latin typeface="Calibri"/>
                <a:cs typeface="Calibri"/>
              </a:rPr>
              <a:t>RAS/RAF </a:t>
            </a:r>
            <a:r>
              <a:rPr dirty="0" sz="1200" spc="-5">
                <a:latin typeface="Calibri"/>
                <a:cs typeface="Calibri"/>
              </a:rPr>
              <a:t>negativo)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apresentaram</a:t>
            </a:r>
            <a:r>
              <a:rPr dirty="0" sz="1200" spc="-5">
                <a:latin typeface="Calibri"/>
                <a:cs typeface="Calibri"/>
              </a:rPr>
              <a:t> ctDNA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positivo.</a:t>
            </a:r>
            <a:r>
              <a:rPr dirty="0" sz="1200">
                <a:latin typeface="Calibri"/>
                <a:cs typeface="Calibri"/>
              </a:rPr>
              <a:t> 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análise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ctDNA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monitoramento,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através </a:t>
            </a:r>
            <a:r>
              <a:rPr dirty="0" sz="1200" spc="-5">
                <a:latin typeface="Calibri"/>
                <a:cs typeface="Calibri"/>
              </a:rPr>
              <a:t>de marcas </a:t>
            </a:r>
            <a:r>
              <a:rPr dirty="0" sz="1200" spc="-10">
                <a:latin typeface="Calibri"/>
                <a:cs typeface="Calibri"/>
              </a:rPr>
              <a:t>tumorais </a:t>
            </a:r>
            <a:r>
              <a:rPr dirty="0" sz="1200">
                <a:latin typeface="Calibri"/>
                <a:cs typeface="Calibri"/>
              </a:rPr>
              <a:t>específicas, </a:t>
            </a:r>
            <a:r>
              <a:rPr dirty="0" sz="1200" spc="-10">
                <a:latin typeface="Calibri"/>
                <a:cs typeface="Calibri"/>
              </a:rPr>
              <a:t>foi </a:t>
            </a:r>
            <a:r>
              <a:rPr dirty="0" sz="1200" spc="-5">
                <a:latin typeface="Calibri"/>
                <a:cs typeface="Calibri"/>
              </a:rPr>
              <a:t>realizada </a:t>
            </a:r>
            <a:r>
              <a:rPr dirty="0" sz="1200">
                <a:latin typeface="Calibri"/>
                <a:cs typeface="Calibri"/>
              </a:rPr>
              <a:t>em </a:t>
            </a:r>
            <a:r>
              <a:rPr dirty="0" sz="1200" spc="-5">
                <a:latin typeface="Calibri"/>
                <a:cs typeface="Calibri"/>
              </a:rPr>
              <a:t>dois </a:t>
            </a:r>
            <a:r>
              <a:rPr dirty="0" sz="1200" spc="-10">
                <a:latin typeface="Calibri"/>
                <a:cs typeface="Calibri"/>
              </a:rPr>
              <a:t>intervalos </a:t>
            </a:r>
            <a:r>
              <a:rPr dirty="0" sz="1200">
                <a:latin typeface="Calibri"/>
                <a:cs typeface="Calibri"/>
              </a:rPr>
              <a:t>–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3 a 6 meses </a:t>
            </a:r>
            <a:r>
              <a:rPr dirty="0" sz="1200" spc="-10">
                <a:latin typeface="Calibri"/>
                <a:cs typeface="Calibri"/>
              </a:rPr>
              <a:t>ou </a:t>
            </a:r>
            <a:r>
              <a:rPr dirty="0" sz="1200" spc="-5">
                <a:latin typeface="Calibri"/>
                <a:cs typeface="Calibri"/>
              </a:rPr>
              <a:t>de </a:t>
            </a:r>
            <a:r>
              <a:rPr dirty="0" sz="1200">
                <a:latin typeface="Calibri"/>
                <a:cs typeface="Calibri"/>
              </a:rPr>
              <a:t>9 a </a:t>
            </a:r>
            <a:r>
              <a:rPr dirty="0" sz="1200" spc="-5">
                <a:latin typeface="Calibri"/>
                <a:cs typeface="Calibri"/>
              </a:rPr>
              <a:t>15 </a:t>
            </a:r>
            <a:r>
              <a:rPr dirty="0" sz="1200">
                <a:latin typeface="Calibri"/>
                <a:cs typeface="Calibri"/>
              </a:rPr>
              <a:t>após </a:t>
            </a:r>
            <a:r>
              <a:rPr dirty="0" sz="1200" spc="-5">
                <a:latin typeface="Calibri"/>
                <a:cs typeface="Calibri"/>
              </a:rPr>
              <a:t>coleta </a:t>
            </a:r>
            <a:r>
              <a:rPr dirty="0" sz="1200" i="1">
                <a:latin typeface="Calibri"/>
                <a:cs typeface="Calibri"/>
              </a:rPr>
              <a:t>baseline. </a:t>
            </a:r>
            <a:r>
              <a:rPr dirty="0" sz="1200" spc="-5">
                <a:latin typeface="Calibri"/>
                <a:cs typeface="Calibri"/>
              </a:rPr>
              <a:t>No grupo </a:t>
            </a:r>
            <a:r>
              <a:rPr dirty="0" sz="1200">
                <a:latin typeface="Calibri"/>
                <a:cs typeface="Calibri"/>
              </a:rPr>
              <a:t>1 </a:t>
            </a:r>
            <a:r>
              <a:rPr dirty="0" sz="1200" spc="-5">
                <a:latin typeface="Calibri"/>
                <a:cs typeface="Calibri"/>
              </a:rPr>
              <a:t>(</a:t>
            </a:r>
            <a:r>
              <a:rPr dirty="0" sz="1200" spc="-5" i="1">
                <a:latin typeface="Calibri"/>
                <a:cs typeface="Calibri"/>
              </a:rPr>
              <a:t>RAS/RAF </a:t>
            </a:r>
            <a:r>
              <a:rPr dirty="0" sz="1200">
                <a:latin typeface="Calibri"/>
                <a:cs typeface="Calibri"/>
              </a:rPr>
              <a:t>-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positivo) </a:t>
            </a:r>
            <a:r>
              <a:rPr dirty="0" sz="1200" spc="-5">
                <a:latin typeface="Calibri"/>
                <a:cs typeface="Calibri"/>
              </a:rPr>
              <a:t>ctDNA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positivo no </a:t>
            </a:r>
            <a:r>
              <a:rPr dirty="0" sz="1200" spc="-10">
                <a:latin typeface="Calibri"/>
                <a:cs typeface="Calibri"/>
              </a:rPr>
              <a:t>primeiro </a:t>
            </a:r>
            <a:r>
              <a:rPr dirty="0" sz="1200">
                <a:latin typeface="Calibri"/>
                <a:cs typeface="Calibri"/>
              </a:rPr>
              <a:t>e segundo </a:t>
            </a:r>
            <a:r>
              <a:rPr dirty="0" sz="1200" spc="-10">
                <a:latin typeface="Calibri"/>
                <a:cs typeface="Calibri"/>
              </a:rPr>
              <a:t>intervalos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foi </a:t>
            </a:r>
            <a:r>
              <a:rPr dirty="0" sz="1200" spc="-5">
                <a:latin typeface="Calibri"/>
                <a:cs typeface="Calibri"/>
              </a:rPr>
              <a:t>detectado </a:t>
            </a:r>
            <a:r>
              <a:rPr dirty="0" sz="1200">
                <a:latin typeface="Calibri"/>
                <a:cs typeface="Calibri"/>
              </a:rPr>
              <a:t> em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36%</a:t>
            </a:r>
            <a:r>
              <a:rPr dirty="0" sz="1200" spc="7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(8/22)</a:t>
            </a:r>
            <a:r>
              <a:rPr dirty="0" sz="1200" spc="4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6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73%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(15/21),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respectivamente.</a:t>
            </a:r>
            <a:r>
              <a:rPr dirty="0" sz="1200" spc="4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Por</a:t>
            </a:r>
            <a:r>
              <a:rPr dirty="0" sz="1200" spc="55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outro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lado,</a:t>
            </a:r>
            <a:r>
              <a:rPr dirty="0" sz="1200" spc="5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 spc="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grupo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2 (</a:t>
            </a:r>
            <a:r>
              <a:rPr dirty="0" sz="1200" i="1">
                <a:latin typeface="Calibri"/>
                <a:cs typeface="Calibri"/>
              </a:rPr>
              <a:t>RAS/RAF </a:t>
            </a:r>
            <a:r>
              <a:rPr dirty="0" sz="1200">
                <a:latin typeface="Calibri"/>
                <a:cs typeface="Calibri"/>
              </a:rPr>
              <a:t>– </a:t>
            </a:r>
            <a:r>
              <a:rPr dirty="0" sz="1200" spc="-5">
                <a:latin typeface="Calibri"/>
                <a:cs typeface="Calibri"/>
              </a:rPr>
              <a:t>negativo), ctDNA positivo </a:t>
            </a:r>
            <a:r>
              <a:rPr dirty="0" sz="1200" spc="-10">
                <a:latin typeface="Calibri"/>
                <a:cs typeface="Calibri"/>
              </a:rPr>
              <a:t>foi </a:t>
            </a:r>
            <a:r>
              <a:rPr dirty="0" sz="1200" spc="-5">
                <a:latin typeface="Calibri"/>
                <a:cs typeface="Calibri"/>
              </a:rPr>
              <a:t>detectado </a:t>
            </a:r>
            <a:r>
              <a:rPr dirty="0" sz="1200">
                <a:latin typeface="Calibri"/>
                <a:cs typeface="Calibri"/>
              </a:rPr>
              <a:t>em </a:t>
            </a:r>
            <a:r>
              <a:rPr dirty="0" sz="1200" spc="-10">
                <a:latin typeface="Calibri"/>
                <a:cs typeface="Calibri"/>
              </a:rPr>
              <a:t>55% </a:t>
            </a:r>
            <a:r>
              <a:rPr dirty="0" sz="1200">
                <a:latin typeface="Calibri"/>
                <a:cs typeface="Calibri"/>
              </a:rPr>
              <a:t>(5/9) </a:t>
            </a:r>
            <a:r>
              <a:rPr dirty="0" sz="1200" spc="-5">
                <a:latin typeface="Calibri"/>
                <a:cs typeface="Calibri"/>
              </a:rPr>
              <a:t>tanto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 primeiro </a:t>
            </a:r>
            <a:r>
              <a:rPr dirty="0" sz="1200" spc="5">
                <a:latin typeface="Calibri"/>
                <a:cs typeface="Calibri"/>
              </a:rPr>
              <a:t>como </a:t>
            </a:r>
            <a:r>
              <a:rPr dirty="0" sz="1200" spc="-5">
                <a:latin typeface="Calibri"/>
                <a:cs typeface="Calibri"/>
              </a:rPr>
              <a:t>no segundo </a:t>
            </a:r>
            <a:r>
              <a:rPr dirty="0" sz="1200" spc="-10">
                <a:latin typeface="Calibri"/>
                <a:cs typeface="Calibri"/>
              </a:rPr>
              <a:t>intervalo </a:t>
            </a:r>
            <a:r>
              <a:rPr dirty="0" sz="1200" spc="-5">
                <a:latin typeface="Calibri"/>
                <a:cs typeface="Calibri"/>
              </a:rPr>
              <a:t>de </a:t>
            </a:r>
            <a:r>
              <a:rPr dirty="0" sz="1200" spc="-10">
                <a:latin typeface="Calibri"/>
                <a:cs typeface="Calibri"/>
              </a:rPr>
              <a:t>monitoramento. (Figura </a:t>
            </a:r>
            <a:r>
              <a:rPr dirty="0" sz="1200" spc="-5">
                <a:latin typeface="Calibri"/>
                <a:cs typeface="Calibri"/>
              </a:rPr>
              <a:t>3). </a:t>
            </a:r>
            <a:r>
              <a:rPr dirty="0" sz="1200" spc="-10">
                <a:latin typeface="Calibri"/>
                <a:cs typeface="Calibri"/>
              </a:rPr>
              <a:t>Em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relação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a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análise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ctDNA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5">
                <a:latin typeface="Calibri"/>
                <a:cs typeface="Calibri"/>
              </a:rPr>
              <a:t>para</a:t>
            </a:r>
            <a:r>
              <a:rPr dirty="0" sz="1200" spc="-10">
                <a:latin typeface="Calibri"/>
                <a:cs typeface="Calibri"/>
              </a:rPr>
              <a:t> avaliar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mecanismo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genético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de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resistência </a:t>
            </a:r>
            <a:r>
              <a:rPr dirty="0" sz="1200">
                <a:latin typeface="Calibri"/>
                <a:cs typeface="Calibri"/>
              </a:rPr>
              <a:t>ao </a:t>
            </a:r>
            <a:r>
              <a:rPr dirty="0" sz="1200" spc="-10">
                <a:latin typeface="Calibri"/>
                <a:cs typeface="Calibri"/>
              </a:rPr>
              <a:t>tratamento anti-EGFR </a:t>
            </a:r>
            <a:r>
              <a:rPr dirty="0" sz="1200">
                <a:latin typeface="Calibri"/>
                <a:cs typeface="Calibri"/>
              </a:rPr>
              <a:t>em pacientes </a:t>
            </a:r>
            <a:r>
              <a:rPr dirty="0" sz="1200" spc="-5">
                <a:latin typeface="Calibri"/>
                <a:cs typeface="Calibri"/>
              </a:rPr>
              <a:t>do grupo 2A </a:t>
            </a:r>
            <a:r>
              <a:rPr dirty="0" sz="1200">
                <a:latin typeface="Calibri"/>
                <a:cs typeface="Calibri"/>
              </a:rPr>
              <a:t>(</a:t>
            </a:r>
            <a:r>
              <a:rPr dirty="0" sz="1200" i="1">
                <a:latin typeface="Calibri"/>
                <a:cs typeface="Calibri"/>
              </a:rPr>
              <a:t>RAS/RAF </a:t>
            </a:r>
            <a:r>
              <a:rPr dirty="0" sz="1200" spc="5" i="1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negativo)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monitoramento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foi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realizado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por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15 </a:t>
            </a:r>
            <a:r>
              <a:rPr dirty="0" sz="1200">
                <a:latin typeface="Calibri"/>
                <a:cs typeface="Calibri"/>
              </a:rPr>
              <a:t>meses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em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nenhum 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paciente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foi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detectada</a:t>
            </a:r>
            <a:r>
              <a:rPr dirty="0" sz="1200" spc="-5">
                <a:latin typeface="Calibri"/>
                <a:cs typeface="Calibri"/>
              </a:rPr>
              <a:t> mutação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ativadora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nos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genes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avaliados</a:t>
            </a:r>
            <a:r>
              <a:rPr dirty="0" sz="1200" spc="25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(</a:t>
            </a:r>
            <a:r>
              <a:rPr dirty="0" sz="1200" i="1">
                <a:latin typeface="Calibri"/>
                <a:cs typeface="Calibri"/>
              </a:rPr>
              <a:t>KRAS, </a:t>
            </a:r>
            <a:r>
              <a:rPr dirty="0" sz="1200" spc="5" i="1">
                <a:latin typeface="Calibri"/>
                <a:cs typeface="Calibri"/>
              </a:rPr>
              <a:t> </a:t>
            </a:r>
            <a:r>
              <a:rPr dirty="0" sz="1200" spc="-5" i="1">
                <a:latin typeface="Calibri"/>
                <a:cs typeface="Calibri"/>
              </a:rPr>
              <a:t>NRAS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 i="1">
                <a:latin typeface="Calibri"/>
                <a:cs typeface="Calibri"/>
              </a:rPr>
              <a:t>BRAF)</a:t>
            </a:r>
            <a:r>
              <a:rPr dirty="0" sz="1200" spc="-5">
                <a:latin typeface="Calibri"/>
                <a:cs typeface="Calibri"/>
              </a:rPr>
              <a:t>. Mutação específica </a:t>
            </a:r>
            <a:r>
              <a:rPr dirty="0" sz="1200" spc="-10">
                <a:latin typeface="Calibri"/>
                <a:cs typeface="Calibri"/>
              </a:rPr>
              <a:t>nos </a:t>
            </a:r>
            <a:r>
              <a:rPr dirty="0" sz="1200" spc="-5">
                <a:latin typeface="Calibri"/>
                <a:cs typeface="Calibri"/>
              </a:rPr>
              <a:t>pacientes </a:t>
            </a:r>
            <a:r>
              <a:rPr dirty="0" sz="1200">
                <a:latin typeface="Calibri"/>
                <a:cs typeface="Calibri"/>
              </a:rPr>
              <a:t>desse </a:t>
            </a:r>
            <a:r>
              <a:rPr dirty="0" sz="1200" spc="-5">
                <a:latin typeface="Calibri"/>
                <a:cs typeface="Calibri"/>
              </a:rPr>
              <a:t>grupo estão </a:t>
            </a:r>
            <a:r>
              <a:rPr dirty="0" sz="1200" spc="5">
                <a:latin typeface="Calibri"/>
                <a:cs typeface="Calibri"/>
              </a:rPr>
              <a:t>em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andamento.</a:t>
            </a:r>
            <a:endParaRPr sz="1200">
              <a:latin typeface="Calibri"/>
              <a:cs typeface="Calibri"/>
            </a:endParaRPr>
          </a:p>
          <a:p>
            <a:pPr algn="just" marL="353695">
              <a:lnSpc>
                <a:spcPts val="1105"/>
              </a:lnSpc>
            </a:pPr>
            <a:r>
              <a:rPr dirty="0" sz="1200" b="1">
                <a:solidFill>
                  <a:srgbClr val="585858"/>
                </a:solidFill>
                <a:latin typeface="Calibri"/>
                <a:cs typeface="Calibri"/>
              </a:rPr>
              <a:t>Grupo</a:t>
            </a:r>
            <a:r>
              <a:rPr dirty="0" sz="1200" spc="-70" b="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1200" b="1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  <a:p>
            <a:pPr algn="just" marL="784860">
              <a:lnSpc>
                <a:spcPct val="100000"/>
              </a:lnSpc>
              <a:spcBef>
                <a:spcPts val="434"/>
              </a:spcBef>
              <a:tabLst>
                <a:tab pos="3254375" algn="l"/>
              </a:tabLst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55%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(15)	73%</a:t>
            </a:r>
            <a:r>
              <a:rPr dirty="0" sz="1200" spc="-3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(15)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218" name="object 218"/>
          <p:cNvPicPr/>
          <p:nvPr/>
        </p:nvPicPr>
        <p:blipFill>
          <a:blip r:embed="rId94" cstate="print"/>
          <a:stretch>
            <a:fillRect/>
          </a:stretch>
        </p:blipFill>
        <p:spPr>
          <a:xfrm>
            <a:off x="17123663" y="5119115"/>
            <a:ext cx="243840" cy="70104"/>
          </a:xfrm>
          <a:prstGeom prst="rect">
            <a:avLst/>
          </a:prstGeom>
        </p:spPr>
      </p:pic>
      <p:sp>
        <p:nvSpPr>
          <p:cNvPr id="219" name="object 219"/>
          <p:cNvSpPr txBox="1"/>
          <p:nvPr/>
        </p:nvSpPr>
        <p:spPr>
          <a:xfrm>
            <a:off x="17384394" y="4983911"/>
            <a:ext cx="477520" cy="13119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56300"/>
              </a:lnSpc>
              <a:spcBef>
                <a:spcPts val="9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PCCRm4 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m1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8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m2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7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m3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0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z="900">
                <a:solidFill>
                  <a:srgbClr val="585858"/>
                </a:solidFill>
                <a:latin typeface="Calibri"/>
                <a:cs typeface="Calibri"/>
              </a:rPr>
              <a:t>4  </a:t>
            </a:r>
            <a:r>
              <a:rPr dirty="0" sz="900" spc="-15">
                <a:solidFill>
                  <a:srgbClr val="585858"/>
                </a:solidFill>
                <a:latin typeface="Calibri"/>
                <a:cs typeface="Calibri"/>
              </a:rPr>
              <a:t>P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CC</a:t>
            </a:r>
            <a:r>
              <a:rPr dirty="0" sz="900" spc="1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m3</a:t>
            </a:r>
            <a:r>
              <a:rPr dirty="0" sz="900" spc="5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220" name="object 220"/>
          <p:cNvPicPr/>
          <p:nvPr/>
        </p:nvPicPr>
        <p:blipFill>
          <a:blip r:embed="rId95" cstate="print"/>
          <a:stretch>
            <a:fillRect/>
          </a:stretch>
        </p:blipFill>
        <p:spPr>
          <a:xfrm>
            <a:off x="17123663" y="5332476"/>
            <a:ext cx="243840" cy="70104"/>
          </a:xfrm>
          <a:prstGeom prst="rect">
            <a:avLst/>
          </a:prstGeom>
        </p:spPr>
      </p:pic>
      <p:pic>
        <p:nvPicPr>
          <p:cNvPr id="221" name="object 221"/>
          <p:cNvPicPr/>
          <p:nvPr/>
        </p:nvPicPr>
        <p:blipFill>
          <a:blip r:embed="rId96" cstate="print"/>
          <a:stretch>
            <a:fillRect/>
          </a:stretch>
        </p:blipFill>
        <p:spPr>
          <a:xfrm>
            <a:off x="17123663" y="5548883"/>
            <a:ext cx="243840" cy="70103"/>
          </a:xfrm>
          <a:prstGeom prst="rect">
            <a:avLst/>
          </a:prstGeom>
        </p:spPr>
      </p:pic>
      <p:pic>
        <p:nvPicPr>
          <p:cNvPr id="222" name="object 222"/>
          <p:cNvPicPr/>
          <p:nvPr/>
        </p:nvPicPr>
        <p:blipFill>
          <a:blip r:embed="rId97" cstate="print"/>
          <a:stretch>
            <a:fillRect/>
          </a:stretch>
        </p:blipFill>
        <p:spPr>
          <a:xfrm>
            <a:off x="17123663" y="5762244"/>
            <a:ext cx="243840" cy="70104"/>
          </a:xfrm>
          <a:prstGeom prst="rect">
            <a:avLst/>
          </a:prstGeom>
        </p:spPr>
      </p:pic>
      <p:pic>
        <p:nvPicPr>
          <p:cNvPr id="223" name="object 223"/>
          <p:cNvPicPr/>
          <p:nvPr/>
        </p:nvPicPr>
        <p:blipFill>
          <a:blip r:embed="rId98" cstate="print"/>
          <a:stretch>
            <a:fillRect/>
          </a:stretch>
        </p:blipFill>
        <p:spPr>
          <a:xfrm>
            <a:off x="17123663" y="5975603"/>
            <a:ext cx="243840" cy="70104"/>
          </a:xfrm>
          <a:prstGeom prst="rect">
            <a:avLst/>
          </a:prstGeom>
        </p:spPr>
      </p:pic>
      <p:pic>
        <p:nvPicPr>
          <p:cNvPr id="224" name="object 224"/>
          <p:cNvPicPr/>
          <p:nvPr/>
        </p:nvPicPr>
        <p:blipFill>
          <a:blip r:embed="rId99" cstate="print"/>
          <a:stretch>
            <a:fillRect/>
          </a:stretch>
        </p:blipFill>
        <p:spPr>
          <a:xfrm>
            <a:off x="17123663" y="6192011"/>
            <a:ext cx="243840" cy="70104"/>
          </a:xfrm>
          <a:prstGeom prst="rect">
            <a:avLst/>
          </a:prstGeom>
        </p:spPr>
      </p:pic>
      <p:pic>
        <p:nvPicPr>
          <p:cNvPr id="225" name="object 225"/>
          <p:cNvPicPr/>
          <p:nvPr/>
        </p:nvPicPr>
        <p:blipFill>
          <a:blip r:embed="rId100" cstate="print"/>
          <a:stretch>
            <a:fillRect/>
          </a:stretch>
        </p:blipFill>
        <p:spPr>
          <a:xfrm>
            <a:off x="17123663" y="6405371"/>
            <a:ext cx="243840" cy="70103"/>
          </a:xfrm>
          <a:prstGeom prst="rect">
            <a:avLst/>
          </a:prstGeom>
        </p:spPr>
      </p:pic>
      <p:sp>
        <p:nvSpPr>
          <p:cNvPr id="226" name="object 226"/>
          <p:cNvSpPr txBox="1"/>
          <p:nvPr/>
        </p:nvSpPr>
        <p:spPr>
          <a:xfrm>
            <a:off x="17384394" y="6345427"/>
            <a:ext cx="477520" cy="16446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PCCRm40</a:t>
            </a:r>
            <a:endParaRPr sz="900">
              <a:latin typeface="Calibri"/>
              <a:cs typeface="Calibri"/>
            </a:endParaRPr>
          </a:p>
        </p:txBody>
      </p:sp>
      <p:pic>
        <p:nvPicPr>
          <p:cNvPr id="227" name="object 227"/>
          <p:cNvPicPr/>
          <p:nvPr/>
        </p:nvPicPr>
        <p:blipFill>
          <a:blip r:embed="rId101" cstate="print"/>
          <a:stretch>
            <a:fillRect/>
          </a:stretch>
        </p:blipFill>
        <p:spPr>
          <a:xfrm>
            <a:off x="17123663" y="6618731"/>
            <a:ext cx="243840" cy="70104"/>
          </a:xfrm>
          <a:prstGeom prst="rect">
            <a:avLst/>
          </a:prstGeom>
        </p:spPr>
      </p:pic>
      <p:sp>
        <p:nvSpPr>
          <p:cNvPr id="228" name="object 228"/>
          <p:cNvSpPr txBox="1"/>
          <p:nvPr/>
        </p:nvSpPr>
        <p:spPr>
          <a:xfrm>
            <a:off x="17384394" y="6559372"/>
            <a:ext cx="477520" cy="16510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900" spc="-5">
                <a:solidFill>
                  <a:srgbClr val="585858"/>
                </a:solidFill>
                <a:latin typeface="Calibri"/>
                <a:cs typeface="Calibri"/>
              </a:rPr>
              <a:t>PCCRm48</a:t>
            </a:r>
            <a:endParaRPr sz="900">
              <a:latin typeface="Calibri"/>
              <a:cs typeface="Calibri"/>
            </a:endParaRPr>
          </a:p>
        </p:txBody>
      </p:sp>
      <p:grpSp>
        <p:nvGrpSpPr>
          <p:cNvPr id="229" name="object 229"/>
          <p:cNvGrpSpPr/>
          <p:nvPr/>
        </p:nvGrpSpPr>
        <p:grpSpPr>
          <a:xfrm>
            <a:off x="8519159" y="7787640"/>
            <a:ext cx="3559175" cy="582295"/>
            <a:chOff x="8519159" y="7787640"/>
            <a:chExt cx="3559175" cy="582295"/>
          </a:xfrm>
        </p:grpSpPr>
        <p:sp>
          <p:nvSpPr>
            <p:cNvPr id="230" name="object 230"/>
            <p:cNvSpPr/>
            <p:nvPr/>
          </p:nvSpPr>
          <p:spPr>
            <a:xfrm>
              <a:off x="8817864" y="7787640"/>
              <a:ext cx="2962910" cy="573405"/>
            </a:xfrm>
            <a:custGeom>
              <a:avLst/>
              <a:gdLst/>
              <a:ahLst/>
              <a:cxnLst/>
              <a:rect l="l" t="t" r="r" b="b"/>
              <a:pathLst>
                <a:path w="2962909" h="573404">
                  <a:moveTo>
                    <a:pt x="493776" y="0"/>
                  </a:moveTo>
                  <a:lnTo>
                    <a:pt x="0" y="0"/>
                  </a:lnTo>
                  <a:lnTo>
                    <a:pt x="0" y="573024"/>
                  </a:lnTo>
                  <a:lnTo>
                    <a:pt x="493776" y="573024"/>
                  </a:lnTo>
                  <a:lnTo>
                    <a:pt x="493776" y="0"/>
                  </a:lnTo>
                  <a:close/>
                </a:path>
                <a:path w="2962909" h="573404">
                  <a:moveTo>
                    <a:pt x="1728216" y="268224"/>
                  </a:moveTo>
                  <a:lnTo>
                    <a:pt x="1234440" y="268224"/>
                  </a:lnTo>
                  <a:lnTo>
                    <a:pt x="1234440" y="573024"/>
                  </a:lnTo>
                  <a:lnTo>
                    <a:pt x="1728216" y="573024"/>
                  </a:lnTo>
                  <a:lnTo>
                    <a:pt x="1728216" y="268224"/>
                  </a:lnTo>
                  <a:close/>
                </a:path>
                <a:path w="2962909" h="573404">
                  <a:moveTo>
                    <a:pt x="2962656" y="0"/>
                  </a:moveTo>
                  <a:lnTo>
                    <a:pt x="2468880" y="0"/>
                  </a:lnTo>
                  <a:lnTo>
                    <a:pt x="2468880" y="573024"/>
                  </a:lnTo>
                  <a:lnTo>
                    <a:pt x="2962656" y="573024"/>
                  </a:lnTo>
                  <a:lnTo>
                    <a:pt x="296265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1" name="object 231"/>
            <p:cNvSpPr/>
            <p:nvPr/>
          </p:nvSpPr>
          <p:spPr>
            <a:xfrm>
              <a:off x="8519159" y="8366760"/>
              <a:ext cx="3559175" cy="0"/>
            </a:xfrm>
            <a:custGeom>
              <a:avLst/>
              <a:gdLst/>
              <a:ahLst/>
              <a:cxnLst/>
              <a:rect l="l" t="t" r="r" b="b"/>
              <a:pathLst>
                <a:path w="3559175" h="0">
                  <a:moveTo>
                    <a:pt x="0" y="0"/>
                  </a:moveTo>
                  <a:lnTo>
                    <a:pt x="3558667" y="0"/>
                  </a:lnTo>
                </a:path>
              </a:pathLst>
            </a:custGeom>
            <a:ln w="6096">
              <a:solidFill>
                <a:srgbClr val="D0CECE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2" name="object 232"/>
          <p:cNvSpPr txBox="1"/>
          <p:nvPr/>
        </p:nvSpPr>
        <p:spPr>
          <a:xfrm>
            <a:off x="10055097" y="7794116"/>
            <a:ext cx="4895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404040"/>
                </a:solidFill>
                <a:latin typeface="Calibri"/>
                <a:cs typeface="Calibri"/>
              </a:rPr>
              <a:t>36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%</a:t>
            </a:r>
            <a:r>
              <a:rPr dirty="0" sz="1200" spc="-5">
                <a:solidFill>
                  <a:srgbClr val="404040"/>
                </a:solidFill>
                <a:latin typeface="Calibri"/>
                <a:cs typeface="Calibri"/>
              </a:rPr>
              <a:t> (</a:t>
            </a:r>
            <a:r>
              <a:rPr dirty="0" sz="1200" spc="-15">
                <a:solidFill>
                  <a:srgbClr val="404040"/>
                </a:solidFill>
                <a:latin typeface="Calibri"/>
                <a:cs typeface="Calibri"/>
              </a:rPr>
              <a:t>8</a:t>
            </a:r>
            <a:r>
              <a:rPr dirty="0" sz="1200">
                <a:solidFill>
                  <a:srgbClr val="404040"/>
                </a:solidFill>
                <a:latin typeface="Calibri"/>
                <a:cs typeface="Calibri"/>
              </a:rPr>
              <a:t>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3" name="object 233"/>
          <p:cNvSpPr txBox="1"/>
          <p:nvPr/>
        </p:nvSpPr>
        <p:spPr>
          <a:xfrm>
            <a:off x="12986384" y="1880996"/>
            <a:ext cx="5171440" cy="361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relação</a:t>
            </a:r>
            <a:r>
              <a:rPr dirty="0" sz="1100" spc="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entre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os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casos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que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apresentaram</a:t>
            </a:r>
            <a:r>
              <a:rPr dirty="0" sz="1100" spc="7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ctDNA</a:t>
            </a:r>
            <a:r>
              <a:rPr dirty="0" sz="1100" spc="75">
                <a:latin typeface="Calibri"/>
                <a:cs typeface="Calibri"/>
              </a:rPr>
              <a:t> </a:t>
            </a:r>
            <a:r>
              <a:rPr dirty="0" sz="1100" spc="-10">
                <a:latin typeface="Calibri"/>
                <a:cs typeface="Calibri"/>
              </a:rPr>
              <a:t>positivo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nos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3</a:t>
            </a:r>
            <a:r>
              <a:rPr dirty="0" sz="1100" spc="6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intervalos</a:t>
            </a:r>
            <a:r>
              <a:rPr dirty="0" sz="1100" spc="6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está</a:t>
            </a:r>
            <a:r>
              <a:rPr dirty="0" sz="1100" spc="4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ilustrada </a:t>
            </a:r>
            <a:r>
              <a:rPr dirty="0" sz="1100" spc="-23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abaixo</a:t>
            </a:r>
            <a:r>
              <a:rPr dirty="0" sz="1100" spc="-4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(Figura</a:t>
            </a:r>
            <a:r>
              <a:rPr dirty="0" sz="1100" spc="-3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4):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4" name="object 234"/>
          <p:cNvSpPr txBox="1"/>
          <p:nvPr/>
        </p:nvSpPr>
        <p:spPr>
          <a:xfrm>
            <a:off x="265582" y="8541257"/>
            <a:ext cx="3969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Calibri"/>
                <a:cs typeface="Calibri"/>
              </a:rPr>
              <a:t>Figura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1</a:t>
            </a:r>
            <a:r>
              <a:rPr dirty="0" sz="1200" spc="5" b="1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10">
                <a:latin typeface="Calibri"/>
                <a:cs typeface="Calibri"/>
              </a:rPr>
              <a:t> Fluxograma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da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divisão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 spc="-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metodologias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dos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53</a:t>
            </a:r>
            <a:r>
              <a:rPr dirty="0" sz="1200" spc="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casos.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35" name="object 235"/>
          <p:cNvGrpSpPr/>
          <p:nvPr/>
        </p:nvGrpSpPr>
        <p:grpSpPr>
          <a:xfrm>
            <a:off x="12765023" y="7738871"/>
            <a:ext cx="5407660" cy="241300"/>
            <a:chOff x="12765023" y="7738871"/>
            <a:chExt cx="5407660" cy="241300"/>
          </a:xfrm>
        </p:grpSpPr>
        <p:sp>
          <p:nvSpPr>
            <p:cNvPr id="236" name="object 236"/>
            <p:cNvSpPr/>
            <p:nvPr/>
          </p:nvSpPr>
          <p:spPr>
            <a:xfrm>
              <a:off x="12786359" y="7760207"/>
              <a:ext cx="5364480" cy="198120"/>
            </a:xfrm>
            <a:custGeom>
              <a:avLst/>
              <a:gdLst/>
              <a:ahLst/>
              <a:cxnLst/>
              <a:rect l="l" t="t" r="r" b="b"/>
              <a:pathLst>
                <a:path w="5364480" h="198120">
                  <a:moveTo>
                    <a:pt x="5331459" y="0"/>
                  </a:moveTo>
                  <a:lnTo>
                    <a:pt x="33020" y="0"/>
                  </a:lnTo>
                  <a:lnTo>
                    <a:pt x="20145" y="2587"/>
                  </a:lnTo>
                  <a:lnTo>
                    <a:pt x="9651" y="9652"/>
                  </a:lnTo>
                  <a:lnTo>
                    <a:pt x="2587" y="20145"/>
                  </a:lnTo>
                  <a:lnTo>
                    <a:pt x="0" y="33020"/>
                  </a:lnTo>
                  <a:lnTo>
                    <a:pt x="0" y="165100"/>
                  </a:lnTo>
                  <a:lnTo>
                    <a:pt x="2587" y="177974"/>
                  </a:lnTo>
                  <a:lnTo>
                    <a:pt x="9652" y="188468"/>
                  </a:lnTo>
                  <a:lnTo>
                    <a:pt x="20145" y="195532"/>
                  </a:lnTo>
                  <a:lnTo>
                    <a:pt x="33020" y="198120"/>
                  </a:lnTo>
                  <a:lnTo>
                    <a:pt x="5331459" y="198120"/>
                  </a:lnTo>
                  <a:lnTo>
                    <a:pt x="5344334" y="195532"/>
                  </a:lnTo>
                  <a:lnTo>
                    <a:pt x="5354828" y="188468"/>
                  </a:lnTo>
                  <a:lnTo>
                    <a:pt x="5361892" y="177974"/>
                  </a:lnTo>
                  <a:lnTo>
                    <a:pt x="5364480" y="165100"/>
                  </a:lnTo>
                  <a:lnTo>
                    <a:pt x="5364480" y="33020"/>
                  </a:lnTo>
                  <a:lnTo>
                    <a:pt x="5361892" y="20145"/>
                  </a:lnTo>
                  <a:lnTo>
                    <a:pt x="5354828" y="9652"/>
                  </a:lnTo>
                  <a:lnTo>
                    <a:pt x="5344334" y="2587"/>
                  </a:lnTo>
                  <a:lnTo>
                    <a:pt x="5331459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7" name="object 237"/>
            <p:cNvSpPr/>
            <p:nvPr/>
          </p:nvSpPr>
          <p:spPr>
            <a:xfrm>
              <a:off x="12786359" y="7760207"/>
              <a:ext cx="5364480" cy="198120"/>
            </a:xfrm>
            <a:custGeom>
              <a:avLst/>
              <a:gdLst/>
              <a:ahLst/>
              <a:cxnLst/>
              <a:rect l="l" t="t" r="r" b="b"/>
              <a:pathLst>
                <a:path w="5364480" h="198120">
                  <a:moveTo>
                    <a:pt x="0" y="33020"/>
                  </a:moveTo>
                  <a:lnTo>
                    <a:pt x="2587" y="20145"/>
                  </a:lnTo>
                  <a:lnTo>
                    <a:pt x="9651" y="9652"/>
                  </a:lnTo>
                  <a:lnTo>
                    <a:pt x="20145" y="2587"/>
                  </a:lnTo>
                  <a:lnTo>
                    <a:pt x="33020" y="0"/>
                  </a:lnTo>
                  <a:lnTo>
                    <a:pt x="5331459" y="0"/>
                  </a:lnTo>
                  <a:lnTo>
                    <a:pt x="5344334" y="2587"/>
                  </a:lnTo>
                  <a:lnTo>
                    <a:pt x="5354828" y="9652"/>
                  </a:lnTo>
                  <a:lnTo>
                    <a:pt x="5361892" y="20145"/>
                  </a:lnTo>
                  <a:lnTo>
                    <a:pt x="5364480" y="33020"/>
                  </a:lnTo>
                  <a:lnTo>
                    <a:pt x="5364480" y="165100"/>
                  </a:lnTo>
                  <a:lnTo>
                    <a:pt x="5361892" y="177974"/>
                  </a:lnTo>
                  <a:lnTo>
                    <a:pt x="5354828" y="188468"/>
                  </a:lnTo>
                  <a:lnTo>
                    <a:pt x="5344334" y="195532"/>
                  </a:lnTo>
                  <a:lnTo>
                    <a:pt x="5331459" y="198120"/>
                  </a:lnTo>
                  <a:lnTo>
                    <a:pt x="33020" y="198120"/>
                  </a:lnTo>
                  <a:lnTo>
                    <a:pt x="20145" y="195532"/>
                  </a:lnTo>
                  <a:lnTo>
                    <a:pt x="9652" y="188468"/>
                  </a:lnTo>
                  <a:lnTo>
                    <a:pt x="2587" y="177974"/>
                  </a:lnTo>
                  <a:lnTo>
                    <a:pt x="0" y="165100"/>
                  </a:lnTo>
                  <a:lnTo>
                    <a:pt x="0" y="33020"/>
                  </a:lnTo>
                  <a:close/>
                </a:path>
              </a:pathLst>
            </a:custGeom>
            <a:ln w="42672">
              <a:solidFill>
                <a:srgbClr val="00AF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8" name="object 238"/>
          <p:cNvSpPr txBox="1"/>
          <p:nvPr/>
        </p:nvSpPr>
        <p:spPr>
          <a:xfrm>
            <a:off x="14931897" y="7716469"/>
            <a:ext cx="1078865" cy="2711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z="1600" spc="-6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 spc="-15" b="1">
                <a:solidFill>
                  <a:srgbClr val="FFFFFF"/>
                </a:solidFill>
                <a:latin typeface="Calibri"/>
                <a:cs typeface="Calibri"/>
              </a:rPr>
              <a:t>Ã</a:t>
            </a:r>
            <a:r>
              <a:rPr dirty="0" sz="1600" spc="5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2023-01-23T11:02:41Z</dcterms:created>
  <dcterms:modified xsi:type="dcterms:W3CDTF">2023-01-23T11:02:41Z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2023-01-23T00:00:00Z</vt:filetime>
  </property>
</Properties>
</file>