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B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5994"/>
  </p:normalViewPr>
  <p:slideViewPr>
    <p:cSldViewPr snapToGrid="0" snapToObjects="1">
      <p:cViewPr>
        <p:scale>
          <a:sx n="68" d="100"/>
          <a:sy n="68" d="100"/>
        </p:scale>
        <p:origin x="-187" y="-686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F97D8-0F26-40AD-BC99-B359ED05CF9C}" type="datetimeFigureOut">
              <a:rPr lang="pt-BR" smtClean="0"/>
              <a:t>12/01/2023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FC32A0-6E6D-4667-AF78-A8CB9D9726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8322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C32A0-6E6D-4667-AF78-A8CB9D97262E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494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12/01/2023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12/01/2023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12/01/2023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12/01/2023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12/01/2023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12/01/2023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12/01/2023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12/01/2023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12/01/2023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12/01/2023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12/01/2023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12/01/2023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640080" y="871102"/>
            <a:ext cx="1636313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Avaliação</a:t>
            </a:r>
            <a:r>
              <a:rPr lang="en-US" sz="25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25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alterações</a:t>
            </a:r>
            <a:r>
              <a:rPr lang="en-US" sz="25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5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germinativas</a:t>
            </a:r>
            <a:r>
              <a:rPr lang="en-US" sz="25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5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em</a:t>
            </a:r>
            <a:r>
              <a:rPr lang="en-US" sz="25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500" b="1" i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MUTYH</a:t>
            </a:r>
            <a:r>
              <a:rPr lang="en-US" sz="25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5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em</a:t>
            </a:r>
            <a:r>
              <a:rPr lang="en-US" sz="25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5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pacientes</a:t>
            </a:r>
            <a:r>
              <a:rPr lang="en-US" sz="25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com </a:t>
            </a:r>
            <a:r>
              <a:rPr lang="en-US" sz="25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câncer</a:t>
            </a:r>
            <a:r>
              <a:rPr lang="en-US" sz="25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5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colorretal</a:t>
            </a:r>
            <a:r>
              <a:rPr lang="en-US" sz="25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e </a:t>
            </a:r>
            <a:r>
              <a:rPr lang="en-US" sz="25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mutação</a:t>
            </a:r>
            <a:r>
              <a:rPr lang="en-US" sz="25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5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somática</a:t>
            </a:r>
            <a:r>
              <a:rPr lang="en-US" sz="25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500" b="1" i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KRAS</a:t>
            </a:r>
            <a:r>
              <a:rPr lang="en-US" sz="25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G12C</a:t>
            </a:r>
            <a:endParaRPr lang="pt-BR" sz="25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640080" y="1257162"/>
            <a:ext cx="11678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A. B. D. Medeiros; S. I. O. da Silva; J. C. C. da Rocha; S. A. Junior; D. M. Carraro; G. T. Torrezan </a:t>
            </a:r>
            <a:endParaRPr lang="pt-BR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pt-BR" sz="1600" dirty="0">
                <a:cs typeface="Arial" pitchFamily="34" charset="0"/>
              </a:rPr>
              <a:t>A </a:t>
            </a:r>
            <a:r>
              <a:rPr lang="pt-BR" sz="1600" dirty="0" err="1">
                <a:cs typeface="Arial" pitchFamily="34" charset="0"/>
              </a:rPr>
              <a:t>Polipose</a:t>
            </a:r>
            <a:r>
              <a:rPr lang="pt-BR" sz="1600" dirty="0">
                <a:cs typeface="Arial" pitchFamily="34" charset="0"/>
              </a:rPr>
              <a:t> Associada ao </a:t>
            </a:r>
            <a:r>
              <a:rPr lang="pt-BR" sz="1600" i="1" dirty="0">
                <a:cs typeface="Arial" pitchFamily="34" charset="0"/>
              </a:rPr>
              <a:t>MUTYH</a:t>
            </a:r>
            <a:r>
              <a:rPr lang="pt-BR" sz="1600" dirty="0">
                <a:cs typeface="Arial" pitchFamily="34" charset="0"/>
              </a:rPr>
              <a:t> (MAP) é causada por alterações germinativas patogênicas </a:t>
            </a:r>
            <a:r>
              <a:rPr lang="pt-BR" sz="1600" dirty="0" err="1">
                <a:cs typeface="Arial" pitchFamily="34" charset="0"/>
              </a:rPr>
              <a:t>bialélicas</a:t>
            </a:r>
            <a:r>
              <a:rPr lang="pt-BR" sz="1600" dirty="0">
                <a:cs typeface="Arial" pitchFamily="34" charset="0"/>
              </a:rPr>
              <a:t> no gene </a:t>
            </a:r>
            <a:r>
              <a:rPr lang="pt-BR" sz="1600" i="1" dirty="0">
                <a:cs typeface="Arial" pitchFamily="34" charset="0"/>
              </a:rPr>
              <a:t>MUTYH, </a:t>
            </a:r>
            <a:r>
              <a:rPr lang="pt-BR" sz="1600" dirty="0" smtClean="0">
                <a:cs typeface="Arial" pitchFamily="34" charset="0"/>
              </a:rPr>
              <a:t>atuante no </a:t>
            </a:r>
            <a:r>
              <a:rPr lang="pt-BR" sz="1600" dirty="0">
                <a:cs typeface="Arial" pitchFamily="34" charset="0"/>
              </a:rPr>
              <a:t>sistema de reparo de excisão de bases do </a:t>
            </a:r>
            <a:r>
              <a:rPr lang="pt-BR" sz="1600" dirty="0" smtClean="0">
                <a:cs typeface="Arial" pitchFamily="34" charset="0"/>
              </a:rPr>
              <a:t>DNA. Quando </a:t>
            </a:r>
            <a:r>
              <a:rPr lang="pt-BR" sz="1600" dirty="0" err="1">
                <a:cs typeface="Arial" pitchFamily="34" charset="0"/>
              </a:rPr>
              <a:t>mutado</a:t>
            </a:r>
            <a:r>
              <a:rPr lang="pt-BR" sz="1600" dirty="0">
                <a:cs typeface="Arial" pitchFamily="34" charset="0"/>
              </a:rPr>
              <a:t>, leva a </a:t>
            </a:r>
            <a:r>
              <a:rPr lang="pt-BR" sz="1600" dirty="0" err="1">
                <a:cs typeface="Arial" pitchFamily="34" charset="0"/>
              </a:rPr>
              <a:t>transversões</a:t>
            </a:r>
            <a:r>
              <a:rPr lang="pt-BR" sz="1600" dirty="0">
                <a:cs typeface="Arial" pitchFamily="34" charset="0"/>
              </a:rPr>
              <a:t> G:C/T:A em diversos genes, incluindo o </a:t>
            </a:r>
            <a:r>
              <a:rPr lang="pt-BR" sz="1600" i="1" dirty="0">
                <a:cs typeface="Arial" pitchFamily="34" charset="0"/>
              </a:rPr>
              <a:t>KRAS</a:t>
            </a:r>
            <a:r>
              <a:rPr lang="pt-BR" sz="1600" dirty="0">
                <a:cs typeface="Arial" pitchFamily="34" charset="0"/>
              </a:rPr>
              <a:t>, gerando a mutação c.34G&gt;T; G12C. Essa mutação é encontrada em mais de 80% dos pacientes </a:t>
            </a:r>
            <a:r>
              <a:rPr lang="pt-BR" sz="1600" dirty="0" smtClean="0">
                <a:cs typeface="Arial" pitchFamily="34" charset="0"/>
              </a:rPr>
              <a:t>MAP</a:t>
            </a:r>
            <a:r>
              <a:rPr lang="pt-BR" sz="1600" dirty="0">
                <a:cs typeface="Arial" pitchFamily="34" charset="0"/>
              </a:rPr>
              <a:t> </a:t>
            </a:r>
            <a:r>
              <a:rPr lang="pt-BR" sz="1600" dirty="0" smtClean="0">
                <a:cs typeface="Arial" pitchFamily="34" charset="0"/>
              </a:rPr>
              <a:t>e apenas 0,7% de todos os cânceres </a:t>
            </a:r>
            <a:r>
              <a:rPr lang="pt-BR" sz="1600" dirty="0" err="1" smtClean="0">
                <a:cs typeface="Arial" pitchFamily="34" charset="0"/>
              </a:rPr>
              <a:t>colorretais</a:t>
            </a:r>
            <a:r>
              <a:rPr lang="pt-BR" sz="1600" dirty="0" smtClean="0">
                <a:cs typeface="Arial" pitchFamily="34" charset="0"/>
              </a:rPr>
              <a:t> (CCR). Assim, estudos </a:t>
            </a:r>
            <a:r>
              <a:rPr lang="pt-BR" sz="1600" dirty="0">
                <a:cs typeface="Arial" pitchFamily="34" charset="0"/>
              </a:rPr>
              <a:t>prévios </a:t>
            </a:r>
            <a:r>
              <a:rPr lang="pt-BR" sz="1600" dirty="0" smtClean="0">
                <a:cs typeface="Arial" pitchFamily="34" charset="0"/>
              </a:rPr>
              <a:t>sugeriram </a:t>
            </a:r>
            <a:r>
              <a:rPr lang="pt-BR" sz="1600" dirty="0">
                <a:cs typeface="Arial" pitchFamily="34" charset="0"/>
              </a:rPr>
              <a:t>seu uso como biomarcador para direcionar </a:t>
            </a:r>
            <a:r>
              <a:rPr lang="pt-BR" sz="1600" dirty="0" smtClean="0">
                <a:cs typeface="Arial" pitchFamily="34" charset="0"/>
              </a:rPr>
              <a:t>o diagnóstico de MAP. </a:t>
            </a:r>
            <a:endParaRPr lang="pt-BR" sz="1600" dirty="0">
              <a:cs typeface="Arial" pitchFamily="34" charset="0"/>
            </a:endParaRPr>
          </a:p>
        </p:txBody>
      </p:sp>
      <p:grpSp>
        <p:nvGrpSpPr>
          <p:cNvPr id="2" name="Agrupar 1"/>
          <p:cNvGrpSpPr/>
          <p:nvPr/>
        </p:nvGrpSpPr>
        <p:grpSpPr>
          <a:xfrm>
            <a:off x="640080" y="5030896"/>
            <a:ext cx="5436187" cy="483870"/>
            <a:chOff x="640080" y="5903752"/>
            <a:chExt cx="5436187" cy="483870"/>
          </a:xfrm>
        </p:grpSpPr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A4D1C169-D6E1-FD4B-A45E-96E67FB1FAC8}"/>
                </a:ext>
              </a:extLst>
            </p:cNvPr>
            <p:cNvSpPr/>
            <p:nvPr/>
          </p:nvSpPr>
          <p:spPr>
            <a:xfrm>
              <a:off x="664790" y="5903752"/>
              <a:ext cx="5265862" cy="483870"/>
            </a:xfrm>
            <a:prstGeom prst="roundRect">
              <a:avLst/>
            </a:prstGeom>
            <a:solidFill>
              <a:srgbClr val="00B050"/>
            </a:solidFill>
            <a:ln w="412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6CA608A-2DC5-9041-9E97-EBBF8BECB85E}"/>
                </a:ext>
              </a:extLst>
            </p:cNvPr>
            <p:cNvSpPr txBox="1"/>
            <p:nvPr/>
          </p:nvSpPr>
          <p:spPr>
            <a:xfrm>
              <a:off x="640080" y="5925956"/>
              <a:ext cx="54361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b="1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Calibri" charset="0"/>
                </a:rPr>
                <a:t>OBJETIVO</a:t>
              </a:r>
              <a:endPara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40080" y="5566040"/>
            <a:ext cx="54361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pt-BR" sz="1600" dirty="0">
                <a:cs typeface="Arial" pitchFamily="34" charset="0"/>
              </a:rPr>
              <a:t>Avaliar a frequência de detecção de variantes germinativas patogênicas/provavelmente patogênicas </a:t>
            </a:r>
            <a:r>
              <a:rPr lang="pt-BR" sz="1600" dirty="0" smtClean="0">
                <a:cs typeface="Arial" pitchFamily="34" charset="0"/>
              </a:rPr>
              <a:t>(VP/VPP</a:t>
            </a:r>
            <a:r>
              <a:rPr lang="pt-BR" sz="1600" dirty="0">
                <a:cs typeface="Arial" pitchFamily="34" charset="0"/>
              </a:rPr>
              <a:t>) no gene </a:t>
            </a:r>
            <a:r>
              <a:rPr lang="pt-BR" sz="1600" i="1" dirty="0">
                <a:cs typeface="Arial" pitchFamily="34" charset="0"/>
              </a:rPr>
              <a:t>MUTYH</a:t>
            </a:r>
            <a:r>
              <a:rPr lang="pt-BR" sz="1600" dirty="0">
                <a:cs typeface="Arial" pitchFamily="34" charset="0"/>
              </a:rPr>
              <a:t> em pacientes com câncer </a:t>
            </a:r>
            <a:r>
              <a:rPr lang="pt-BR" sz="1600" dirty="0" err="1">
                <a:cs typeface="Arial" pitchFamily="34" charset="0"/>
              </a:rPr>
              <a:t>colorretal</a:t>
            </a:r>
            <a:r>
              <a:rPr lang="pt-BR" sz="1600" dirty="0">
                <a:cs typeface="Arial" pitchFamily="34" charset="0"/>
              </a:rPr>
              <a:t> e mutação somática </a:t>
            </a:r>
            <a:r>
              <a:rPr lang="pt-BR" sz="1600" i="1" dirty="0">
                <a:cs typeface="Arial" pitchFamily="34" charset="0"/>
              </a:rPr>
              <a:t>KRAS</a:t>
            </a:r>
            <a:r>
              <a:rPr lang="pt-BR" sz="1600" dirty="0">
                <a:cs typeface="Arial" pitchFamily="34" charset="0"/>
              </a:rPr>
              <a:t> G12C.</a:t>
            </a:r>
            <a:endParaRPr lang="en-US" sz="1600" dirty="0">
              <a:cs typeface="Arial" pitchFamily="34" charset="0"/>
            </a:endParaRPr>
          </a:p>
        </p:txBody>
      </p:sp>
      <p:grpSp>
        <p:nvGrpSpPr>
          <p:cNvPr id="3" name="Agrupar 2"/>
          <p:cNvGrpSpPr/>
          <p:nvPr/>
        </p:nvGrpSpPr>
        <p:grpSpPr>
          <a:xfrm>
            <a:off x="640080" y="6772785"/>
            <a:ext cx="5436187" cy="486904"/>
            <a:chOff x="6446916" y="4695638"/>
            <a:chExt cx="5436187" cy="486904"/>
          </a:xfrm>
        </p:grpSpPr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5F2BD0F1-005A-0044-A8AB-560F9375413B}"/>
                </a:ext>
              </a:extLst>
            </p:cNvPr>
            <p:cNvSpPr/>
            <p:nvPr/>
          </p:nvSpPr>
          <p:spPr>
            <a:xfrm>
              <a:off x="6471626" y="4695638"/>
              <a:ext cx="5265862" cy="483870"/>
            </a:xfrm>
            <a:prstGeom prst="roundRect">
              <a:avLst/>
            </a:prstGeom>
            <a:solidFill>
              <a:srgbClr val="00B050"/>
            </a:solidFill>
            <a:ln w="412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89EB4AE-6623-BC4D-8A59-FAB159F3CD26}"/>
                </a:ext>
              </a:extLst>
            </p:cNvPr>
            <p:cNvSpPr txBox="1"/>
            <p:nvPr/>
          </p:nvSpPr>
          <p:spPr>
            <a:xfrm>
              <a:off x="6446916" y="4720877"/>
              <a:ext cx="54361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b="1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Calibri" charset="0"/>
                </a:rPr>
                <a:t>MÉTODOS</a:t>
              </a:r>
              <a:endPara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grpSp>
        <p:nvGrpSpPr>
          <p:cNvPr id="7" name="Agrupar 6"/>
          <p:cNvGrpSpPr/>
          <p:nvPr/>
        </p:nvGrpSpPr>
        <p:grpSpPr>
          <a:xfrm>
            <a:off x="6310887" y="5346309"/>
            <a:ext cx="5771367" cy="483870"/>
            <a:chOff x="12303173" y="2056265"/>
            <a:chExt cx="5436187" cy="483870"/>
          </a:xfrm>
        </p:grpSpPr>
        <p:sp>
          <p:nvSpPr>
            <p:cNvPr id="34" name="Rounded Rectangle 33">
              <a:extLst>
                <a:ext uri="{FF2B5EF4-FFF2-40B4-BE49-F238E27FC236}">
                  <a16:creationId xmlns:a16="http://schemas.microsoft.com/office/drawing/2014/main" id="{A5E64E54-F3DF-614D-AB54-FE5A3AEF7AA0}"/>
                </a:ext>
              </a:extLst>
            </p:cNvPr>
            <p:cNvSpPr/>
            <p:nvPr/>
          </p:nvSpPr>
          <p:spPr>
            <a:xfrm>
              <a:off x="12327883" y="2056265"/>
              <a:ext cx="5265862" cy="483870"/>
            </a:xfrm>
            <a:prstGeom prst="roundRect">
              <a:avLst/>
            </a:prstGeom>
            <a:solidFill>
              <a:srgbClr val="00B050"/>
            </a:solidFill>
            <a:ln w="412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0911BC6-C929-C743-8A55-B63E6304E3CF}"/>
                </a:ext>
              </a:extLst>
            </p:cNvPr>
            <p:cNvSpPr txBox="1"/>
            <p:nvPr/>
          </p:nvSpPr>
          <p:spPr>
            <a:xfrm>
              <a:off x="12303173" y="2078469"/>
              <a:ext cx="54361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b="1" dirty="0" smtClean="0">
                  <a:solidFill>
                    <a:schemeClr val="bg1"/>
                  </a:solidFill>
                  <a:latin typeface="Calibri" charset="0"/>
                  <a:ea typeface="Calibri" charset="0"/>
                  <a:cs typeface="Calibri" charset="0"/>
                </a:rPr>
                <a:t>RESULTADOS E CONCLUS</a:t>
              </a:r>
              <a:r>
                <a:rPr lang="es-ES" sz="2400" b="1" dirty="0">
                  <a:solidFill>
                    <a:schemeClr val="bg1"/>
                  </a:solidFill>
                  <a:latin typeface="Calibri" charset="0"/>
                  <a:ea typeface="Calibri" charset="0"/>
                  <a:cs typeface="Calibri" charset="0"/>
                </a:rPr>
                <a:t>ÃO</a:t>
              </a:r>
              <a:endPara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6337121" y="5983668"/>
            <a:ext cx="567413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pt-BR" sz="1600" dirty="0" smtClean="0">
                <a:cs typeface="Arial" panose="020B0604020202020204" pitchFamily="34" charset="0"/>
              </a:rPr>
              <a:t>De um total de 4.139 testes </a:t>
            </a:r>
            <a:r>
              <a:rPr lang="pt-BR" sz="1600" i="1" dirty="0" smtClean="0">
                <a:cs typeface="Arial" panose="020B0604020202020204" pitchFamily="34" charset="0"/>
              </a:rPr>
              <a:t>KRAS</a:t>
            </a:r>
            <a:r>
              <a:rPr lang="pt-BR" sz="1600" dirty="0" smtClean="0">
                <a:cs typeface="Arial" panose="020B0604020202020204" pitchFamily="34" charset="0"/>
              </a:rPr>
              <a:t> somáticos, foram identificados 115 pacientes com CCR e mutação </a:t>
            </a:r>
            <a:r>
              <a:rPr lang="pt-BR" sz="1600" i="1" dirty="0" smtClean="0">
                <a:cs typeface="Arial" panose="020B0604020202020204" pitchFamily="34" charset="0"/>
              </a:rPr>
              <a:t>KRAS</a:t>
            </a:r>
            <a:r>
              <a:rPr lang="pt-BR" sz="1600" dirty="0" smtClean="0">
                <a:cs typeface="Arial" panose="020B0604020202020204" pitchFamily="34" charset="0"/>
              </a:rPr>
              <a:t> c.34G&gt;T; G12C. A coorte tem média de idade de 60 anos, dos quais 56% apresentam ao menos 1 pólipo (47/84) e 27% apresentam história familiar (HF) positiva de CCR (21/76). 98 pacientes já foram submetidos ao sequenciamento multiplex, e, até o momento, </a:t>
            </a:r>
            <a:r>
              <a:rPr lang="pt-BR" sz="1600" b="1" dirty="0" smtClean="0">
                <a:cs typeface="Arial" panose="020B0604020202020204" pitchFamily="34" charset="0"/>
              </a:rPr>
              <a:t>11 (11,2%) apresentam ao menos uma variante P/PP em </a:t>
            </a:r>
            <a:r>
              <a:rPr lang="pt-BR" sz="1600" b="1" i="1" dirty="0" smtClean="0">
                <a:cs typeface="Arial" panose="020B0604020202020204" pitchFamily="34" charset="0"/>
              </a:rPr>
              <a:t>MUTYH</a:t>
            </a:r>
            <a:r>
              <a:rPr lang="pt-BR" sz="1600" b="1" dirty="0" smtClean="0">
                <a:cs typeface="Arial" panose="020B0604020202020204" pitchFamily="34" charset="0"/>
              </a:rPr>
              <a:t>, sendo que 7,1% foram classificados como MAP </a:t>
            </a:r>
            <a:r>
              <a:rPr lang="pt-BR" sz="1600" dirty="0" smtClean="0">
                <a:cs typeface="Arial" panose="020B0604020202020204" pitchFamily="34" charset="0"/>
              </a:rPr>
              <a:t>(</a:t>
            </a:r>
            <a:r>
              <a:rPr lang="pt-BR" sz="1600" b="1" dirty="0" smtClean="0">
                <a:cs typeface="Arial" panose="020B0604020202020204" pitchFamily="34" charset="0"/>
              </a:rPr>
              <a:t>quadro 1 e figura 3</a:t>
            </a:r>
            <a:r>
              <a:rPr lang="pt-BR" sz="1600" dirty="0" smtClean="0">
                <a:cs typeface="Arial" panose="020B0604020202020204" pitchFamily="34" charset="0"/>
              </a:rPr>
              <a:t>).</a:t>
            </a:r>
            <a:endParaRPr lang="pt-BR" sz="1600" dirty="0">
              <a:cs typeface="Arial" panose="020B0604020202020204" pitchFamily="34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  <a:endParaRPr lang="pt-BR" sz="1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9" name="Grupo 8"/>
          <p:cNvGrpSpPr/>
          <p:nvPr/>
        </p:nvGrpSpPr>
        <p:grpSpPr>
          <a:xfrm>
            <a:off x="6653682" y="2078986"/>
            <a:ext cx="5085776" cy="2610277"/>
            <a:chOff x="6910191" y="23196464"/>
            <a:chExt cx="8821068" cy="4996045"/>
          </a:xfrm>
        </p:grpSpPr>
        <p:grpSp>
          <p:nvGrpSpPr>
            <p:cNvPr id="40" name="Grupo 3"/>
            <p:cNvGrpSpPr/>
            <p:nvPr/>
          </p:nvGrpSpPr>
          <p:grpSpPr>
            <a:xfrm>
              <a:off x="6915109" y="23196464"/>
              <a:ext cx="8816150" cy="4996045"/>
              <a:chOff x="6915109" y="23196464"/>
              <a:chExt cx="8816150" cy="4996045"/>
            </a:xfrm>
          </p:grpSpPr>
          <p:grpSp>
            <p:nvGrpSpPr>
              <p:cNvPr id="43" name="Agrupar 42">
                <a:extLst>
                  <a:ext uri="{FF2B5EF4-FFF2-40B4-BE49-F238E27FC236}">
                    <a16:creationId xmlns:a16="http://schemas.microsoft.com/office/drawing/2014/main" id="{4C614934-31EB-189F-B3CC-73C5D1B70349}"/>
                  </a:ext>
                </a:extLst>
              </p:cNvPr>
              <p:cNvGrpSpPr/>
              <p:nvPr/>
            </p:nvGrpSpPr>
            <p:grpSpPr>
              <a:xfrm>
                <a:off x="6915109" y="23196464"/>
                <a:ext cx="8816150" cy="4996045"/>
                <a:chOff x="344166" y="7078852"/>
                <a:chExt cx="3104685" cy="1520120"/>
              </a:xfrm>
            </p:grpSpPr>
            <p:grpSp>
              <p:nvGrpSpPr>
                <p:cNvPr id="51" name="Agrupar 50">
                  <a:extLst>
                    <a:ext uri="{FF2B5EF4-FFF2-40B4-BE49-F238E27FC236}">
                      <a16:creationId xmlns:a16="http://schemas.microsoft.com/office/drawing/2014/main" id="{F1757886-DAD7-4404-24FB-A49D73AEEE3D}"/>
                    </a:ext>
                  </a:extLst>
                </p:cNvPr>
                <p:cNvGrpSpPr/>
                <p:nvPr/>
              </p:nvGrpSpPr>
              <p:grpSpPr>
                <a:xfrm>
                  <a:off x="344166" y="7078852"/>
                  <a:ext cx="1659254" cy="1520120"/>
                  <a:chOff x="199704" y="7025499"/>
                  <a:chExt cx="1659254" cy="1520120"/>
                </a:xfrm>
              </p:grpSpPr>
              <p:sp>
                <p:nvSpPr>
                  <p:cNvPr id="59" name="Retângulo: Cantos Arredondados 77">
                    <a:extLst>
                      <a:ext uri="{FF2B5EF4-FFF2-40B4-BE49-F238E27FC236}">
                        <a16:creationId xmlns:a16="http://schemas.microsoft.com/office/drawing/2014/main" id="{6AD1C1AC-6AB8-AF53-564C-8572839D0A23}"/>
                      </a:ext>
                    </a:extLst>
                  </p:cNvPr>
                  <p:cNvSpPr/>
                  <p:nvPr/>
                </p:nvSpPr>
                <p:spPr>
                  <a:xfrm>
                    <a:off x="199704" y="7025499"/>
                    <a:ext cx="1659254" cy="254577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 w="38100"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300" b="1" dirty="0">
                        <a:solidFill>
                          <a:schemeClr val="tx1"/>
                        </a:solidFill>
                        <a:cs typeface="Arial" panose="020B0604020202020204" pitchFamily="34" charset="0"/>
                      </a:rPr>
                      <a:t>Pacientes com 2 das variantes P/PP testadas em heterozigose</a:t>
                    </a:r>
                  </a:p>
                </p:txBody>
              </p:sp>
              <p:sp>
                <p:nvSpPr>
                  <p:cNvPr id="60" name="Retângulo: Cantos Arredondados 88">
                    <a:extLst>
                      <a:ext uri="{FF2B5EF4-FFF2-40B4-BE49-F238E27FC236}">
                        <a16:creationId xmlns:a16="http://schemas.microsoft.com/office/drawing/2014/main" id="{49C92395-4602-74FB-EF16-7B46BEC73E92}"/>
                      </a:ext>
                    </a:extLst>
                  </p:cNvPr>
                  <p:cNvSpPr/>
                  <p:nvPr/>
                </p:nvSpPr>
                <p:spPr>
                  <a:xfrm>
                    <a:off x="199704" y="7348651"/>
                    <a:ext cx="1659254" cy="274297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 w="38100"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300" b="1" dirty="0">
                        <a:solidFill>
                          <a:schemeClr val="tx1"/>
                        </a:solidFill>
                        <a:cs typeface="Arial" panose="020B0604020202020204" pitchFamily="34" charset="0"/>
                      </a:rPr>
                      <a:t>Pacientes com 1 das variantes P/PP testadas em homozigose</a:t>
                    </a:r>
                  </a:p>
                </p:txBody>
              </p:sp>
              <p:sp>
                <p:nvSpPr>
                  <p:cNvPr id="61" name="Retângulo: Cantos Arredondados 90">
                    <a:extLst>
                      <a:ext uri="{FF2B5EF4-FFF2-40B4-BE49-F238E27FC236}">
                        <a16:creationId xmlns:a16="http://schemas.microsoft.com/office/drawing/2014/main" id="{AB9EF1FF-A12A-FAF4-ABBE-47DBF103DBC4}"/>
                      </a:ext>
                    </a:extLst>
                  </p:cNvPr>
                  <p:cNvSpPr/>
                  <p:nvPr/>
                </p:nvSpPr>
                <p:spPr>
                  <a:xfrm>
                    <a:off x="199704" y="8202223"/>
                    <a:ext cx="1659254" cy="343396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 w="38100"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300" b="1" dirty="0">
                        <a:solidFill>
                          <a:schemeClr val="tx1"/>
                        </a:solidFill>
                        <a:cs typeface="Arial" panose="020B0604020202020204" pitchFamily="34" charset="0"/>
                      </a:rPr>
                      <a:t>Pacientes com nenhuma variante encontrada no sequenciamento inicial</a:t>
                    </a:r>
                  </a:p>
                </p:txBody>
              </p:sp>
            </p:grpSp>
            <p:cxnSp>
              <p:nvCxnSpPr>
                <p:cNvPr id="52" name="Conector de Seta Reta 51">
                  <a:extLst>
                    <a:ext uri="{FF2B5EF4-FFF2-40B4-BE49-F238E27FC236}">
                      <a16:creationId xmlns:a16="http://schemas.microsoft.com/office/drawing/2014/main" id="{CBAE96AF-72D1-A646-1D38-7068DF73607B}"/>
                    </a:ext>
                  </a:extLst>
                </p:cNvPr>
                <p:cNvCxnSpPr>
                  <a:cxnSpLocks/>
                  <a:stCxn id="59" idx="3"/>
                </p:cNvCxnSpPr>
                <p:nvPr/>
              </p:nvCxnSpPr>
              <p:spPr>
                <a:xfrm>
                  <a:off x="2003420" y="7206141"/>
                  <a:ext cx="267027" cy="88269"/>
                </a:xfrm>
                <a:prstGeom prst="straightConnector1">
                  <a:avLst/>
                </a:prstGeom>
                <a:ln w="38100">
                  <a:solidFill>
                    <a:schemeClr val="accent6">
                      <a:lumMod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ector de Seta Reta 52">
                  <a:extLst>
                    <a:ext uri="{FF2B5EF4-FFF2-40B4-BE49-F238E27FC236}">
                      <a16:creationId xmlns:a16="http://schemas.microsoft.com/office/drawing/2014/main" id="{E10C0F79-E33B-B285-0B7F-9F6E34C31D9A}"/>
                    </a:ext>
                  </a:extLst>
                </p:cNvPr>
                <p:cNvCxnSpPr>
                  <a:cxnSpLocks/>
                  <a:stCxn id="60" idx="3"/>
                  <a:endCxn id="57" idx="1"/>
                </p:cNvCxnSpPr>
                <p:nvPr/>
              </p:nvCxnSpPr>
              <p:spPr>
                <a:xfrm flipV="1">
                  <a:off x="2003420" y="7328724"/>
                  <a:ext cx="258880" cy="210429"/>
                </a:xfrm>
                <a:prstGeom prst="straightConnector1">
                  <a:avLst/>
                </a:prstGeom>
                <a:ln w="38100">
                  <a:solidFill>
                    <a:schemeClr val="accent6">
                      <a:lumMod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Conector de Seta Reta 53">
                  <a:extLst>
                    <a:ext uri="{FF2B5EF4-FFF2-40B4-BE49-F238E27FC236}">
                      <a16:creationId xmlns:a16="http://schemas.microsoft.com/office/drawing/2014/main" id="{4708800E-2182-CE3E-A473-DF6752D8BE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009491" y="8079389"/>
                  <a:ext cx="245007" cy="0"/>
                </a:xfrm>
                <a:prstGeom prst="straightConnector1">
                  <a:avLst/>
                </a:prstGeom>
                <a:ln w="38100">
                  <a:solidFill>
                    <a:schemeClr val="accent6">
                      <a:lumMod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" name="Retângulo: Cantos Arredondados 105">
                  <a:extLst>
                    <a:ext uri="{FF2B5EF4-FFF2-40B4-BE49-F238E27FC236}">
                      <a16:creationId xmlns:a16="http://schemas.microsoft.com/office/drawing/2014/main" id="{F557F004-A724-4C68-0C26-F4FE463FD8CC}"/>
                    </a:ext>
                  </a:extLst>
                </p:cNvPr>
                <p:cNvSpPr/>
                <p:nvPr/>
              </p:nvSpPr>
              <p:spPr>
                <a:xfrm>
                  <a:off x="2270447" y="7972363"/>
                  <a:ext cx="1178404" cy="254577"/>
                </a:xfrm>
                <a:prstGeom prst="round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8100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300" b="1" dirty="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Sequenciamento completo do </a:t>
                  </a:r>
                  <a:r>
                    <a:rPr lang="en-US" sz="1300" b="1" i="1" dirty="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MUTYH</a:t>
                  </a:r>
                </a:p>
              </p:txBody>
            </p:sp>
            <p:sp>
              <p:nvSpPr>
                <p:cNvPr id="57" name="Retângulo: Cantos Arredondados 106">
                  <a:extLst>
                    <a:ext uri="{FF2B5EF4-FFF2-40B4-BE49-F238E27FC236}">
                      <a16:creationId xmlns:a16="http://schemas.microsoft.com/office/drawing/2014/main" id="{E6618DA3-4726-9CE5-93F6-EB36F2E52B08}"/>
                    </a:ext>
                  </a:extLst>
                </p:cNvPr>
                <p:cNvSpPr/>
                <p:nvPr/>
              </p:nvSpPr>
              <p:spPr>
                <a:xfrm>
                  <a:off x="2262300" y="7201435"/>
                  <a:ext cx="1178404" cy="254577"/>
                </a:xfrm>
                <a:prstGeom prst="round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8100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300" b="1" dirty="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Pacientes MAP</a:t>
                  </a:r>
                  <a:endParaRPr lang="en-US" sz="1300" b="1" i="1" dirty="0">
                    <a:solidFill>
                      <a:schemeClr val="tx1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8" name="Retângulo: Cantos Arredondados 107">
                  <a:extLst>
                    <a:ext uri="{FF2B5EF4-FFF2-40B4-BE49-F238E27FC236}">
                      <a16:creationId xmlns:a16="http://schemas.microsoft.com/office/drawing/2014/main" id="{8ACA36AF-9FCF-6440-4DED-B04FB2B59CAB}"/>
                    </a:ext>
                  </a:extLst>
                </p:cNvPr>
                <p:cNvSpPr/>
                <p:nvPr/>
              </p:nvSpPr>
              <p:spPr>
                <a:xfrm>
                  <a:off x="2270447" y="8293785"/>
                  <a:ext cx="1178404" cy="254577"/>
                </a:xfrm>
                <a:prstGeom prst="round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8100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300" b="1" dirty="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Não-MAP</a:t>
                  </a:r>
                  <a:endParaRPr lang="en-US" sz="1300" b="1" i="1" dirty="0">
                    <a:solidFill>
                      <a:schemeClr val="tx1"/>
                    </a:solidFill>
                    <a:cs typeface="Arial" panose="020B0604020202020204" pitchFamily="34" charset="0"/>
                  </a:endParaRPr>
                </a:p>
              </p:txBody>
            </p:sp>
          </p:grpSp>
          <p:cxnSp>
            <p:nvCxnSpPr>
              <p:cNvPr id="46" name="Conector de Seta Reta 45">
                <a:extLst>
                  <a:ext uri="{FF2B5EF4-FFF2-40B4-BE49-F238E27FC236}">
                    <a16:creationId xmlns:a16="http://schemas.microsoft.com/office/drawing/2014/main" id="{2DECB309-3AC6-4CB6-B2ED-878D76C0264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3970931" y="24428576"/>
                <a:ext cx="2" cy="568235"/>
              </a:xfrm>
              <a:prstGeom prst="straightConnector1">
                <a:avLst/>
              </a:prstGeom>
              <a:ln w="76200">
                <a:solidFill>
                  <a:schemeClr val="accent6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CaixaDeTexto 46">
                <a:extLst>
                  <a:ext uri="{FF2B5EF4-FFF2-40B4-BE49-F238E27FC236}">
                    <a16:creationId xmlns:a16="http://schemas.microsoft.com/office/drawing/2014/main" id="{CF76D1BD-C8F2-4F9A-A33E-10FCF9EA34AA}"/>
                  </a:ext>
                </a:extLst>
              </p:cNvPr>
              <p:cNvSpPr txBox="1"/>
              <p:nvPr/>
            </p:nvSpPr>
            <p:spPr>
              <a:xfrm>
                <a:off x="12612375" y="25034469"/>
                <a:ext cx="2717112" cy="496418"/>
              </a:xfrm>
              <a:prstGeom prst="rect">
                <a:avLst/>
              </a:prstGeom>
              <a:noFill/>
              <a:ln w="38100">
                <a:solidFill>
                  <a:schemeClr val="accent6">
                    <a:lumMod val="50000"/>
                  </a:schemeClr>
                </a:solidFill>
                <a:prstDash val="sysDot"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300" dirty="0">
                    <a:cs typeface="Arial" panose="020B0604020202020204" pitchFamily="34" charset="0"/>
                  </a:rPr>
                  <a:t> 2ª variante P/PP</a:t>
                </a:r>
              </a:p>
            </p:txBody>
          </p:sp>
        </p:grpSp>
        <p:sp>
          <p:nvSpPr>
            <p:cNvPr id="42" name="Retângulo: Cantos Arredondados 88">
              <a:extLst>
                <a:ext uri="{FF2B5EF4-FFF2-40B4-BE49-F238E27FC236}">
                  <a16:creationId xmlns:a16="http://schemas.microsoft.com/office/drawing/2014/main" id="{49C92395-4602-74FB-EF16-7B46BEC73E92}"/>
                </a:ext>
              </a:extLst>
            </p:cNvPr>
            <p:cNvSpPr/>
            <p:nvPr/>
          </p:nvSpPr>
          <p:spPr>
            <a:xfrm>
              <a:off x="6910191" y="26005764"/>
              <a:ext cx="4721496" cy="845291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tx1"/>
                  </a:solidFill>
                  <a:cs typeface="Arial" panose="020B0604020202020204" pitchFamily="34" charset="0"/>
                </a:rPr>
                <a:t>Pacientes com 1 das variantes P/PP testadas em heterozigose</a:t>
              </a:r>
            </a:p>
          </p:txBody>
        </p:sp>
      </p:grpSp>
      <p:sp>
        <p:nvSpPr>
          <p:cNvPr id="65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6397403" y="4791490"/>
            <a:ext cx="5598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b="1" dirty="0" smtClean="0">
                <a:latin typeface="Calibri" charset="0"/>
                <a:ea typeface="Calibri" charset="0"/>
                <a:cs typeface="Calibri" charset="0"/>
              </a:rPr>
              <a:t>Figura 2. </a:t>
            </a:r>
            <a:r>
              <a:rPr lang="pt-BR" sz="1400" dirty="0" smtClean="0">
                <a:latin typeface="Calibri" charset="0"/>
                <a:ea typeface="Calibri" charset="0"/>
                <a:cs typeface="Calibri" charset="0"/>
              </a:rPr>
              <a:t>Possíveis resultados encontrados no sequenciamento multiplex inicial do </a:t>
            </a:r>
            <a:r>
              <a:rPr lang="pt-BR" sz="1400" i="1" dirty="0" smtClean="0">
                <a:latin typeface="Calibri" charset="0"/>
                <a:ea typeface="Calibri" charset="0"/>
                <a:cs typeface="Calibri" charset="0"/>
              </a:rPr>
              <a:t>MUTYH</a:t>
            </a:r>
            <a:r>
              <a:rPr lang="pt-BR" sz="1400" dirty="0" smtClean="0">
                <a:latin typeface="Calibri" charset="0"/>
                <a:ea typeface="Calibri" charset="0"/>
                <a:cs typeface="Calibri" charset="0"/>
              </a:rPr>
              <a:t> e posterior interpretação.</a:t>
            </a:r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71" name="Tabela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404388"/>
              </p:ext>
            </p:extLst>
          </p:nvPr>
        </p:nvGraphicFramePr>
        <p:xfrm>
          <a:off x="12377587" y="2536833"/>
          <a:ext cx="5577126" cy="504370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07338">
                  <a:extLst>
                    <a:ext uri="{9D8B030D-6E8A-4147-A177-3AD203B41FA5}">
                      <a16:colId xmlns:a16="http://schemas.microsoft.com/office/drawing/2014/main" val="2432272351"/>
                    </a:ext>
                  </a:extLst>
                </a:gridCol>
                <a:gridCol w="1292587">
                  <a:extLst>
                    <a:ext uri="{9D8B030D-6E8A-4147-A177-3AD203B41FA5}">
                      <a16:colId xmlns:a16="http://schemas.microsoft.com/office/drawing/2014/main" val="3592483466"/>
                    </a:ext>
                  </a:extLst>
                </a:gridCol>
                <a:gridCol w="1057571">
                  <a:extLst>
                    <a:ext uri="{9D8B030D-6E8A-4147-A177-3AD203B41FA5}">
                      <a16:colId xmlns:a16="http://schemas.microsoft.com/office/drawing/2014/main" val="2760010438"/>
                    </a:ext>
                  </a:extLst>
                </a:gridCol>
                <a:gridCol w="1072259">
                  <a:extLst>
                    <a:ext uri="{9D8B030D-6E8A-4147-A177-3AD203B41FA5}">
                      <a16:colId xmlns:a16="http://schemas.microsoft.com/office/drawing/2014/main" val="299188445"/>
                    </a:ext>
                  </a:extLst>
                </a:gridCol>
                <a:gridCol w="660982">
                  <a:extLst>
                    <a:ext uri="{9D8B030D-6E8A-4147-A177-3AD203B41FA5}">
                      <a16:colId xmlns:a16="http://schemas.microsoft.com/office/drawing/2014/main" val="3303514463"/>
                    </a:ext>
                  </a:extLst>
                </a:gridCol>
                <a:gridCol w="686389">
                  <a:extLst>
                    <a:ext uri="{9D8B030D-6E8A-4147-A177-3AD203B41FA5}">
                      <a16:colId xmlns:a16="http://schemas.microsoft.com/office/drawing/2014/main" val="3931722984"/>
                    </a:ext>
                  </a:extLst>
                </a:gridCol>
              </a:tblGrid>
              <a:tr h="381115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Paciente</a:t>
                      </a:r>
                      <a:endParaRPr lang="pt-BR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Variantes</a:t>
                      </a:r>
                      <a:r>
                        <a:rPr lang="pt-BR" sz="1400" u="non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multiplex</a:t>
                      </a:r>
                      <a:endParaRPr lang="pt-BR" sz="1400" b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Outras</a:t>
                      </a:r>
                      <a:endParaRPr lang="pt-BR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Classificação</a:t>
                      </a:r>
                      <a:endParaRPr lang="pt-BR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Pólipo</a:t>
                      </a:r>
                      <a:endParaRPr lang="pt-BR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HF CCR</a:t>
                      </a:r>
                      <a:endParaRPr lang="pt-BR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41453671"/>
                  </a:ext>
                </a:extLst>
              </a:tr>
              <a:tr h="381115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ID1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u="none" strike="noStrike" dirty="0" smtClean="0">
                          <a:effectLst/>
                        </a:rPr>
                        <a:t>p.Tyr151Cys </a:t>
                      </a:r>
                      <a:r>
                        <a:rPr lang="pt-BR" sz="1400" u="none" strike="noStrike" dirty="0">
                          <a:effectLst/>
                        </a:rPr>
                        <a:t>(</a:t>
                      </a:r>
                      <a:r>
                        <a:rPr lang="pt-BR" sz="1400" u="none" strike="noStrike" dirty="0" smtClean="0">
                          <a:effectLst/>
                        </a:rPr>
                        <a:t>P)</a:t>
                      </a:r>
                      <a:endParaRPr lang="pt-BR" sz="1400" b="0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u="none" strike="noStrike" dirty="0">
                          <a:effectLst/>
                        </a:rPr>
                        <a:t>p.Arg81Gly (</a:t>
                      </a:r>
                      <a:r>
                        <a:rPr lang="pt-BR" sz="1400" u="none" strike="noStrike" dirty="0" smtClean="0">
                          <a:effectLst/>
                        </a:rPr>
                        <a:t>PP)</a:t>
                      </a:r>
                      <a:endParaRPr lang="pt-BR" sz="1400" b="0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MAP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+mn-lt"/>
                          <a:cs typeface="Arial" panose="020B0604020202020204" pitchFamily="34" charset="0"/>
                        </a:rPr>
                        <a:t>SIM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+mn-lt"/>
                          <a:cs typeface="Arial" panose="020B0604020202020204" pitchFamily="34" charset="0"/>
                        </a:rPr>
                        <a:t>SIM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43464890"/>
                  </a:ext>
                </a:extLst>
              </a:tr>
              <a:tr h="335146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ID2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u="none" strike="noStrike" dirty="0" smtClean="0">
                          <a:effectLst/>
                        </a:rPr>
                        <a:t>Del E4 a E16 (P)</a:t>
                      </a:r>
                      <a:endParaRPr lang="pt-BR" sz="1400" b="0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A realizar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A definir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+mn-lt"/>
                          <a:cs typeface="Arial" panose="020B0604020202020204" pitchFamily="34" charset="0"/>
                        </a:rPr>
                        <a:t>SIM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+mn-lt"/>
                          <a:cs typeface="Arial" panose="020B0604020202020204" pitchFamily="34" charset="0"/>
                        </a:rPr>
                        <a:t>SIM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0855468"/>
                  </a:ext>
                </a:extLst>
              </a:tr>
              <a:tr h="381115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ID3</a:t>
                      </a:r>
                      <a:endParaRPr lang="pt-BR" sz="1400" b="0" dirty="0" smtClean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u="none" strike="noStrike" dirty="0" smtClean="0">
                          <a:effectLst/>
                        </a:rPr>
                        <a:t>p.Tyr151Cys (P)</a:t>
                      </a:r>
                      <a:endParaRPr lang="pt-BR" sz="1400" b="0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513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u="none" strike="noStrike" dirty="0" smtClean="0">
                          <a:effectLst/>
                        </a:rPr>
                        <a:t>p.Arg213Trp (P)</a:t>
                      </a:r>
                      <a:endParaRPr lang="pt-BR" sz="1400" b="0" dirty="0" smtClean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MAP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+mn-lt"/>
                          <a:cs typeface="Arial" panose="020B0604020202020204" pitchFamily="34" charset="0"/>
                        </a:rPr>
                        <a:t>SIM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+mn-lt"/>
                          <a:cs typeface="Arial" panose="020B0604020202020204" pitchFamily="34" charset="0"/>
                        </a:rPr>
                        <a:t>NÃO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03662508"/>
                  </a:ext>
                </a:extLst>
              </a:tr>
              <a:tr h="381115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ID4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u="none" strike="noStrike" dirty="0" smtClean="0">
                          <a:effectLst/>
                        </a:rPr>
                        <a:t>p.Gly368Asp (P)</a:t>
                      </a:r>
                      <a:endParaRPr lang="pt-BR" sz="1400" b="0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513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u="none" strike="noStrike" dirty="0" smtClean="0">
                          <a:effectLst/>
                        </a:rPr>
                        <a:t>p.Arg213Trp (P)</a:t>
                      </a:r>
                      <a:endParaRPr lang="pt-BR" sz="1400" b="0" dirty="0" smtClean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MAP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-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-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04896127"/>
                  </a:ext>
                </a:extLst>
              </a:tr>
              <a:tr h="381115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ID5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u="none" strike="noStrike" dirty="0" smtClean="0">
                          <a:effectLst/>
                        </a:rPr>
                        <a:t>Del E4 a E16 (P)</a:t>
                      </a:r>
                      <a:r>
                        <a:rPr lang="pt-BR" sz="1400" u="none" strike="noStrike" baseline="30000" dirty="0" smtClean="0">
                          <a:effectLst/>
                        </a:rPr>
                        <a:t>HM</a:t>
                      </a:r>
                      <a:endParaRPr lang="pt-BR" sz="1400" b="0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-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MAP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+mn-lt"/>
                          <a:cs typeface="Arial" panose="020B0604020202020204" pitchFamily="34" charset="0"/>
                        </a:rPr>
                        <a:t>SIM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+mn-lt"/>
                          <a:cs typeface="Arial" panose="020B0604020202020204" pitchFamily="34" charset="0"/>
                        </a:rPr>
                        <a:t>SIM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73216777"/>
                  </a:ext>
                </a:extLst>
              </a:tr>
              <a:tr h="335146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ID6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u="none" strike="noStrike" dirty="0" smtClean="0">
                          <a:effectLst/>
                        </a:rPr>
                        <a:t>p.Tyr151Cys </a:t>
                      </a:r>
                      <a:r>
                        <a:rPr lang="pt-BR" sz="1400" u="none" strike="noStrike" dirty="0">
                          <a:effectLst/>
                        </a:rPr>
                        <a:t>(</a:t>
                      </a:r>
                      <a:r>
                        <a:rPr lang="pt-BR" sz="1400" u="none" strike="noStrike" dirty="0" smtClean="0">
                          <a:effectLst/>
                        </a:rPr>
                        <a:t>P)</a:t>
                      </a:r>
                      <a:endParaRPr lang="pt-BR" sz="1400" b="0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1371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-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Monoalélico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+mn-lt"/>
                          <a:cs typeface="Arial" panose="020B0604020202020204" pitchFamily="34" charset="0"/>
                        </a:rPr>
                        <a:t>SIM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+mn-lt"/>
                          <a:cs typeface="Arial" panose="020B0604020202020204" pitchFamily="34" charset="0"/>
                        </a:rPr>
                        <a:t>NÃO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52018800"/>
                  </a:ext>
                </a:extLst>
              </a:tr>
              <a:tr h="837865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ID7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5130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u="none" strike="noStrike" dirty="0" smtClean="0">
                          <a:effectLst/>
                        </a:rPr>
                        <a:t>p.Tyr151Cys (P)</a:t>
                      </a:r>
                      <a:endParaRPr lang="pt-BR" sz="1400" dirty="0" smtClean="0">
                        <a:effectLst/>
                      </a:endParaRP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u="none" strike="noStrike" dirty="0" smtClean="0">
                          <a:effectLst/>
                        </a:rPr>
                        <a:t>/ p.Gly368Asp </a:t>
                      </a:r>
                      <a:r>
                        <a:rPr lang="pt-BR" sz="1400" u="none" strike="noStrike" dirty="0">
                          <a:effectLst/>
                        </a:rPr>
                        <a:t>(</a:t>
                      </a:r>
                      <a:r>
                        <a:rPr lang="pt-BR" sz="1400" u="none" strike="noStrike" dirty="0" smtClean="0">
                          <a:effectLst/>
                        </a:rPr>
                        <a:t>P)</a:t>
                      </a:r>
                      <a:endParaRPr lang="pt-BR" sz="1400" b="0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u="none" strike="noStrike" dirty="0" smtClean="0">
                          <a:effectLst/>
                        </a:rPr>
                        <a:t>-</a:t>
                      </a:r>
                      <a:endParaRPr lang="pt-BR" sz="1400" b="0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MAP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+mn-lt"/>
                          <a:cs typeface="Arial" panose="020B0604020202020204" pitchFamily="34" charset="0"/>
                        </a:rPr>
                        <a:t>NÃO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+mn-lt"/>
                          <a:cs typeface="Arial" panose="020B0604020202020204" pitchFamily="34" charset="0"/>
                        </a:rPr>
                        <a:t>SIM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0435205"/>
                  </a:ext>
                </a:extLst>
              </a:tr>
              <a:tr h="381115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ID8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u="none" strike="noStrike" dirty="0" smtClean="0">
                          <a:effectLst/>
                        </a:rPr>
                        <a:t>p.Gly368Asp (P)</a:t>
                      </a:r>
                      <a:endParaRPr lang="pt-BR" sz="1400" b="0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c.849+3A&gt;C (P)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MAP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+mn-lt"/>
                          <a:cs typeface="Arial" panose="020B0604020202020204" pitchFamily="34" charset="0"/>
                        </a:rPr>
                        <a:t>SIM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+mn-lt"/>
                          <a:cs typeface="Arial" panose="020B0604020202020204" pitchFamily="34" charset="0"/>
                        </a:rPr>
                        <a:t>NÃO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18720532"/>
                  </a:ext>
                </a:extLst>
              </a:tr>
              <a:tr h="335146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ID9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u="none" strike="noStrike" dirty="0" smtClean="0">
                          <a:effectLst/>
                        </a:rPr>
                        <a:t>p.Tyr151Cys </a:t>
                      </a:r>
                      <a:r>
                        <a:rPr lang="pt-BR" sz="1400" u="none" strike="noStrike" dirty="0">
                          <a:effectLst/>
                        </a:rPr>
                        <a:t>(</a:t>
                      </a:r>
                      <a:r>
                        <a:rPr lang="pt-BR" sz="1400" u="none" strike="noStrike" dirty="0" smtClean="0">
                          <a:effectLst/>
                        </a:rPr>
                        <a:t>P)</a:t>
                      </a:r>
                      <a:endParaRPr lang="pt-BR" sz="1400" b="0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+mn-lt"/>
                          <a:cs typeface="+mn-cs"/>
                        </a:rPr>
                        <a:t>-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err="1" smtClean="0"/>
                        <a:t>Monoalélico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+mn-lt"/>
                          <a:cs typeface="Arial" panose="020B0604020202020204" pitchFamily="34" charset="0"/>
                        </a:rPr>
                        <a:t>SIM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+mn-lt"/>
                          <a:cs typeface="Arial" panose="020B0604020202020204" pitchFamily="34" charset="0"/>
                        </a:rPr>
                        <a:t>NÃO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2101680"/>
                  </a:ext>
                </a:extLst>
              </a:tr>
              <a:tr h="381115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ID10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u="none" strike="noStrike" dirty="0" smtClean="0">
                          <a:effectLst/>
                        </a:rPr>
                        <a:t>p.Tyr151Cys (P)</a:t>
                      </a:r>
                      <a:endParaRPr lang="pt-BR" sz="1400" b="0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p.Pro273Arg (PP)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MAP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+mn-lt"/>
                          <a:cs typeface="Arial" panose="020B0604020202020204" pitchFamily="34" charset="0"/>
                        </a:rPr>
                        <a:t>SIM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+mn-lt"/>
                          <a:cs typeface="Arial" panose="020B0604020202020204" pitchFamily="34" charset="0"/>
                        </a:rPr>
                        <a:t>SIM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33852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+mn-lt"/>
                          <a:cs typeface="Arial" panose="020B0604020202020204" pitchFamily="34" charset="0"/>
                        </a:rPr>
                        <a:t>ID11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effectLst/>
                          <a:latin typeface="+mn-lt"/>
                        </a:rPr>
                        <a:t>p.Arg213Trp</a:t>
                      </a:r>
                      <a:r>
                        <a:rPr lang="pt-BR" sz="1400" b="0" baseline="0" dirty="0" smtClean="0">
                          <a:effectLst/>
                          <a:latin typeface="+mn-lt"/>
                        </a:rPr>
                        <a:t> (P)</a:t>
                      </a:r>
                      <a:endParaRPr lang="pt-BR" sz="1400" b="0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+mn-lt"/>
                          <a:cs typeface="Arial" panose="020B0604020202020204" pitchFamily="34" charset="0"/>
                        </a:rPr>
                        <a:t>-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err="1" smtClean="0">
                          <a:latin typeface="+mn-lt"/>
                          <a:cs typeface="Arial" panose="020B0604020202020204" pitchFamily="34" charset="0"/>
                        </a:rPr>
                        <a:t>Monoalélico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+mn-lt"/>
                          <a:cs typeface="Arial" panose="020B0604020202020204" pitchFamily="34" charset="0"/>
                        </a:rPr>
                        <a:t>SIM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+mn-lt"/>
                          <a:cs typeface="Arial" panose="020B0604020202020204" pitchFamily="34" charset="0"/>
                        </a:rPr>
                        <a:t>NÃO</a:t>
                      </a:r>
                      <a:endParaRPr lang="pt-BR" sz="14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34080066"/>
                  </a:ext>
                </a:extLst>
              </a:tr>
            </a:tbl>
          </a:graphicData>
        </a:graphic>
      </p:graphicFrame>
      <p:sp>
        <p:nvSpPr>
          <p:cNvPr id="72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412176" y="1917281"/>
            <a:ext cx="54635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pt-BR" sz="1400" b="1" dirty="0" smtClean="0">
                <a:cs typeface="Arial" panose="020B0604020202020204" pitchFamily="34" charset="0"/>
              </a:rPr>
              <a:t>Quadro 1. </a:t>
            </a:r>
            <a:r>
              <a:rPr lang="pt-BR" sz="1400" dirty="0" smtClean="0">
                <a:cs typeface="Arial" panose="020B0604020202020204" pitchFamily="34" charset="0"/>
              </a:rPr>
              <a:t>Variantes encontradas no sequenciamento completo do </a:t>
            </a:r>
            <a:r>
              <a:rPr lang="pt-BR" sz="1400" i="1" dirty="0" smtClean="0">
                <a:cs typeface="Arial" panose="020B0604020202020204" pitchFamily="34" charset="0"/>
              </a:rPr>
              <a:t>MUTYH</a:t>
            </a:r>
            <a:r>
              <a:rPr lang="pt-BR" sz="1400" dirty="0" smtClean="0">
                <a:cs typeface="Arial" panose="020B0604020202020204" pitchFamily="34" charset="0"/>
              </a:rPr>
              <a:t>, classificação e dados clínicos dos pacientes.</a:t>
            </a:r>
            <a:endParaRPr lang="pt-BR" sz="1400" dirty="0">
              <a:cs typeface="Arial" panose="020B0604020202020204" pitchFamily="34" charset="0"/>
            </a:endParaRPr>
          </a:p>
        </p:txBody>
      </p:sp>
      <p:sp>
        <p:nvSpPr>
          <p:cNvPr id="73" name="CaixaDeTexto 72">
            <a:extLst>
              <a:ext uri="{FF2B5EF4-FFF2-40B4-BE49-F238E27FC236}">
                <a16:creationId xmlns:a16="http://schemas.microsoft.com/office/drawing/2014/main" id="{89430506-002B-9B1D-679C-FC7CAE27EA09}"/>
              </a:ext>
            </a:extLst>
          </p:cNvPr>
          <p:cNvSpPr txBox="1"/>
          <p:nvPr/>
        </p:nvSpPr>
        <p:spPr>
          <a:xfrm>
            <a:off x="12399080" y="7657980"/>
            <a:ext cx="5449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cs typeface="Arial" panose="020B0604020202020204" pitchFamily="34" charset="0"/>
              </a:rPr>
              <a:t>P: patogênica; PP: provavelmente patogênica; HM: homozigota (obs: todas as demais variantes são heterozigotas); Del: deleção; E: </a:t>
            </a:r>
            <a:r>
              <a:rPr lang="en-US" sz="1200" dirty="0" err="1" smtClean="0">
                <a:cs typeface="Arial" panose="020B0604020202020204" pitchFamily="34" charset="0"/>
              </a:rPr>
              <a:t>éxon</a:t>
            </a:r>
            <a:endParaRPr lang="en-US" sz="1200" dirty="0">
              <a:cs typeface="Arial" panose="020B0604020202020204" pitchFamily="34" charset="0"/>
            </a:endParaRPr>
          </a:p>
        </p:txBody>
      </p:sp>
      <p:grpSp>
        <p:nvGrpSpPr>
          <p:cNvPr id="9" name="Agrupar 8"/>
          <p:cNvGrpSpPr/>
          <p:nvPr/>
        </p:nvGrpSpPr>
        <p:grpSpPr>
          <a:xfrm>
            <a:off x="719975" y="7471688"/>
            <a:ext cx="5110793" cy="2160358"/>
            <a:chOff x="514975" y="7668526"/>
            <a:chExt cx="5110793" cy="2160358"/>
          </a:xfrm>
        </p:grpSpPr>
        <p:grpSp>
          <p:nvGrpSpPr>
            <p:cNvPr id="8" name="Agrupar 7"/>
            <p:cNvGrpSpPr/>
            <p:nvPr/>
          </p:nvGrpSpPr>
          <p:grpSpPr>
            <a:xfrm>
              <a:off x="514975" y="7668526"/>
              <a:ext cx="5110793" cy="2160358"/>
              <a:chOff x="2792278" y="13889320"/>
              <a:chExt cx="11220038" cy="4186431"/>
            </a:xfrm>
            <a:solidFill>
              <a:schemeClr val="accent6">
                <a:lumMod val="50000"/>
              </a:schemeClr>
            </a:solidFill>
          </p:grpSpPr>
          <p:sp>
            <p:nvSpPr>
              <p:cNvPr id="82" name="Seta: para a Direita 9">
                <a:extLst>
                  <a:ext uri="{FF2B5EF4-FFF2-40B4-BE49-F238E27FC236}">
                    <a16:creationId xmlns:a16="http://schemas.microsoft.com/office/drawing/2014/main" id="{653594E5-A98C-83FE-0D87-1832995509A2}"/>
                  </a:ext>
                </a:extLst>
              </p:cNvPr>
              <p:cNvSpPr/>
              <p:nvPr/>
            </p:nvSpPr>
            <p:spPr>
              <a:xfrm>
                <a:off x="5997120" y="14739197"/>
                <a:ext cx="532251" cy="230581"/>
              </a:xfrm>
              <a:prstGeom prst="rightArrow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 dirty="0"/>
              </a:p>
            </p:txBody>
          </p:sp>
          <p:sp>
            <p:nvSpPr>
              <p:cNvPr id="83" name="Seta: para a Direita 64">
                <a:extLst>
                  <a:ext uri="{FF2B5EF4-FFF2-40B4-BE49-F238E27FC236}">
                    <a16:creationId xmlns:a16="http://schemas.microsoft.com/office/drawing/2014/main" id="{5B33160C-B7DA-54BD-6DCB-CAE6ADB849B8}"/>
                  </a:ext>
                </a:extLst>
              </p:cNvPr>
              <p:cNvSpPr/>
              <p:nvPr/>
            </p:nvSpPr>
            <p:spPr>
              <a:xfrm rot="5400000">
                <a:off x="11653201" y="15932578"/>
                <a:ext cx="620305" cy="197850"/>
              </a:xfrm>
              <a:prstGeom prst="rightArrow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 dirty="0"/>
              </a:p>
            </p:txBody>
          </p:sp>
          <p:cxnSp>
            <p:nvCxnSpPr>
              <p:cNvPr id="85" name="Conector de Seta Reta 84">
                <a:extLst>
                  <a:ext uri="{FF2B5EF4-FFF2-40B4-BE49-F238E27FC236}">
                    <a16:creationId xmlns:a16="http://schemas.microsoft.com/office/drawing/2014/main" id="{AB4E6F3C-65B7-F8C5-01CB-9D438838C72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85093" y="15912016"/>
                <a:ext cx="1203227" cy="1428511"/>
              </a:xfrm>
              <a:prstGeom prst="straightConnector1">
                <a:avLst/>
              </a:prstGeom>
              <a:grpFill/>
              <a:ln w="38100">
                <a:solidFill>
                  <a:schemeClr val="accent6">
                    <a:lumMod val="40000"/>
                    <a:lumOff val="6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Retângulo: Cantos Arredondados 80">
                <a:extLst>
                  <a:ext uri="{FF2B5EF4-FFF2-40B4-BE49-F238E27FC236}">
                    <a16:creationId xmlns:a16="http://schemas.microsoft.com/office/drawing/2014/main" id="{5B5CDB5E-037C-EE2A-ED39-24D9C3E4BE03}"/>
                  </a:ext>
                </a:extLst>
              </p:cNvPr>
              <p:cNvSpPr/>
              <p:nvPr/>
            </p:nvSpPr>
            <p:spPr>
              <a:xfrm>
                <a:off x="9757488" y="16377789"/>
                <a:ext cx="4254828" cy="1697962"/>
              </a:xfrm>
              <a:prstGeom prst="round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400" b="1" dirty="0" smtClean="0">
                    <a:cs typeface="Arial" panose="020B0604020202020204" pitchFamily="34" charset="0"/>
                  </a:rPr>
                  <a:t>Correlação com a clínica dos pacientes e </a:t>
                </a:r>
                <a:r>
                  <a:rPr lang="pt-BR" sz="1400" b="1" dirty="0" err="1" smtClean="0">
                    <a:cs typeface="Arial" panose="020B0604020202020204" pitchFamily="34" charset="0"/>
                  </a:rPr>
                  <a:t>histopatologia</a:t>
                </a:r>
                <a:r>
                  <a:rPr lang="pt-BR" sz="1400" b="1" dirty="0" smtClean="0">
                    <a:cs typeface="Arial" panose="020B0604020202020204" pitchFamily="34" charset="0"/>
                  </a:rPr>
                  <a:t> dos tumores</a:t>
                </a:r>
                <a:endParaRPr lang="pt-BR" sz="1400" b="1" dirty="0">
                  <a:cs typeface="Arial" panose="020B0604020202020204" pitchFamily="34" charset="0"/>
                </a:endParaRPr>
              </a:p>
            </p:txBody>
          </p:sp>
          <p:sp>
            <p:nvSpPr>
              <p:cNvPr id="87" name="Retângulo: Cantos Arredondados 81">
                <a:extLst>
                  <a:ext uri="{FF2B5EF4-FFF2-40B4-BE49-F238E27FC236}">
                    <a16:creationId xmlns:a16="http://schemas.microsoft.com/office/drawing/2014/main" id="{C43EDFDA-9D3A-6437-545D-4040406BD9EE}"/>
                  </a:ext>
                </a:extLst>
              </p:cNvPr>
              <p:cNvSpPr/>
              <p:nvPr/>
            </p:nvSpPr>
            <p:spPr>
              <a:xfrm>
                <a:off x="2792278" y="13898850"/>
                <a:ext cx="3185044" cy="2014171"/>
              </a:xfrm>
              <a:prstGeom prst="round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400" b="1" dirty="0" smtClean="0">
                    <a:cs typeface="Arial" panose="020B0604020202020204" pitchFamily="34" charset="0"/>
                  </a:rPr>
                  <a:t>Extração de DNA de tumor fresco, FFPE e leucócito</a:t>
                </a:r>
                <a:endParaRPr lang="pt-BR" sz="1400" b="1" dirty="0">
                  <a:cs typeface="Arial" panose="020B0604020202020204" pitchFamily="34" charset="0"/>
                </a:endParaRPr>
              </a:p>
            </p:txBody>
          </p:sp>
          <p:sp>
            <p:nvSpPr>
              <p:cNvPr id="88" name="Retângulo: Cantos Arredondados 82">
                <a:extLst>
                  <a:ext uri="{FF2B5EF4-FFF2-40B4-BE49-F238E27FC236}">
                    <a16:creationId xmlns:a16="http://schemas.microsoft.com/office/drawing/2014/main" id="{FC76C8B8-62A2-17C6-91AD-2FEE72AF8F24}"/>
                  </a:ext>
                </a:extLst>
              </p:cNvPr>
              <p:cNvSpPr/>
              <p:nvPr/>
            </p:nvSpPr>
            <p:spPr>
              <a:xfrm>
                <a:off x="6567764" y="13889320"/>
                <a:ext cx="3236466" cy="2014171"/>
              </a:xfrm>
              <a:prstGeom prst="round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400" b="1" dirty="0" smtClean="0">
                    <a:cs typeface="Arial" panose="020B0604020202020204" pitchFamily="34" charset="0"/>
                  </a:rPr>
                  <a:t>PCR multiplex, análise em gel de </a:t>
                </a:r>
                <a:r>
                  <a:rPr lang="pt-BR" sz="1400" b="1" dirty="0" err="1" smtClean="0">
                    <a:cs typeface="Arial" panose="020B0604020202020204" pitchFamily="34" charset="0"/>
                  </a:rPr>
                  <a:t>agarose</a:t>
                </a:r>
                <a:r>
                  <a:rPr lang="pt-BR" sz="1400" b="1" dirty="0" smtClean="0">
                    <a:cs typeface="Arial" panose="020B0604020202020204" pitchFamily="34" charset="0"/>
                  </a:rPr>
                  <a:t> e NGS</a:t>
                </a:r>
                <a:endParaRPr lang="pt-BR" sz="1400" b="1" dirty="0">
                  <a:cs typeface="Arial" panose="020B0604020202020204" pitchFamily="34" charset="0"/>
                </a:endParaRPr>
              </a:p>
            </p:txBody>
          </p:sp>
          <p:sp>
            <p:nvSpPr>
              <p:cNvPr id="89" name="Retângulo: Cantos Arredondados 83">
                <a:extLst>
                  <a:ext uri="{FF2B5EF4-FFF2-40B4-BE49-F238E27FC236}">
                    <a16:creationId xmlns:a16="http://schemas.microsoft.com/office/drawing/2014/main" id="{B88500F8-5DB2-D850-D8B2-666685B326D8}"/>
                  </a:ext>
                </a:extLst>
              </p:cNvPr>
              <p:cNvSpPr/>
              <p:nvPr/>
            </p:nvSpPr>
            <p:spPr>
              <a:xfrm>
                <a:off x="10431682" y="13906708"/>
                <a:ext cx="3124926" cy="2014171"/>
              </a:xfrm>
              <a:prstGeom prst="round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400" b="1" dirty="0" smtClean="0">
                    <a:cs typeface="Arial" panose="020B0604020202020204" pitchFamily="34" charset="0"/>
                  </a:rPr>
                  <a:t>Análise em softwares específicos</a:t>
                </a:r>
                <a:endParaRPr lang="pt-BR" sz="1400" b="1" dirty="0">
                  <a:cs typeface="Arial" panose="020B0604020202020204" pitchFamily="34" charset="0"/>
                </a:endParaRPr>
              </a:p>
            </p:txBody>
          </p:sp>
          <p:sp>
            <p:nvSpPr>
              <p:cNvPr id="90" name="Seta: para a Direita 9">
                <a:extLst>
                  <a:ext uri="{FF2B5EF4-FFF2-40B4-BE49-F238E27FC236}">
                    <a16:creationId xmlns:a16="http://schemas.microsoft.com/office/drawing/2014/main" id="{653594E5-A98C-83FE-0D87-1832995509A2}"/>
                  </a:ext>
                </a:extLst>
              </p:cNvPr>
              <p:cNvSpPr/>
              <p:nvPr/>
            </p:nvSpPr>
            <p:spPr>
              <a:xfrm>
                <a:off x="9854492" y="14739197"/>
                <a:ext cx="532250" cy="230582"/>
              </a:xfrm>
              <a:prstGeom prst="rightArrow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 dirty="0"/>
              </a:p>
            </p:txBody>
          </p:sp>
        </p:grpSp>
        <p:sp>
          <p:nvSpPr>
            <p:cNvPr id="91" name="Retângulo: Cantos Arredondados 83">
              <a:extLst>
                <a:ext uri="{FF2B5EF4-FFF2-40B4-BE49-F238E27FC236}">
                  <a16:creationId xmlns:a16="http://schemas.microsoft.com/office/drawing/2014/main" id="{B88500F8-5DB2-D850-D8B2-666685B326D8}"/>
                </a:ext>
              </a:extLst>
            </p:cNvPr>
            <p:cNvSpPr/>
            <p:nvPr/>
          </p:nvSpPr>
          <p:spPr>
            <a:xfrm>
              <a:off x="993488" y="8928429"/>
              <a:ext cx="2111702" cy="88577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Avaliação das variantes: </a:t>
              </a:r>
              <a:r>
                <a:rPr lang="pt-BR" sz="14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p.Tyr151Cys p.Gly368Asp </a:t>
              </a:r>
            </a:p>
            <a:p>
              <a:pPr algn="ctr"/>
              <a:r>
                <a:rPr lang="pt-BR" sz="14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Deleção dos </a:t>
              </a:r>
              <a:r>
                <a:rPr lang="pt-BR" sz="1400" b="1" dirty="0" err="1" smtClean="0">
                  <a:solidFill>
                    <a:schemeClr val="tx1"/>
                  </a:solidFill>
                  <a:cs typeface="Arial" panose="020B0604020202020204" pitchFamily="34" charset="0"/>
                </a:rPr>
                <a:t>éxons</a:t>
              </a:r>
              <a:r>
                <a:rPr lang="pt-BR" sz="14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4 a 16</a:t>
              </a:r>
              <a:endParaRPr lang="pt-BR" sz="1400" b="1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92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607667" y="9831480"/>
            <a:ext cx="55713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b="1" dirty="0" smtClean="0">
                <a:latin typeface="Calibri" charset="0"/>
                <a:ea typeface="Calibri" charset="0"/>
                <a:cs typeface="Calibri" charset="0"/>
              </a:rPr>
              <a:t>Figura 1. </a:t>
            </a:r>
            <a:r>
              <a:rPr lang="pt-BR" sz="1400" dirty="0" smtClean="0">
                <a:latin typeface="Calibri" charset="0"/>
                <a:ea typeface="Calibri" charset="0"/>
                <a:cs typeface="Calibri" charset="0"/>
              </a:rPr>
              <a:t>Fluxograma da metodologia do estudo.</a:t>
            </a:r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0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416016" y="8359243"/>
            <a:ext cx="54361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pt-BR" sz="1800" dirty="0"/>
              <a:t>A alta taxa de detecção de </a:t>
            </a:r>
            <a:r>
              <a:rPr lang="pt-BR" sz="1800" dirty="0" err="1" smtClean="0"/>
              <a:t>VPs</a:t>
            </a:r>
            <a:r>
              <a:rPr lang="pt-BR" sz="1800" dirty="0" smtClean="0"/>
              <a:t> em </a:t>
            </a:r>
            <a:r>
              <a:rPr lang="pt-BR" sz="1800" i="1" dirty="0"/>
              <a:t>MUTYH</a:t>
            </a:r>
            <a:r>
              <a:rPr lang="pt-BR" sz="1800" dirty="0"/>
              <a:t> nos pacientes com CCR e </a:t>
            </a:r>
            <a:r>
              <a:rPr lang="pt-BR" sz="1800" i="1" dirty="0"/>
              <a:t>KRAS</a:t>
            </a:r>
            <a:r>
              <a:rPr lang="pt-BR" sz="1800" dirty="0"/>
              <a:t> G12C indica que </a:t>
            </a:r>
            <a:r>
              <a:rPr lang="pt-BR" sz="1800" b="1" dirty="0"/>
              <a:t>a presença dessa mutação deve ser considerada como um biomarcador para direcionar o diagnóstico da MAP.</a:t>
            </a:r>
            <a:endParaRPr lang="en-US" sz="1800" b="1" dirty="0">
              <a:cs typeface="Arial" panose="020B0604020202020204" pitchFamily="34" charset="0"/>
            </a:endParaRPr>
          </a:p>
        </p:txBody>
      </p:sp>
      <p:pic>
        <p:nvPicPr>
          <p:cNvPr id="84" name="Picture 2" descr="Marca CNPq — Português (Brasil)">
            <a:extLst>
              <a:ext uri="{FF2B5EF4-FFF2-40B4-BE49-F238E27FC236}">
                <a16:creationId xmlns:a16="http://schemas.microsoft.com/office/drawing/2014/main" id="{292FD8DB-BEAC-FD66-DAB5-C225C8B38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2955" y="474699"/>
            <a:ext cx="937604" cy="230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4" descr="fapesp – RAU">
            <a:extLst>
              <a:ext uri="{FF2B5EF4-FFF2-40B4-BE49-F238E27FC236}">
                <a16:creationId xmlns:a16="http://schemas.microsoft.com/office/drawing/2014/main" id="{3C821FC5-5D69-3449-F6B8-48257081B6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768" y="134236"/>
            <a:ext cx="1023978" cy="22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6587636" y="8201092"/>
            <a:ext cx="3283517" cy="14938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Média de idade: 50 anos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01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6394482" y="9528867"/>
            <a:ext cx="5604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b="1" dirty="0" smtClean="0">
                <a:latin typeface="Calibri" charset="0"/>
                <a:ea typeface="Calibri" charset="0"/>
                <a:cs typeface="Calibri" charset="0"/>
              </a:rPr>
              <a:t>Figura 3. </a:t>
            </a:r>
            <a:r>
              <a:rPr lang="pt-BR" sz="1400" dirty="0" smtClean="0">
                <a:latin typeface="Calibri" charset="0"/>
                <a:ea typeface="Calibri" charset="0"/>
                <a:cs typeface="Calibri" charset="0"/>
              </a:rPr>
              <a:t>Dados clínicos e histopatológicos </a:t>
            </a:r>
            <a:r>
              <a:rPr lang="pt-BR" sz="1400" dirty="0" smtClean="0">
                <a:latin typeface="Calibri" charset="0"/>
                <a:ea typeface="Calibri" charset="0"/>
                <a:cs typeface="Calibri" charset="0"/>
              </a:rPr>
              <a:t>dos </a:t>
            </a:r>
            <a:r>
              <a:rPr lang="pt-BR" sz="1400" dirty="0" smtClean="0">
                <a:latin typeface="Calibri" charset="0"/>
                <a:ea typeface="Calibri" charset="0"/>
                <a:cs typeface="Calibri" charset="0"/>
              </a:rPr>
              <a:t>11 pacientes com VP/VPP em </a:t>
            </a:r>
            <a:r>
              <a:rPr lang="pt-BR" sz="1400" i="1" dirty="0" smtClean="0">
                <a:latin typeface="Calibri" charset="0"/>
                <a:ea typeface="Calibri" charset="0"/>
                <a:cs typeface="Calibri" charset="0"/>
              </a:rPr>
              <a:t>MUTYH</a:t>
            </a:r>
            <a:r>
              <a:rPr lang="pt-BR" sz="1400" dirty="0" smtClean="0">
                <a:latin typeface="Calibri" charset="0"/>
                <a:ea typeface="Calibri" charset="0"/>
                <a:cs typeface="Calibri" charset="0"/>
              </a:rPr>
              <a:t>.</a:t>
            </a:r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6" name="Agrupar 5"/>
          <p:cNvGrpSpPr/>
          <p:nvPr/>
        </p:nvGrpSpPr>
        <p:grpSpPr>
          <a:xfrm>
            <a:off x="6586009" y="8511077"/>
            <a:ext cx="3355260" cy="854074"/>
            <a:chOff x="7451292" y="8786091"/>
            <a:chExt cx="3355260" cy="854074"/>
          </a:xfrm>
          <a:solidFill>
            <a:schemeClr val="accent6">
              <a:lumMod val="60000"/>
              <a:lumOff val="40000"/>
            </a:schemeClr>
          </a:solidFill>
        </p:grpSpPr>
        <p:grpSp>
          <p:nvGrpSpPr>
            <p:cNvPr id="5" name="Agrupar 4"/>
            <p:cNvGrpSpPr/>
            <p:nvPr/>
          </p:nvGrpSpPr>
          <p:grpSpPr>
            <a:xfrm>
              <a:off x="7459717" y="8786091"/>
              <a:ext cx="3346835" cy="235138"/>
              <a:chOff x="7459717" y="8786091"/>
              <a:chExt cx="3346835" cy="235138"/>
            </a:xfrm>
            <a:grpFill/>
          </p:grpSpPr>
          <p:sp>
            <p:nvSpPr>
              <p:cNvPr id="94" name="Retângulo: Cantos Arredondados 88">
                <a:extLst>
                  <a:ext uri="{FF2B5EF4-FFF2-40B4-BE49-F238E27FC236}">
                    <a16:creationId xmlns:a16="http://schemas.microsoft.com/office/drawing/2014/main" id="{49C92395-4602-74FB-EF16-7B46BEC73E92}"/>
                  </a:ext>
                </a:extLst>
              </p:cNvPr>
              <p:cNvSpPr/>
              <p:nvPr/>
            </p:nvSpPr>
            <p:spPr>
              <a:xfrm>
                <a:off x="7459717" y="8786095"/>
                <a:ext cx="1448758" cy="235134"/>
              </a:xfrm>
              <a:prstGeom prst="roundRect">
                <a:avLst/>
              </a:prstGeom>
              <a:grpFill/>
              <a:ln w="381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err="1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Localização</a:t>
                </a:r>
                <a:endParaRPr lang="en-US" sz="1400" b="1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</p:txBody>
          </p:sp>
          <p:cxnSp>
            <p:nvCxnSpPr>
              <p:cNvPr id="95" name="Conector de Seta Reta 94">
                <a:extLst>
                  <a:ext uri="{FF2B5EF4-FFF2-40B4-BE49-F238E27FC236}">
                    <a16:creationId xmlns:a16="http://schemas.microsoft.com/office/drawing/2014/main" id="{4708800E-2182-CE3E-A473-DF6752D8BE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8004" y="8906481"/>
                <a:ext cx="401122" cy="0"/>
              </a:xfrm>
              <a:prstGeom prst="straightConnector1">
                <a:avLst/>
              </a:prstGeom>
              <a:grpFill/>
              <a:ln w="38100">
                <a:solidFill>
                  <a:schemeClr val="accent6">
                    <a:lumMod val="40000"/>
                    <a:lumOff val="6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Retângulo: Cantos Arredondados 88">
                <a:extLst>
                  <a:ext uri="{FF2B5EF4-FFF2-40B4-BE49-F238E27FC236}">
                    <a16:creationId xmlns:a16="http://schemas.microsoft.com/office/drawing/2014/main" id="{49C92395-4602-74FB-EF16-7B46BEC73E92}"/>
                  </a:ext>
                </a:extLst>
              </p:cNvPr>
              <p:cNvSpPr/>
              <p:nvPr/>
            </p:nvSpPr>
            <p:spPr>
              <a:xfrm>
                <a:off x="9357794" y="8786091"/>
                <a:ext cx="1448758" cy="235134"/>
              </a:xfrm>
              <a:prstGeom prst="roundRect">
                <a:avLst/>
              </a:prstGeom>
              <a:grpFill/>
              <a:ln w="381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Reto (54,5%)</a:t>
                </a:r>
                <a:endParaRPr lang="en-US" sz="1400" b="1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7" name="Agrupar 96"/>
            <p:cNvGrpSpPr/>
            <p:nvPr/>
          </p:nvGrpSpPr>
          <p:grpSpPr>
            <a:xfrm>
              <a:off x="7451292" y="9096393"/>
              <a:ext cx="3346835" cy="235138"/>
              <a:chOff x="7459717" y="8773899"/>
              <a:chExt cx="3346835" cy="235138"/>
            </a:xfrm>
            <a:grpFill/>
          </p:grpSpPr>
          <p:sp>
            <p:nvSpPr>
              <p:cNvPr id="98" name="Retângulo: Cantos Arredondados 88">
                <a:extLst>
                  <a:ext uri="{FF2B5EF4-FFF2-40B4-BE49-F238E27FC236}">
                    <a16:creationId xmlns:a16="http://schemas.microsoft.com/office/drawing/2014/main" id="{49C92395-4602-74FB-EF16-7B46BEC73E92}"/>
                  </a:ext>
                </a:extLst>
              </p:cNvPr>
              <p:cNvSpPr/>
              <p:nvPr/>
            </p:nvSpPr>
            <p:spPr>
              <a:xfrm>
                <a:off x="7459717" y="8773903"/>
                <a:ext cx="1448758" cy="235134"/>
              </a:xfrm>
              <a:prstGeom prst="roundRect">
                <a:avLst/>
              </a:prstGeom>
              <a:grpFill/>
              <a:ln w="381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Diferenciação</a:t>
                </a:r>
                <a:endParaRPr lang="en-US" sz="1400" b="1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</p:txBody>
          </p:sp>
          <p:cxnSp>
            <p:nvCxnSpPr>
              <p:cNvPr id="99" name="Conector de Seta Reta 98">
                <a:extLst>
                  <a:ext uri="{FF2B5EF4-FFF2-40B4-BE49-F238E27FC236}">
                    <a16:creationId xmlns:a16="http://schemas.microsoft.com/office/drawing/2014/main" id="{4708800E-2182-CE3E-A473-DF6752D8BE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8004" y="8894289"/>
                <a:ext cx="401122" cy="0"/>
              </a:xfrm>
              <a:prstGeom prst="straightConnector1">
                <a:avLst/>
              </a:prstGeom>
              <a:grpFill/>
              <a:ln w="38100">
                <a:solidFill>
                  <a:schemeClr val="accent6">
                    <a:lumMod val="40000"/>
                    <a:lumOff val="6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Retângulo: Cantos Arredondados 88">
                <a:extLst>
                  <a:ext uri="{FF2B5EF4-FFF2-40B4-BE49-F238E27FC236}">
                    <a16:creationId xmlns:a16="http://schemas.microsoft.com/office/drawing/2014/main" id="{49C92395-4602-74FB-EF16-7B46BEC73E92}"/>
                  </a:ext>
                </a:extLst>
              </p:cNvPr>
              <p:cNvSpPr/>
              <p:nvPr/>
            </p:nvSpPr>
            <p:spPr>
              <a:xfrm>
                <a:off x="9357794" y="8773899"/>
                <a:ext cx="1448758" cy="235134"/>
              </a:xfrm>
              <a:prstGeom prst="roundRect">
                <a:avLst/>
              </a:prstGeom>
              <a:grpFill/>
              <a:ln w="381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Moderado (90%)</a:t>
                </a:r>
                <a:endParaRPr lang="en-US" sz="1400" b="1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2" name="Agrupar 101"/>
            <p:cNvGrpSpPr/>
            <p:nvPr/>
          </p:nvGrpSpPr>
          <p:grpSpPr>
            <a:xfrm>
              <a:off x="7451292" y="9405027"/>
              <a:ext cx="3346835" cy="235138"/>
              <a:chOff x="7459717" y="8773899"/>
              <a:chExt cx="3346835" cy="235138"/>
            </a:xfrm>
            <a:grpFill/>
          </p:grpSpPr>
          <p:sp>
            <p:nvSpPr>
              <p:cNvPr id="103" name="Retângulo: Cantos Arredondados 88">
                <a:extLst>
                  <a:ext uri="{FF2B5EF4-FFF2-40B4-BE49-F238E27FC236}">
                    <a16:creationId xmlns:a16="http://schemas.microsoft.com/office/drawing/2014/main" id="{49C92395-4602-74FB-EF16-7B46BEC73E92}"/>
                  </a:ext>
                </a:extLst>
              </p:cNvPr>
              <p:cNvSpPr/>
              <p:nvPr/>
            </p:nvSpPr>
            <p:spPr>
              <a:xfrm>
                <a:off x="7459717" y="8773903"/>
                <a:ext cx="1448758" cy="235134"/>
              </a:xfrm>
              <a:prstGeom prst="roundRect">
                <a:avLst/>
              </a:prstGeom>
              <a:grpFill/>
              <a:ln w="381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Genes MMR</a:t>
                </a:r>
                <a:endParaRPr lang="en-US" sz="1400" b="1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</p:txBody>
          </p:sp>
          <p:cxnSp>
            <p:nvCxnSpPr>
              <p:cNvPr id="104" name="Conector de Seta Reta 103">
                <a:extLst>
                  <a:ext uri="{FF2B5EF4-FFF2-40B4-BE49-F238E27FC236}">
                    <a16:creationId xmlns:a16="http://schemas.microsoft.com/office/drawing/2014/main" id="{4708800E-2182-CE3E-A473-DF6752D8BE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8004" y="8894289"/>
                <a:ext cx="401122" cy="0"/>
              </a:xfrm>
              <a:prstGeom prst="straightConnector1">
                <a:avLst/>
              </a:prstGeom>
              <a:grpFill/>
              <a:ln w="38100">
                <a:solidFill>
                  <a:schemeClr val="accent6">
                    <a:lumMod val="40000"/>
                    <a:lumOff val="6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Retângulo: Cantos Arredondados 88">
                <a:extLst>
                  <a:ext uri="{FF2B5EF4-FFF2-40B4-BE49-F238E27FC236}">
                    <a16:creationId xmlns:a16="http://schemas.microsoft.com/office/drawing/2014/main" id="{49C92395-4602-74FB-EF16-7B46BEC73E92}"/>
                  </a:ext>
                </a:extLst>
              </p:cNvPr>
              <p:cNvSpPr/>
              <p:nvPr/>
            </p:nvSpPr>
            <p:spPr>
              <a:xfrm>
                <a:off x="9357794" y="8773899"/>
                <a:ext cx="1448758" cy="235134"/>
              </a:xfrm>
              <a:prstGeom prst="roundRect">
                <a:avLst/>
              </a:prstGeom>
              <a:grpFill/>
              <a:ln w="381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err="1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Presentes</a:t>
                </a:r>
                <a:r>
                  <a:rPr lang="en-US" sz="1400" b="1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 (80%)</a:t>
                </a:r>
                <a:endParaRPr lang="en-US" sz="1400" b="1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0" name="Agrupar 9"/>
          <p:cNvGrpSpPr/>
          <p:nvPr/>
        </p:nvGrpSpPr>
        <p:grpSpPr>
          <a:xfrm>
            <a:off x="10102677" y="8272476"/>
            <a:ext cx="1667261" cy="1107355"/>
            <a:chOff x="10175717" y="8589027"/>
            <a:chExt cx="1667261" cy="1107355"/>
          </a:xfrm>
        </p:grpSpPr>
        <p:sp>
          <p:nvSpPr>
            <p:cNvPr id="116" name="Retângulo: Cantos Arredondados 88">
              <a:extLst>
                <a:ext uri="{FF2B5EF4-FFF2-40B4-BE49-F238E27FC236}">
                  <a16:creationId xmlns:a16="http://schemas.microsoft.com/office/drawing/2014/main" id="{49C92395-4602-74FB-EF16-7B46BEC73E92}"/>
                </a:ext>
              </a:extLst>
            </p:cNvPr>
            <p:cNvSpPr/>
            <p:nvPr/>
          </p:nvSpPr>
          <p:spPr>
            <a:xfrm>
              <a:off x="10175717" y="8589027"/>
              <a:ext cx="1664750" cy="303884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Estádio T3 (80%)</a:t>
              </a:r>
              <a:endParaRPr lang="en-US" sz="1400" b="1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13" name="Retângulo: Cantos Arredondados 88">
              <a:extLst>
                <a:ext uri="{FF2B5EF4-FFF2-40B4-BE49-F238E27FC236}">
                  <a16:creationId xmlns:a16="http://schemas.microsoft.com/office/drawing/2014/main" id="{49C92395-4602-74FB-EF16-7B46BEC73E92}"/>
                </a:ext>
              </a:extLst>
            </p:cNvPr>
            <p:cNvSpPr/>
            <p:nvPr/>
          </p:nvSpPr>
          <p:spPr>
            <a:xfrm>
              <a:off x="10178228" y="8993623"/>
              <a:ext cx="1664750" cy="303884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Estádio N0 (50%) </a:t>
              </a:r>
              <a:endParaRPr lang="en-US" sz="1400" b="1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10" name="Retângulo: Cantos Arredondados 88">
              <a:extLst>
                <a:ext uri="{FF2B5EF4-FFF2-40B4-BE49-F238E27FC236}">
                  <a16:creationId xmlns:a16="http://schemas.microsoft.com/office/drawing/2014/main" id="{49C92395-4602-74FB-EF16-7B46BEC73E92}"/>
                </a:ext>
              </a:extLst>
            </p:cNvPr>
            <p:cNvSpPr/>
            <p:nvPr/>
          </p:nvSpPr>
          <p:spPr>
            <a:xfrm>
              <a:off x="10178228" y="9392498"/>
              <a:ext cx="1664750" cy="303884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Estádio M0 (50%)</a:t>
              </a:r>
              <a:endParaRPr lang="en-US" sz="1400" b="1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</p:grpSp>
      <p:cxnSp>
        <p:nvCxnSpPr>
          <p:cNvPr id="78" name="Conector de Seta Reta 77">
            <a:extLst>
              <a:ext uri="{FF2B5EF4-FFF2-40B4-BE49-F238E27FC236}">
                <a16:creationId xmlns:a16="http://schemas.microsoft.com/office/drawing/2014/main" id="{4708800E-2182-CE3E-A473-DF6752D8BEAF}"/>
              </a:ext>
            </a:extLst>
          </p:cNvPr>
          <p:cNvCxnSpPr>
            <a:cxnSpLocks/>
          </p:cNvCxnSpPr>
          <p:nvPr/>
        </p:nvCxnSpPr>
        <p:spPr>
          <a:xfrm>
            <a:off x="9395733" y="4396720"/>
            <a:ext cx="401122" cy="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de Seta Reta 79">
            <a:extLst>
              <a:ext uri="{FF2B5EF4-FFF2-40B4-BE49-F238E27FC236}">
                <a16:creationId xmlns:a16="http://schemas.microsoft.com/office/drawing/2014/main" id="{2DECB309-3AC6-4CB6-B2ED-878D76C02640}"/>
              </a:ext>
            </a:extLst>
          </p:cNvPr>
          <p:cNvCxnSpPr>
            <a:cxnSpLocks/>
          </p:cNvCxnSpPr>
          <p:nvPr/>
        </p:nvCxnSpPr>
        <p:spPr>
          <a:xfrm flipV="1">
            <a:off x="10724542" y="3309823"/>
            <a:ext cx="1" cy="296885"/>
          </a:xfrm>
          <a:prstGeom prst="straightConnector1">
            <a:avLst/>
          </a:prstGeom>
          <a:ln w="762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358</TotalTime>
  <Words>681</Words>
  <Application>Microsoft Office PowerPoint</Application>
  <PresentationFormat>Personalizar</PresentationFormat>
  <Paragraphs>114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SAMSUNG</cp:lastModifiedBy>
  <cp:revision>91</cp:revision>
  <dcterms:created xsi:type="dcterms:W3CDTF">2018-02-05T15:36:18Z</dcterms:created>
  <dcterms:modified xsi:type="dcterms:W3CDTF">2023-01-12T19:45:19Z</dcterms:modified>
</cp:coreProperties>
</file>