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8288000" cy="10288588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4033" autoAdjust="0"/>
  </p:normalViewPr>
  <p:slideViewPr>
    <p:cSldViewPr snapToGrid="0" snapToObjects="1">
      <p:cViewPr>
        <p:scale>
          <a:sx n="40" d="100"/>
          <a:sy n="40" d="100"/>
        </p:scale>
        <p:origin x="990" y="27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21" Type="http://schemas.openxmlformats.org/officeDocument/2006/relationships/image" Target="../media/image21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A1429-2DDB-4624-82C4-19B9BA37CD6F}" type="datetimeFigureOut">
              <a:rPr lang="pt-BR" smtClean="0"/>
              <a:t>16/01/2023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374B1-CB98-4CB4-A6A8-541B26F918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73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374B1-CB98-4CB4-A6A8-541B26F918B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35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9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16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1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50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55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1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18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99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51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3DADD-AE6D-F44C-8E99-E83159E36487}" type="datetimeFigureOut">
              <a:rPr lang="pt-BR" smtClean="0"/>
              <a:pPr/>
              <a:t>16/01/2023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736C-9784-0E49-AB4F-6CBCE0EDB2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81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emf"/><Relationship Id="rId26" Type="http://schemas.openxmlformats.org/officeDocument/2006/relationships/image" Target="../media/image10.emf"/><Relationship Id="rId39" Type="http://schemas.openxmlformats.org/officeDocument/2006/relationships/oleObject" Target="../embeddings/oleObject17.bin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14.emf"/><Relationship Id="rId42" Type="http://schemas.openxmlformats.org/officeDocument/2006/relationships/image" Target="../media/image18.emf"/><Relationship Id="rId47" Type="http://schemas.openxmlformats.org/officeDocument/2006/relationships/oleObject" Target="../embeddings/oleObject21.bin"/><Relationship Id="rId50" Type="http://schemas.openxmlformats.org/officeDocument/2006/relationships/image" Target="../media/image29.png"/><Relationship Id="rId55" Type="http://schemas.openxmlformats.org/officeDocument/2006/relationships/oleObject" Target="../embeddings/oleObject24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emf"/><Relationship Id="rId29" Type="http://schemas.openxmlformats.org/officeDocument/2006/relationships/oleObject" Target="../embeddings/oleObject12.bin"/><Relationship Id="rId11" Type="http://schemas.openxmlformats.org/officeDocument/2006/relationships/image" Target="../media/image3.emf"/><Relationship Id="rId24" Type="http://schemas.openxmlformats.org/officeDocument/2006/relationships/image" Target="../media/image9.emf"/><Relationship Id="rId32" Type="http://schemas.openxmlformats.org/officeDocument/2006/relationships/image" Target="../media/image13.emf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17.emf"/><Relationship Id="rId45" Type="http://schemas.openxmlformats.org/officeDocument/2006/relationships/oleObject" Target="../embeddings/oleObject20.bin"/><Relationship Id="rId53" Type="http://schemas.openxmlformats.org/officeDocument/2006/relationships/oleObject" Target="../embeddings/oleObject23.bin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3.bin"/><Relationship Id="rId44" Type="http://schemas.openxmlformats.org/officeDocument/2006/relationships/image" Target="../media/image19.emf"/><Relationship Id="rId52" Type="http://schemas.openxmlformats.org/officeDocument/2006/relationships/image" Target="../media/image22.emf"/><Relationship Id="rId4" Type="http://schemas.openxmlformats.org/officeDocument/2006/relationships/image" Target="../media/image25.png"/><Relationship Id="rId9" Type="http://schemas.openxmlformats.org/officeDocument/2006/relationships/image" Target="../media/image2.emf"/><Relationship Id="rId14" Type="http://schemas.openxmlformats.org/officeDocument/2006/relationships/image" Target="../media/image4.emf"/><Relationship Id="rId22" Type="http://schemas.openxmlformats.org/officeDocument/2006/relationships/image" Target="../media/image8.e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2.emf"/><Relationship Id="rId35" Type="http://schemas.openxmlformats.org/officeDocument/2006/relationships/oleObject" Target="../embeddings/oleObject15.bin"/><Relationship Id="rId43" Type="http://schemas.openxmlformats.org/officeDocument/2006/relationships/oleObject" Target="../embeddings/oleObject19.bin"/><Relationship Id="rId48" Type="http://schemas.openxmlformats.org/officeDocument/2006/relationships/image" Target="../media/image21.emf"/><Relationship Id="rId56" Type="http://schemas.openxmlformats.org/officeDocument/2006/relationships/image" Target="../media/image24.emf"/><Relationship Id="rId8" Type="http://schemas.openxmlformats.org/officeDocument/2006/relationships/oleObject" Target="../embeddings/oleObject2.bin"/><Relationship Id="rId51" Type="http://schemas.openxmlformats.org/officeDocument/2006/relationships/oleObject" Target="../embeddings/oleObject22.bin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16.emf"/><Relationship Id="rId46" Type="http://schemas.openxmlformats.org/officeDocument/2006/relationships/image" Target="../media/image20.emf"/><Relationship Id="rId20" Type="http://schemas.openxmlformats.org/officeDocument/2006/relationships/image" Target="../media/image7.emf"/><Relationship Id="rId41" Type="http://schemas.openxmlformats.org/officeDocument/2006/relationships/oleObject" Target="../embeddings/oleObject18.bin"/><Relationship Id="rId5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1.emf"/><Relationship Id="rId36" Type="http://schemas.openxmlformats.org/officeDocument/2006/relationships/image" Target="../media/image15.emf"/><Relationship Id="rId4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C7E963C-F39C-9142-BF7D-B9F3E604B6E7}"/>
              </a:ext>
            </a:extLst>
          </p:cNvPr>
          <p:cNvSpPr/>
          <p:nvPr/>
        </p:nvSpPr>
        <p:spPr>
          <a:xfrm>
            <a:off x="0" y="652404"/>
            <a:ext cx="18288000" cy="9544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FBF4F5-4DA9-A54C-8992-944303BBFA52}"/>
              </a:ext>
            </a:extLst>
          </p:cNvPr>
          <p:cNvSpPr txBox="1"/>
          <p:nvPr/>
        </p:nvSpPr>
        <p:spPr>
          <a:xfrm>
            <a:off x="640080" y="611072"/>
            <a:ext cx="15006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Papel da Metil-transferase SUV420H1/H2 Na Modulação In Vitro de Linfócitos T CD8 Humanos</a:t>
            </a:r>
            <a:endParaRPr lang="pt-BR" sz="2800" b="1" dirty="0">
              <a:solidFill>
                <a:schemeClr val="bg1"/>
              </a:solidFill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0A48B5-F328-D645-96C3-2D4ECF5001AD}"/>
              </a:ext>
            </a:extLst>
          </p:cNvPr>
          <p:cNvSpPr/>
          <p:nvPr/>
        </p:nvSpPr>
        <p:spPr>
          <a:xfrm>
            <a:off x="17823180" y="648817"/>
            <a:ext cx="464820" cy="9303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9E31E6-DEFD-F244-8DCD-75F5CF51EA30}"/>
              </a:ext>
            </a:extLst>
          </p:cNvPr>
          <p:cNvSpPr/>
          <p:nvPr/>
        </p:nvSpPr>
        <p:spPr>
          <a:xfrm>
            <a:off x="17573746" y="648438"/>
            <a:ext cx="278366" cy="9544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38F6314D-E73E-42EA-C4B8-778BCC14A76D}"/>
              </a:ext>
            </a:extLst>
          </p:cNvPr>
          <p:cNvGrpSpPr/>
          <p:nvPr/>
        </p:nvGrpSpPr>
        <p:grpSpPr>
          <a:xfrm>
            <a:off x="66045" y="1640499"/>
            <a:ext cx="4953088" cy="291228"/>
            <a:chOff x="626508" y="2060155"/>
            <a:chExt cx="5081696" cy="479978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001D1AA0-407E-424D-91CD-EDDDAC304852}"/>
                </a:ext>
              </a:extLst>
            </p:cNvPr>
            <p:cNvSpPr/>
            <p:nvPr/>
          </p:nvSpPr>
          <p:spPr>
            <a:xfrm>
              <a:off x="626508" y="2133774"/>
              <a:ext cx="5081696" cy="406359"/>
            </a:xfrm>
            <a:prstGeom prst="roundRect">
              <a:avLst/>
            </a:prstGeom>
            <a:solidFill>
              <a:srgbClr val="00B050"/>
            </a:solidFill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499DB6-57F6-FA4E-AD8C-82777B9EFB6F}"/>
                </a:ext>
              </a:extLst>
            </p:cNvPr>
            <p:cNvSpPr txBox="1"/>
            <p:nvPr/>
          </p:nvSpPr>
          <p:spPr>
            <a:xfrm>
              <a:off x="765581" y="2060155"/>
              <a:ext cx="4793913" cy="432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rPr>
                <a:t>INTRODUÇ</a:t>
              </a:r>
              <a:r>
                <a:rPr lang="es-ES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rPr>
                <a:t>ÃO</a:t>
              </a:r>
              <a:endPara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7B7308-5D9B-974F-AB82-CF827144DE32}"/>
              </a:ext>
            </a:extLst>
          </p:cNvPr>
          <p:cNvSpPr txBox="1"/>
          <p:nvPr/>
        </p:nvSpPr>
        <p:spPr>
          <a:xfrm>
            <a:off x="6158" y="1935017"/>
            <a:ext cx="5040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cs typeface="Times New Roman" panose="02020603050405020304" pitchFamily="18" charset="0"/>
              </a:rPr>
              <a:t>Os linfócitos </a:t>
            </a:r>
            <a:r>
              <a:rPr lang="pt-BR" sz="1100" dirty="0" err="1">
                <a:cs typeface="Times New Roman" panose="02020603050405020304" pitchFamily="18" charset="0"/>
              </a:rPr>
              <a:t>T</a:t>
            </a:r>
            <a:r>
              <a:rPr lang="pt-BR" sz="1100" dirty="0">
                <a:cs typeface="Times New Roman" panose="02020603050405020304" pitchFamily="18" charset="0"/>
              </a:rPr>
              <a:t> CD8  são as principais células envolvidas com a eliminação tumoral através de mecanismos citotóxicos. Além disso, os linfócitos </a:t>
            </a:r>
            <a:r>
              <a:rPr lang="pt-BR" sz="1100" dirty="0" err="1">
                <a:cs typeface="Times New Roman" panose="02020603050405020304" pitchFamily="18" charset="0"/>
              </a:rPr>
              <a:t>T</a:t>
            </a:r>
            <a:r>
              <a:rPr lang="pt-BR" sz="1100" dirty="0">
                <a:cs typeface="Times New Roman" panose="02020603050405020304" pitchFamily="18" charset="0"/>
              </a:rPr>
              <a:t> CD8 produzem mediadores inflamatórios, como IFN-</a:t>
            </a:r>
            <a:r>
              <a:rPr lang="pt-BR" sz="1100" dirty="0">
                <a:cs typeface="Times New Roman" panose="02020603050405020304" pitchFamily="18" charset="0"/>
                <a:sym typeface="Symbol" pitchFamily="2" charset="2"/>
              </a:rPr>
              <a:t></a:t>
            </a:r>
            <a:r>
              <a:rPr lang="pt-BR" sz="1100" dirty="0">
                <a:cs typeface="Times New Roman" panose="02020603050405020304" pitchFamily="18" charset="0"/>
              </a:rPr>
              <a:t> e TNF-</a:t>
            </a:r>
            <a:r>
              <a:rPr lang="pt-BR" sz="1100" dirty="0">
                <a:cs typeface="Times New Roman" panose="02020603050405020304" pitchFamily="18" charset="0"/>
                <a:sym typeface="Symbol" pitchFamily="2" charset="2"/>
              </a:rPr>
              <a:t></a:t>
            </a:r>
            <a:r>
              <a:rPr lang="pt-BR" sz="1100" dirty="0">
                <a:cs typeface="Times New Roman" panose="02020603050405020304" pitchFamily="18" charset="0"/>
              </a:rPr>
              <a:t>, que amplificam a inflamação local e favorecem a eliminação do tumor. No microambiente tumoral (</a:t>
            </a:r>
            <a:r>
              <a:rPr lang="pt-BR" sz="1100" dirty="0" err="1">
                <a:cs typeface="Times New Roman" panose="02020603050405020304" pitchFamily="18" charset="0"/>
              </a:rPr>
              <a:t>MaT</a:t>
            </a:r>
            <a:r>
              <a:rPr lang="pt-BR" sz="1100" dirty="0">
                <a:cs typeface="Times New Roman" panose="02020603050405020304" pitchFamily="18" charset="0"/>
              </a:rPr>
              <a:t>), os linfócitos </a:t>
            </a:r>
            <a:r>
              <a:rPr lang="pt-BR" sz="1100" dirty="0" err="1">
                <a:cs typeface="Times New Roman" panose="02020603050405020304" pitchFamily="18" charset="0"/>
              </a:rPr>
              <a:t>T</a:t>
            </a:r>
            <a:r>
              <a:rPr lang="pt-BR" sz="1100" dirty="0">
                <a:cs typeface="Times New Roman" panose="02020603050405020304" pitchFamily="18" charset="0"/>
              </a:rPr>
              <a:t> CD8 estão normalmente disfuncionais e, portanto, não conseguem produzir adequadamente os mediadores inflamatórios necessários para a destruição das células tumorais. Tendo isso em vista, estratégias capazes de reprogramar e ativar corretamente os linfócitos </a:t>
            </a:r>
            <a:r>
              <a:rPr lang="pt-BR" sz="1100" dirty="0" err="1">
                <a:cs typeface="Times New Roman" panose="02020603050405020304" pitchFamily="18" charset="0"/>
              </a:rPr>
              <a:t>T</a:t>
            </a:r>
            <a:r>
              <a:rPr lang="pt-BR" sz="1100" dirty="0">
                <a:cs typeface="Times New Roman" panose="02020603050405020304" pitchFamily="18" charset="0"/>
              </a:rPr>
              <a:t> CD8 disfuncionais presentes no </a:t>
            </a:r>
            <a:r>
              <a:rPr lang="pt-BR" sz="1100" dirty="0" err="1">
                <a:cs typeface="Times New Roman" panose="02020603050405020304" pitchFamily="18" charset="0"/>
              </a:rPr>
              <a:t>MaT</a:t>
            </a:r>
            <a:r>
              <a:rPr lang="pt-BR" sz="1100" dirty="0">
                <a:cs typeface="Times New Roman" panose="02020603050405020304" pitchFamily="18" charset="0"/>
              </a:rPr>
              <a:t> são fundamentais para o controle tumoral. Uma estratégia bastante promissora é a utilização de reguladores epigenéticos capazes de reprogramar o </a:t>
            </a:r>
            <a:r>
              <a:rPr lang="pt-BR" sz="1100" dirty="0" err="1">
                <a:cs typeface="Times New Roman" panose="02020603050405020304" pitchFamily="18" charset="0"/>
              </a:rPr>
              <a:t>epigenoma</a:t>
            </a:r>
            <a:r>
              <a:rPr lang="pt-BR" sz="1100" dirty="0">
                <a:cs typeface="Times New Roman" panose="02020603050405020304" pitchFamily="18" charset="0"/>
              </a:rPr>
              <a:t> celular transitoriamente, a fim de retomar o estado funcional dos linfócitos </a:t>
            </a:r>
            <a:r>
              <a:rPr lang="pt-BR" sz="1100" dirty="0" err="1">
                <a:cs typeface="Times New Roman" panose="02020603050405020304" pitchFamily="18" charset="0"/>
              </a:rPr>
              <a:t>T</a:t>
            </a:r>
            <a:r>
              <a:rPr lang="pt-BR" sz="1100" dirty="0">
                <a:cs typeface="Times New Roman" panose="02020603050405020304" pitchFamily="18" charset="0"/>
              </a:rPr>
              <a:t> CD8, induzindo potente atividade antitumoral. Um alvo bastante relevante do ponto de vista clínico é a </a:t>
            </a:r>
            <a:r>
              <a:rPr lang="pt-BR" sz="1100" dirty="0" err="1">
                <a:cs typeface="Times New Roman" panose="02020603050405020304" pitchFamily="18" charset="0"/>
              </a:rPr>
              <a:t>metiltransferase</a:t>
            </a:r>
            <a:r>
              <a:rPr lang="pt-BR" sz="1100" dirty="0">
                <a:cs typeface="Times New Roman" panose="02020603050405020304" pitchFamily="18" charset="0"/>
              </a:rPr>
              <a:t> SUV420H1/H2, cuja ação promove a </a:t>
            </a:r>
            <a:r>
              <a:rPr lang="pt-BR" sz="1100" dirty="0" err="1">
                <a:cs typeface="Times New Roman" panose="02020603050405020304" pitchFamily="18" charset="0"/>
              </a:rPr>
              <a:t>di</a:t>
            </a:r>
            <a:r>
              <a:rPr lang="pt-BR" sz="1100" dirty="0">
                <a:cs typeface="Times New Roman" panose="02020603050405020304" pitchFamily="18" charset="0"/>
              </a:rPr>
              <a:t>- e a </a:t>
            </a:r>
            <a:r>
              <a:rPr lang="pt-BR" sz="1100" dirty="0" err="1">
                <a:cs typeface="Times New Roman" panose="02020603050405020304" pitchFamily="18" charset="0"/>
              </a:rPr>
              <a:t>trimetilação</a:t>
            </a:r>
            <a:r>
              <a:rPr lang="pt-BR" sz="1100" dirty="0">
                <a:cs typeface="Times New Roman" panose="02020603050405020304" pitchFamily="18" charset="0"/>
              </a:rPr>
              <a:t> da lisina 20 na histona 4 (H4K20me2 e H4K20me3). Sendo assim, </a:t>
            </a:r>
            <a:r>
              <a:rPr lang="pt-BR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modularemos o </a:t>
            </a:r>
            <a:r>
              <a:rPr lang="pt-BR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epigenoma</a:t>
            </a:r>
            <a:r>
              <a:rPr lang="pt-BR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de células T CD8 humanas utilizando o inibidor da </a:t>
            </a:r>
            <a:r>
              <a:rPr lang="pt-BR" sz="11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metiltransferase</a:t>
            </a:r>
            <a:r>
              <a:rPr lang="pt-BR" sz="1100" dirty="0">
                <a:solidFill>
                  <a:srgbClr val="000000"/>
                </a:solidFill>
                <a:cs typeface="Times New Roman" panose="02020603050405020304" pitchFamily="18" charset="0"/>
              </a:rPr>
              <a:t> SUV420H1/H2 in vitro como estratégia para potencializar a sua resposta citotóxica antitumoral. Também caracterizaremos se a inibição de SUV420H1/H2, modula a resposta funcional in vitro de células CAR-T humanas;</a:t>
            </a:r>
            <a:endParaRPr lang="pt-BR" sz="1100" dirty="0">
              <a:cs typeface="Times New Roman" panose="02020603050405020304" pitchFamily="18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5283459" y="15289"/>
            <a:ext cx="3004541" cy="61555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Ciência e Inovação 2023</a:t>
            </a:r>
          </a:p>
        </p:txBody>
      </p:sp>
      <p:pic>
        <p:nvPicPr>
          <p:cNvPr id="37" name="Imagem 36" descr="C:\Users\25496\Downloads\ACC - Assinaturas versão horizontal_RGB (2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1"/>
            <a:ext cx="5416062" cy="6415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3439007-EFE0-5ADC-98B6-3B22D2C87843}"/>
              </a:ext>
            </a:extLst>
          </p:cNvPr>
          <p:cNvGrpSpPr/>
          <p:nvPr/>
        </p:nvGrpSpPr>
        <p:grpSpPr>
          <a:xfrm>
            <a:off x="53123" y="8590946"/>
            <a:ext cx="5038199" cy="281685"/>
            <a:chOff x="12327883" y="2111536"/>
            <a:chExt cx="5038708" cy="428599"/>
          </a:xfrm>
        </p:grpSpPr>
        <p:sp>
          <p:nvSpPr>
            <p:cNvPr id="8" name="Rounded Rectangle 33">
              <a:extLst>
                <a:ext uri="{FF2B5EF4-FFF2-40B4-BE49-F238E27FC236}">
                  <a16:creationId xmlns:a16="http://schemas.microsoft.com/office/drawing/2014/main" id="{FE1C13E0-FEAB-959B-9A87-EC6CB60068B8}"/>
                </a:ext>
              </a:extLst>
            </p:cNvPr>
            <p:cNvSpPr/>
            <p:nvPr/>
          </p:nvSpPr>
          <p:spPr>
            <a:xfrm>
              <a:off x="12327883" y="2140025"/>
              <a:ext cx="5038708" cy="400110"/>
            </a:xfrm>
            <a:prstGeom prst="roundRect">
              <a:avLst/>
            </a:prstGeom>
            <a:solidFill>
              <a:srgbClr val="00B050"/>
            </a:solidFill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224D8B18-059A-7F39-CBFA-F79EFDC7F132}"/>
                </a:ext>
              </a:extLst>
            </p:cNvPr>
            <p:cNvSpPr txBox="1"/>
            <p:nvPr/>
          </p:nvSpPr>
          <p:spPr>
            <a:xfrm>
              <a:off x="12353144" y="2111536"/>
              <a:ext cx="48411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rPr>
                <a:t>CONCLUSÃO</a:t>
              </a:r>
            </a:p>
          </p:txBody>
        </p:sp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7433FB1B-DFCD-19B6-0B57-B00E2448B00A}"/>
              </a:ext>
            </a:extLst>
          </p:cNvPr>
          <p:cNvSpPr txBox="1"/>
          <p:nvPr/>
        </p:nvSpPr>
        <p:spPr>
          <a:xfrm>
            <a:off x="-59176" y="983004"/>
            <a:ext cx="174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ea typeface="Calibri" charset="0"/>
                <a:cs typeface="Gujarati MT" pitchFamily="2" charset="0"/>
              </a:rPr>
              <a:t>Rondinelli A.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Carvalho, M. L. R.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Hajdu, K. L.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2</a:t>
            </a:r>
            <a:r>
              <a:rPr lang="pt-BR" sz="1600" b="1" dirty="0">
                <a:ea typeface="Calibri" charset="0"/>
                <a:cs typeface="Gujarati MT" pitchFamily="2" charset="0"/>
              </a:rPr>
              <a:t>; Andrade, C.O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2</a:t>
            </a:r>
            <a:r>
              <a:rPr lang="pt-BR" sz="1600" b="1" dirty="0">
                <a:ea typeface="Calibri" charset="0"/>
                <a:cs typeface="Gujarati MT" pitchFamily="2" charset="0"/>
              </a:rPr>
              <a:t> Pereira, P. H. B.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Vitiello, G. A. F.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Kinker, G. S.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Gusmão, A. F.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 </a:t>
            </a:r>
            <a:r>
              <a:rPr lang="pt-BR" sz="1600" b="1" dirty="0">
                <a:ea typeface="Calibri" charset="0"/>
                <a:cs typeface="Gujarati MT" pitchFamily="2" charset="0"/>
              </a:rPr>
              <a:t>; Piccin, M. P. C.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 Araujo, E. V. O.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r>
              <a:rPr lang="pt-BR" sz="1600" b="1" dirty="0">
                <a:ea typeface="Calibri" charset="0"/>
                <a:cs typeface="Gujarati MT" pitchFamily="2" charset="0"/>
              </a:rPr>
              <a:t>; Chaves, A. S.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 </a:t>
            </a:r>
            <a:r>
              <a:rPr lang="pt-BR" sz="1600" b="1" dirty="0">
                <a:ea typeface="Calibri" charset="0"/>
                <a:cs typeface="Gujarati MT" pitchFamily="2" charset="0"/>
              </a:rPr>
              <a:t>Lima, V.C 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 </a:t>
            </a:r>
            <a:r>
              <a:rPr lang="pt-BR" sz="1600" b="1" dirty="0">
                <a:ea typeface="Calibri" charset="0"/>
                <a:cs typeface="Gujarati MT" pitchFamily="2" charset="0"/>
              </a:rPr>
              <a:t>; Bonamino, M. H.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2</a:t>
            </a:r>
            <a:r>
              <a:rPr lang="pt-BR" sz="1600" b="1" dirty="0">
                <a:ea typeface="Calibri" charset="0"/>
                <a:cs typeface="Gujarati MT" pitchFamily="2" charset="0"/>
              </a:rPr>
              <a:t>; Medina, T. S.</a:t>
            </a:r>
            <a:r>
              <a:rPr lang="pt-BR" sz="1600" b="1" baseline="30000" dirty="0">
                <a:ea typeface="Calibri" charset="0"/>
                <a:cs typeface="Gujarati MT" pitchFamily="2" charset="0"/>
              </a:rPr>
              <a:t>1</a:t>
            </a:r>
            <a:endParaRPr lang="pt-BR" sz="1600" b="1" dirty="0">
              <a:ea typeface="Calibri" charset="0"/>
              <a:cs typeface="Gujarati MT" pitchFamily="2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DB4BD6D-D25E-36C7-BF57-CCCC9708BA26}"/>
              </a:ext>
            </a:extLst>
          </p:cNvPr>
          <p:cNvSpPr txBox="1"/>
          <p:nvPr/>
        </p:nvSpPr>
        <p:spPr>
          <a:xfrm>
            <a:off x="4466424" y="1318994"/>
            <a:ext cx="8431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aseline="30000" dirty="0">
                <a:latin typeface="Gujarati MT" pitchFamily="2" charset="0"/>
                <a:cs typeface="Gujarati MT" pitchFamily="2" charset="0"/>
              </a:rPr>
              <a:t>1 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Laboratório de Imuno-oncologia, A. C. Camargo </a:t>
            </a:r>
            <a:r>
              <a:rPr lang="pt-BR" sz="1400" dirty="0" err="1">
                <a:latin typeface="Gujarati MT" pitchFamily="2" charset="0"/>
                <a:cs typeface="Gujarati MT" pitchFamily="2" charset="0"/>
              </a:rPr>
              <a:t>Cancer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 Center; </a:t>
            </a:r>
            <a:r>
              <a:rPr lang="pt-BR" sz="1400" baseline="30000" dirty="0">
                <a:latin typeface="Gujarati MT" pitchFamily="2" charset="0"/>
                <a:cs typeface="Gujarati MT" pitchFamily="2" charset="0"/>
              </a:rPr>
              <a:t>2 </a:t>
            </a:r>
            <a:r>
              <a:rPr lang="pt-BR" sz="1400" dirty="0">
                <a:latin typeface="Gujarati MT" pitchFamily="2" charset="0"/>
                <a:cs typeface="Gujarati MT" pitchFamily="2" charset="0"/>
              </a:rPr>
              <a:t>Instituto Nacional de Câncer (INCA)  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7BAA1D92-AB3A-4FCA-8D37-E0216F25E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7451" y="6546916"/>
            <a:ext cx="1904370" cy="1908000"/>
          </a:xfrm>
          <a:prstGeom prst="rect">
            <a:avLst/>
          </a:prstGeom>
        </p:spPr>
      </p:pic>
      <p:graphicFrame>
        <p:nvGraphicFramePr>
          <p:cNvPr id="54" name="Objeto 53">
            <a:extLst>
              <a:ext uri="{FF2B5EF4-FFF2-40B4-BE49-F238E27FC236}">
                <a16:creationId xmlns:a16="http://schemas.microsoft.com/office/drawing/2014/main" id="{DDD92A1E-21D6-4B0E-AF20-B07B0FEDD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3102"/>
              </p:ext>
            </p:extLst>
          </p:nvPr>
        </p:nvGraphicFramePr>
        <p:xfrm>
          <a:off x="8633812" y="8636959"/>
          <a:ext cx="2563572" cy="15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Prism 8" r:id="rId6" imgW="3850931" imgH="2379898" progId="Prism8.Document">
                  <p:embed/>
                </p:oleObj>
              </mc:Choice>
              <mc:Fallback>
                <p:oleObj name="Prism 8" r:id="rId6" imgW="3850931" imgH="2379898" progId="Prism8.Document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FC466DD1-7B32-41E2-83AA-DF19EE4D8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3812" y="8636959"/>
                        <a:ext cx="2563572" cy="15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to 66">
            <a:extLst>
              <a:ext uri="{FF2B5EF4-FFF2-40B4-BE49-F238E27FC236}">
                <a16:creationId xmlns:a16="http://schemas.microsoft.com/office/drawing/2014/main" id="{5A5362CF-5BD4-4D9E-A168-C41E352BB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131001"/>
              </p:ext>
            </p:extLst>
          </p:nvPr>
        </p:nvGraphicFramePr>
        <p:xfrm>
          <a:off x="16404941" y="6177377"/>
          <a:ext cx="1950203" cy="19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Prism 8" r:id="rId8" imgW="3000291" imgH="2991439" progId="Prism8.Document">
                  <p:embed/>
                </p:oleObj>
              </mc:Choice>
              <mc:Fallback>
                <p:oleObj name="Prism 8" r:id="rId8" imgW="3000291" imgH="2991439" progId="Prism8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9096BC2-7096-4B94-871E-14D10FAE86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404941" y="6177377"/>
                        <a:ext cx="1950203" cy="19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to 67">
            <a:extLst>
              <a:ext uri="{FF2B5EF4-FFF2-40B4-BE49-F238E27FC236}">
                <a16:creationId xmlns:a16="http://schemas.microsoft.com/office/drawing/2014/main" id="{F059D00A-CB95-41B7-B012-A23E60B66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71221"/>
              </p:ext>
            </p:extLst>
          </p:nvPr>
        </p:nvGraphicFramePr>
        <p:xfrm>
          <a:off x="16508970" y="8384969"/>
          <a:ext cx="1950203" cy="194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Prism 8" r:id="rId10" imgW="3000291" imgH="2991439" progId="Prism8.Document">
                  <p:embed/>
                </p:oleObj>
              </mc:Choice>
              <mc:Fallback>
                <p:oleObj name="Prism 8" r:id="rId10" imgW="3000291" imgH="2991439" progId="Prism8.Document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A2F079E4-A519-4EE4-BAF5-8D99D506C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08970" y="8384969"/>
                        <a:ext cx="1950203" cy="194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CaixaDeTexto 80">
            <a:extLst>
              <a:ext uri="{FF2B5EF4-FFF2-40B4-BE49-F238E27FC236}">
                <a16:creationId xmlns:a16="http://schemas.microsoft.com/office/drawing/2014/main" id="{CCE08ACF-1665-4CFF-B2A6-779A4648BA1E}"/>
              </a:ext>
            </a:extLst>
          </p:cNvPr>
          <p:cNvSpPr txBox="1"/>
          <p:nvPr/>
        </p:nvSpPr>
        <p:spPr>
          <a:xfrm>
            <a:off x="14857693" y="1977279"/>
            <a:ext cx="3374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Figura 1. A- </a:t>
            </a:r>
            <a:r>
              <a:rPr lang="pt-BR" sz="1100" dirty="0"/>
              <a:t>Avaliação da expressão de marcadores de ativação e mediadores inflamatórios em células T CD8 tratadas com A196 e seu controle A197, por </a:t>
            </a:r>
            <a:r>
              <a:rPr lang="pt-BR" sz="1100" dirty="0" err="1"/>
              <a:t>citometria</a:t>
            </a:r>
            <a:r>
              <a:rPr lang="pt-BR" sz="1100" dirty="0"/>
              <a:t> de fluxo (n=3). </a:t>
            </a:r>
            <a:r>
              <a:rPr lang="pt-BR" sz="1100" b="1" dirty="0"/>
              <a:t>B- </a:t>
            </a:r>
            <a:r>
              <a:rPr lang="pt-PT" sz="1100" dirty="0"/>
              <a:t>Análise por distribuição geral das células analisadas em um espaço bidimendional (tSNE) das células mantidas em cultura por 4 dias. </a:t>
            </a:r>
            <a:r>
              <a:rPr lang="pt-BR" sz="1100" b="1" dirty="0"/>
              <a:t> C-</a:t>
            </a:r>
            <a:r>
              <a:rPr lang="pt-BR" sz="1100" dirty="0"/>
              <a:t> Análise da concentração de citocinas no sobrenadante de cultura por CBA (n=2).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FF59203-CA32-4855-9DDC-E519317AFC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0849" y="6158698"/>
            <a:ext cx="3495780" cy="4062261"/>
          </a:xfrm>
          <a:prstGeom prst="rect">
            <a:avLst/>
          </a:prstGeom>
        </p:spPr>
      </p:pic>
      <p:sp>
        <p:nvSpPr>
          <p:cNvPr id="58" name="CaixaDeTexto 57">
            <a:extLst>
              <a:ext uri="{FF2B5EF4-FFF2-40B4-BE49-F238E27FC236}">
                <a16:creationId xmlns:a16="http://schemas.microsoft.com/office/drawing/2014/main" id="{F90563F3-4526-4134-97C5-C8839A6B630D}"/>
              </a:ext>
            </a:extLst>
          </p:cNvPr>
          <p:cNvSpPr txBox="1"/>
          <p:nvPr/>
        </p:nvSpPr>
        <p:spPr>
          <a:xfrm>
            <a:off x="19753200" y="9368426"/>
            <a:ext cx="3346575" cy="920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9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CA227D7-48D9-4C18-A9C9-3B5B87EB5D03}"/>
              </a:ext>
            </a:extLst>
          </p:cNvPr>
          <p:cNvSpPr txBox="1"/>
          <p:nvPr/>
        </p:nvSpPr>
        <p:spPr>
          <a:xfrm>
            <a:off x="151" y="8872631"/>
            <a:ext cx="5108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Com base nos resultados apresentados, podemos concluir que o tratamento com o inibidor A196 foi capaz de potencializar função citotóxica de linfócitos T CD8 ao aumentar a produção de </a:t>
            </a:r>
            <a:r>
              <a:rPr lang="pt-BR" sz="1200" dirty="0" err="1"/>
              <a:t>granzima</a:t>
            </a:r>
            <a:r>
              <a:rPr lang="pt-BR" sz="1200" dirty="0"/>
              <a:t> B. O </a:t>
            </a:r>
            <a:r>
              <a:rPr lang="pt-BR" sz="1200" dirty="0" err="1"/>
              <a:t>tramento</a:t>
            </a:r>
            <a:r>
              <a:rPr lang="pt-BR" sz="1200" dirty="0"/>
              <a:t> também se mostrou eficaz para potencialização de produção de IFN-g. O tratamento de células CAR T com o inibidor A196 também se mostrou eficaz ao potencializar a capacidade de morte por células tratadas. </a:t>
            </a:r>
          </a:p>
        </p:txBody>
      </p:sp>
      <p:graphicFrame>
        <p:nvGraphicFramePr>
          <p:cNvPr id="69" name="Objeto 68">
            <a:extLst>
              <a:ext uri="{FF2B5EF4-FFF2-40B4-BE49-F238E27FC236}">
                <a16:creationId xmlns:a16="http://schemas.microsoft.com/office/drawing/2014/main" id="{6F5A584F-2796-4464-B8DE-FB53B07608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889771"/>
              </p:ext>
            </p:extLst>
          </p:nvPr>
        </p:nvGraphicFramePr>
        <p:xfrm>
          <a:off x="5161613" y="2009437"/>
          <a:ext cx="162726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Prism 8" r:id="rId13" imgW="2021442" imgH="2683508" progId="Prism8.Document">
                  <p:embed/>
                </p:oleObj>
              </mc:Choice>
              <mc:Fallback>
                <p:oleObj name="Prism 8" r:id="rId13" imgW="2021442" imgH="2683508" progId="Prism8.Document">
                  <p:embed/>
                  <p:pic>
                    <p:nvPicPr>
                      <p:cNvPr id="174" name="Objeto 173">
                        <a:extLst>
                          <a:ext uri="{FF2B5EF4-FFF2-40B4-BE49-F238E27FC236}">
                            <a16:creationId xmlns:a16="http://schemas.microsoft.com/office/drawing/2014/main" id="{125617B0-F27D-43F5-B143-E54731730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61613" y="2009437"/>
                        <a:ext cx="162726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to 69">
            <a:extLst>
              <a:ext uri="{FF2B5EF4-FFF2-40B4-BE49-F238E27FC236}">
                <a16:creationId xmlns:a16="http://schemas.microsoft.com/office/drawing/2014/main" id="{CB2F0F4B-B629-4B3F-B5E6-F055812A2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555551"/>
              </p:ext>
            </p:extLst>
          </p:nvPr>
        </p:nvGraphicFramePr>
        <p:xfrm>
          <a:off x="7573232" y="4005718"/>
          <a:ext cx="161478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Prism 8" r:id="rId15" imgW="1998753" imgH="2674144" progId="Prism8.Document">
                  <p:embed/>
                </p:oleObj>
              </mc:Choice>
              <mc:Fallback>
                <p:oleObj name="Prism 8" r:id="rId15" imgW="1998753" imgH="2674144" progId="Prism8.Document">
                  <p:embed/>
                  <p:pic>
                    <p:nvPicPr>
                      <p:cNvPr id="175" name="Objeto 174">
                        <a:extLst>
                          <a:ext uri="{FF2B5EF4-FFF2-40B4-BE49-F238E27FC236}">
                            <a16:creationId xmlns:a16="http://schemas.microsoft.com/office/drawing/2014/main" id="{B362501C-05FF-4CB5-924F-C06AF5D71A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73232" y="4005718"/>
                        <a:ext cx="161478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to 70">
            <a:extLst>
              <a:ext uri="{FF2B5EF4-FFF2-40B4-BE49-F238E27FC236}">
                <a16:creationId xmlns:a16="http://schemas.microsoft.com/office/drawing/2014/main" id="{0F8E206A-1AA9-41F0-91E6-BFF014DF0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49581"/>
              </p:ext>
            </p:extLst>
          </p:nvPr>
        </p:nvGraphicFramePr>
        <p:xfrm>
          <a:off x="5149178" y="4041618"/>
          <a:ext cx="163494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Prism 8" r:id="rId17" imgW="2026124" imgH="2674144" progId="Prism8.Document">
                  <p:embed/>
                </p:oleObj>
              </mc:Choice>
              <mc:Fallback>
                <p:oleObj name="Prism 8" r:id="rId17" imgW="2026124" imgH="2674144" progId="Prism8.Document">
                  <p:embed/>
                  <p:pic>
                    <p:nvPicPr>
                      <p:cNvPr id="176" name="Objeto 175">
                        <a:extLst>
                          <a:ext uri="{FF2B5EF4-FFF2-40B4-BE49-F238E27FC236}">
                            <a16:creationId xmlns:a16="http://schemas.microsoft.com/office/drawing/2014/main" id="{839AE2EA-1497-4128-8A07-5871D5AEA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49178" y="4041618"/>
                        <a:ext cx="163494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to 81">
            <a:extLst>
              <a:ext uri="{FF2B5EF4-FFF2-40B4-BE49-F238E27FC236}">
                <a16:creationId xmlns:a16="http://schemas.microsoft.com/office/drawing/2014/main" id="{DB3EFB24-F050-45BE-98A3-192FB7A4F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090040"/>
              </p:ext>
            </p:extLst>
          </p:nvPr>
        </p:nvGraphicFramePr>
        <p:xfrm>
          <a:off x="6324054" y="2009437"/>
          <a:ext cx="158442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" name="Prism 8" r:id="rId19" imgW="1962019" imgH="2674144" progId="Prism8.Document">
                  <p:embed/>
                </p:oleObj>
              </mc:Choice>
              <mc:Fallback>
                <p:oleObj name="Prism 8" r:id="rId19" imgW="1962019" imgH="2674144" progId="Prism8.Document">
                  <p:embed/>
                  <p:pic>
                    <p:nvPicPr>
                      <p:cNvPr id="177" name="Objeto 176">
                        <a:extLst>
                          <a:ext uri="{FF2B5EF4-FFF2-40B4-BE49-F238E27FC236}">
                            <a16:creationId xmlns:a16="http://schemas.microsoft.com/office/drawing/2014/main" id="{257C7FF5-EDF9-480E-84FF-E386529774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24054" y="2009437"/>
                        <a:ext cx="158442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to 82">
            <a:extLst>
              <a:ext uri="{FF2B5EF4-FFF2-40B4-BE49-F238E27FC236}">
                <a16:creationId xmlns:a16="http://schemas.microsoft.com/office/drawing/2014/main" id="{FD611B73-2590-4534-99F4-5B566E0A3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17745"/>
              </p:ext>
            </p:extLst>
          </p:nvPr>
        </p:nvGraphicFramePr>
        <p:xfrm>
          <a:off x="7454047" y="1981827"/>
          <a:ext cx="163578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" name="Prism 8" r:id="rId21" imgW="2026124" imgH="2674144" progId="Prism8.Document">
                  <p:embed/>
                </p:oleObj>
              </mc:Choice>
              <mc:Fallback>
                <p:oleObj name="Prism 8" r:id="rId21" imgW="2026124" imgH="2674144" progId="Prism8.Document">
                  <p:embed/>
                  <p:pic>
                    <p:nvPicPr>
                      <p:cNvPr id="178" name="Objeto 177">
                        <a:extLst>
                          <a:ext uri="{FF2B5EF4-FFF2-40B4-BE49-F238E27FC236}">
                            <a16:creationId xmlns:a16="http://schemas.microsoft.com/office/drawing/2014/main" id="{DC404E23-D939-4643-8E9E-C3686FDD6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454047" y="1981827"/>
                        <a:ext cx="163578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to 83">
            <a:extLst>
              <a:ext uri="{FF2B5EF4-FFF2-40B4-BE49-F238E27FC236}">
                <a16:creationId xmlns:a16="http://schemas.microsoft.com/office/drawing/2014/main" id="{62923BC8-987A-48C4-B631-23322903C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66349"/>
              </p:ext>
            </p:extLst>
          </p:nvPr>
        </p:nvGraphicFramePr>
        <p:xfrm>
          <a:off x="8656220" y="1993841"/>
          <a:ext cx="159432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" name="Prism 8" r:id="rId23" imgW="2001634" imgH="2710879" progId="Prism8.Document">
                  <p:embed/>
                </p:oleObj>
              </mc:Choice>
              <mc:Fallback>
                <p:oleObj name="Prism 8" r:id="rId23" imgW="2001634" imgH="2710879" progId="Prism8.Document">
                  <p:embed/>
                  <p:pic>
                    <p:nvPicPr>
                      <p:cNvPr id="179" name="Objeto 178">
                        <a:extLst>
                          <a:ext uri="{FF2B5EF4-FFF2-40B4-BE49-F238E27FC236}">
                            <a16:creationId xmlns:a16="http://schemas.microsoft.com/office/drawing/2014/main" id="{14AB24B7-F31F-4A08-97C1-6905321E66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656220" y="1993841"/>
                        <a:ext cx="159432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3AF26072-4A65-46D2-AC00-863BF4BCC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15066"/>
              </p:ext>
            </p:extLst>
          </p:nvPr>
        </p:nvGraphicFramePr>
        <p:xfrm>
          <a:off x="6313688" y="4042906"/>
          <a:ext cx="163578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" name="Prism 8" r:id="rId25" imgW="2026124" imgH="2674144" progId="Prism8.Document">
                  <p:embed/>
                </p:oleObj>
              </mc:Choice>
              <mc:Fallback>
                <p:oleObj name="Prism 8" r:id="rId25" imgW="2026124" imgH="2674144" progId="Prism8.Document">
                  <p:embed/>
                  <p:pic>
                    <p:nvPicPr>
                      <p:cNvPr id="180" name="Objeto 179">
                        <a:extLst>
                          <a:ext uri="{FF2B5EF4-FFF2-40B4-BE49-F238E27FC236}">
                            <a16:creationId xmlns:a16="http://schemas.microsoft.com/office/drawing/2014/main" id="{9110FBA6-FE43-418E-AD42-AD137D482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313688" y="4042906"/>
                        <a:ext cx="163578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to 85">
            <a:extLst>
              <a:ext uri="{FF2B5EF4-FFF2-40B4-BE49-F238E27FC236}">
                <a16:creationId xmlns:a16="http://schemas.microsoft.com/office/drawing/2014/main" id="{8DA486C5-FECA-43FA-B4A3-7F28731E5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14765"/>
              </p:ext>
            </p:extLst>
          </p:nvPr>
        </p:nvGraphicFramePr>
        <p:xfrm>
          <a:off x="8713416" y="3994394"/>
          <a:ext cx="158502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" name="Prism 8" r:id="rId27" imgW="1962019" imgH="2674144" progId="Prism8.Document">
                  <p:embed/>
                </p:oleObj>
              </mc:Choice>
              <mc:Fallback>
                <p:oleObj name="Prism 8" r:id="rId27" imgW="1962019" imgH="2674144" progId="Prism8.Document">
                  <p:embed/>
                  <p:pic>
                    <p:nvPicPr>
                      <p:cNvPr id="181" name="Objeto 180">
                        <a:extLst>
                          <a:ext uri="{FF2B5EF4-FFF2-40B4-BE49-F238E27FC236}">
                            <a16:creationId xmlns:a16="http://schemas.microsoft.com/office/drawing/2014/main" id="{9A6E2291-3357-453E-BE67-00C2CDC68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713416" y="3994394"/>
                        <a:ext cx="158502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to 86">
            <a:extLst>
              <a:ext uri="{FF2B5EF4-FFF2-40B4-BE49-F238E27FC236}">
                <a16:creationId xmlns:a16="http://schemas.microsoft.com/office/drawing/2014/main" id="{BE5C46B4-66E1-41B8-8D86-B499DE3F4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15792"/>
              </p:ext>
            </p:extLst>
          </p:nvPr>
        </p:nvGraphicFramePr>
        <p:xfrm>
          <a:off x="12500911" y="2083532"/>
          <a:ext cx="117381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" name="Prism 8" r:id="rId29" imgW="1738015" imgH="3198888" progId="Prism8.Document">
                  <p:embed/>
                </p:oleObj>
              </mc:Choice>
              <mc:Fallback>
                <p:oleObj name="Prism 8" r:id="rId29" imgW="1738015" imgH="3198888" progId="Prism8.Document">
                  <p:embed/>
                  <p:pic>
                    <p:nvPicPr>
                      <p:cNvPr id="170" name="Objeto 169">
                        <a:extLst>
                          <a:ext uri="{FF2B5EF4-FFF2-40B4-BE49-F238E27FC236}">
                            <a16:creationId xmlns:a16="http://schemas.microsoft.com/office/drawing/2014/main" id="{50765D04-7CA8-4CB1-9455-E74D7F1633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2500911" y="2083532"/>
                        <a:ext cx="1173813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to 87">
            <a:extLst>
              <a:ext uri="{FF2B5EF4-FFF2-40B4-BE49-F238E27FC236}">
                <a16:creationId xmlns:a16="http://schemas.microsoft.com/office/drawing/2014/main" id="{77574EBC-5C07-4B12-96FC-4E1BF2AAC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375789"/>
              </p:ext>
            </p:extLst>
          </p:nvPr>
        </p:nvGraphicFramePr>
        <p:xfrm>
          <a:off x="13700995" y="2083532"/>
          <a:ext cx="117381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" name="Prism 8" r:id="rId31" imgW="1738015" imgH="3198888" progId="Prism8.Document">
                  <p:embed/>
                </p:oleObj>
              </mc:Choice>
              <mc:Fallback>
                <p:oleObj name="Prism 8" r:id="rId31" imgW="1738015" imgH="3198888" progId="Prism8.Document">
                  <p:embed/>
                  <p:pic>
                    <p:nvPicPr>
                      <p:cNvPr id="171" name="Objeto 170">
                        <a:extLst>
                          <a:ext uri="{FF2B5EF4-FFF2-40B4-BE49-F238E27FC236}">
                            <a16:creationId xmlns:a16="http://schemas.microsoft.com/office/drawing/2014/main" id="{21A77298-49E5-48C8-AE9D-57C215AF4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3700995" y="2083532"/>
                        <a:ext cx="1173813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to 88">
            <a:extLst>
              <a:ext uri="{FF2B5EF4-FFF2-40B4-BE49-F238E27FC236}">
                <a16:creationId xmlns:a16="http://schemas.microsoft.com/office/drawing/2014/main" id="{E282D206-589F-41DA-8B30-2E72B2B15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96541"/>
              </p:ext>
            </p:extLst>
          </p:nvPr>
        </p:nvGraphicFramePr>
        <p:xfrm>
          <a:off x="12539940" y="4029850"/>
          <a:ext cx="112447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" name="Prism 8" r:id="rId33" imgW="1664907" imgH="3198888" progId="Prism8.Document">
                  <p:embed/>
                </p:oleObj>
              </mc:Choice>
              <mc:Fallback>
                <p:oleObj name="Prism 8" r:id="rId33" imgW="1664907" imgH="3198888" progId="Prism8.Document">
                  <p:embed/>
                  <p:pic>
                    <p:nvPicPr>
                      <p:cNvPr id="172" name="Objeto 171">
                        <a:extLst>
                          <a:ext uri="{FF2B5EF4-FFF2-40B4-BE49-F238E27FC236}">
                            <a16:creationId xmlns:a16="http://schemas.microsoft.com/office/drawing/2014/main" id="{DAED224B-F3B4-4E34-9E76-AADC4792C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2539940" y="4029850"/>
                        <a:ext cx="112447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to 89">
            <a:extLst>
              <a:ext uri="{FF2B5EF4-FFF2-40B4-BE49-F238E27FC236}">
                <a16:creationId xmlns:a16="http://schemas.microsoft.com/office/drawing/2014/main" id="{0A72F76C-4FAD-42DD-954F-FEE8A3BD9A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468411"/>
              </p:ext>
            </p:extLst>
          </p:nvPr>
        </p:nvGraphicFramePr>
        <p:xfrm>
          <a:off x="13705072" y="4022162"/>
          <a:ext cx="1124477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" name="Prism 8" r:id="rId35" imgW="1664907" imgH="3198888" progId="Prism8.Document">
                  <p:embed/>
                </p:oleObj>
              </mc:Choice>
              <mc:Fallback>
                <p:oleObj name="Prism 8" r:id="rId35" imgW="1664907" imgH="3198888" progId="Prism8.Document">
                  <p:embed/>
                  <p:pic>
                    <p:nvPicPr>
                      <p:cNvPr id="173" name="Objeto 172">
                        <a:extLst>
                          <a:ext uri="{FF2B5EF4-FFF2-40B4-BE49-F238E27FC236}">
                            <a16:creationId xmlns:a16="http://schemas.microsoft.com/office/drawing/2014/main" id="{B68285BD-C5E4-4F18-A209-3989640C4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3705072" y="4022162"/>
                        <a:ext cx="1124477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to 90">
            <a:extLst>
              <a:ext uri="{FF2B5EF4-FFF2-40B4-BE49-F238E27FC236}">
                <a16:creationId xmlns:a16="http://schemas.microsoft.com/office/drawing/2014/main" id="{8C20BACD-2747-4196-B34D-532163222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225511"/>
              </p:ext>
            </p:extLst>
          </p:nvPr>
        </p:nvGraphicFramePr>
        <p:xfrm>
          <a:off x="5305984" y="8205132"/>
          <a:ext cx="1412097" cy="21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" name="Prism 8" r:id="rId37" imgW="1619170" imgH="2435001" progId="Prism8.Document">
                  <p:embed/>
                </p:oleObj>
              </mc:Choice>
              <mc:Fallback>
                <p:oleObj name="Prism 8" r:id="rId37" imgW="1619170" imgH="2435001" progId="Prism8.Document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DA2E80A-BD17-4C39-B988-A1AC14A983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305984" y="8205132"/>
                        <a:ext cx="1412097" cy="21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o 91">
            <a:extLst>
              <a:ext uri="{FF2B5EF4-FFF2-40B4-BE49-F238E27FC236}">
                <a16:creationId xmlns:a16="http://schemas.microsoft.com/office/drawing/2014/main" id="{3DB35407-E8A2-4673-A7CE-3FB93B810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35897"/>
              </p:ext>
            </p:extLst>
          </p:nvPr>
        </p:nvGraphicFramePr>
        <p:xfrm>
          <a:off x="6626351" y="6238794"/>
          <a:ext cx="1351710" cy="21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" name="Prism 8" r:id="rId39" imgW="1559748" imgH="2453009" progId="Prism8.Document">
                  <p:embed/>
                </p:oleObj>
              </mc:Choice>
              <mc:Fallback>
                <p:oleObj name="Prism 8" r:id="rId39" imgW="1559748" imgH="2453009" progId="Prism8.Document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8FDE638-5FA5-4B88-B66E-D105C08E52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626351" y="6238794"/>
                        <a:ext cx="1351710" cy="21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to 92">
            <a:extLst>
              <a:ext uri="{FF2B5EF4-FFF2-40B4-BE49-F238E27FC236}">
                <a16:creationId xmlns:a16="http://schemas.microsoft.com/office/drawing/2014/main" id="{7CC047CE-E984-4DF8-824F-210113DA9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04760"/>
              </p:ext>
            </p:extLst>
          </p:nvPr>
        </p:nvGraphicFramePr>
        <p:xfrm>
          <a:off x="6553472" y="8173992"/>
          <a:ext cx="140122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" name="Prism 8" r:id="rId41" imgW="1600803" imgH="2467055" progId="Prism8.Document">
                  <p:embed/>
                </p:oleObj>
              </mc:Choice>
              <mc:Fallback>
                <p:oleObj name="Prism 8" r:id="rId41" imgW="1600803" imgH="2467055" progId="Prism8.Document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925EFA2-B715-40F9-9863-2571384A14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6553472" y="8173992"/>
                        <a:ext cx="1401223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o 93">
            <a:extLst>
              <a:ext uri="{FF2B5EF4-FFF2-40B4-BE49-F238E27FC236}">
                <a16:creationId xmlns:a16="http://schemas.microsoft.com/office/drawing/2014/main" id="{7DF262BC-FBD9-469D-B29A-B4361A960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02642"/>
              </p:ext>
            </p:extLst>
          </p:nvPr>
        </p:nvGraphicFramePr>
        <p:xfrm>
          <a:off x="7705548" y="6272169"/>
          <a:ext cx="1418828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Prism 8" r:id="rId43" imgW="1623852" imgH="2471377" progId="Prism8.Document">
                  <p:embed/>
                </p:oleObj>
              </mc:Choice>
              <mc:Fallback>
                <p:oleObj name="Prism 8" r:id="rId43" imgW="1623852" imgH="2471377" progId="Prism8.Document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AEDD453-6FAF-42D2-A6DD-EE31EBFBA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7705548" y="6272169"/>
                        <a:ext cx="1418828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to 94">
            <a:extLst>
              <a:ext uri="{FF2B5EF4-FFF2-40B4-BE49-F238E27FC236}">
                <a16:creationId xmlns:a16="http://schemas.microsoft.com/office/drawing/2014/main" id="{9C20DDDB-FC7A-46B4-912E-613D31C07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68695"/>
              </p:ext>
            </p:extLst>
          </p:nvPr>
        </p:nvGraphicFramePr>
        <p:xfrm>
          <a:off x="5294704" y="6238794"/>
          <a:ext cx="1434111" cy="21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" name="Prism 8" r:id="rId45" imgW="1687596" imgH="2498749" progId="Prism8.Document">
                  <p:embed/>
                </p:oleObj>
              </mc:Choice>
              <mc:Fallback>
                <p:oleObj name="Prism 8" r:id="rId45" imgW="1687596" imgH="2498749" progId="Prism8.Document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C810D02-DCFF-4DD5-BF9F-889FBE69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5294704" y="6238794"/>
                        <a:ext cx="1434111" cy="21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to 95">
            <a:extLst>
              <a:ext uri="{FF2B5EF4-FFF2-40B4-BE49-F238E27FC236}">
                <a16:creationId xmlns:a16="http://schemas.microsoft.com/office/drawing/2014/main" id="{19B9BD19-E3F3-45D8-BD01-10C28EA70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35752"/>
              </p:ext>
            </p:extLst>
          </p:nvPr>
        </p:nvGraphicFramePr>
        <p:xfrm>
          <a:off x="7682526" y="8176349"/>
          <a:ext cx="1436483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Prism 8" r:id="rId47" imgW="1619170" imgH="2435001" progId="Prism8.Document">
                  <p:embed/>
                </p:oleObj>
              </mc:Choice>
              <mc:Fallback>
                <p:oleObj name="Prism 8" r:id="rId47" imgW="1619170" imgH="2435001" progId="Prism8.Document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1B568D1-8220-493D-BCAE-D94FA8E55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7682526" y="8176349"/>
                        <a:ext cx="1436483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tângulo 38">
            <a:extLst>
              <a:ext uri="{FF2B5EF4-FFF2-40B4-BE49-F238E27FC236}">
                <a16:creationId xmlns:a16="http://schemas.microsoft.com/office/drawing/2014/main" id="{9016810B-9504-4D93-8621-9FC37B138539}"/>
              </a:ext>
            </a:extLst>
          </p:cNvPr>
          <p:cNvSpPr/>
          <p:nvPr/>
        </p:nvSpPr>
        <p:spPr>
          <a:xfrm>
            <a:off x="5213472" y="1994840"/>
            <a:ext cx="9644221" cy="413023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6A9AFF20-EC1A-41D5-9E6A-2EB7B89EC741}"/>
              </a:ext>
            </a:extLst>
          </p:cNvPr>
          <p:cNvSpPr/>
          <p:nvPr/>
        </p:nvSpPr>
        <p:spPr>
          <a:xfrm>
            <a:off x="5211973" y="6177377"/>
            <a:ext cx="5703800" cy="40606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7F3ABA70-C941-4B74-974B-850B897C7DD1}"/>
              </a:ext>
            </a:extLst>
          </p:cNvPr>
          <p:cNvSpPr/>
          <p:nvPr/>
        </p:nvSpPr>
        <p:spPr>
          <a:xfrm>
            <a:off x="10970557" y="6177377"/>
            <a:ext cx="7239062" cy="40582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2D7AFB29-DBAF-40A0-8C74-AB8F236FF25A}"/>
              </a:ext>
            </a:extLst>
          </p:cNvPr>
          <p:cNvGrpSpPr/>
          <p:nvPr/>
        </p:nvGrpSpPr>
        <p:grpSpPr>
          <a:xfrm>
            <a:off x="5200618" y="1640499"/>
            <a:ext cx="13031362" cy="381696"/>
            <a:chOff x="626508" y="2060155"/>
            <a:chExt cx="5081696" cy="644012"/>
          </a:xfrm>
        </p:grpSpPr>
        <p:sp>
          <p:nvSpPr>
            <p:cNvPr id="109" name="Rounded Rectangle 25">
              <a:extLst>
                <a:ext uri="{FF2B5EF4-FFF2-40B4-BE49-F238E27FC236}">
                  <a16:creationId xmlns:a16="http://schemas.microsoft.com/office/drawing/2014/main" id="{38F617EF-E4F7-40C4-8A1B-A3789E9DEB1F}"/>
                </a:ext>
              </a:extLst>
            </p:cNvPr>
            <p:cNvSpPr/>
            <p:nvPr/>
          </p:nvSpPr>
          <p:spPr>
            <a:xfrm>
              <a:off x="626508" y="2133774"/>
              <a:ext cx="5081696" cy="406359"/>
            </a:xfrm>
            <a:prstGeom prst="roundRect">
              <a:avLst/>
            </a:prstGeom>
            <a:solidFill>
              <a:srgbClr val="00B050"/>
            </a:solidFill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10" name="TextBox 13">
              <a:extLst>
                <a:ext uri="{FF2B5EF4-FFF2-40B4-BE49-F238E27FC236}">
                  <a16:creationId xmlns:a16="http://schemas.microsoft.com/office/drawing/2014/main" id="{3F3CC66B-5460-4912-8768-91C05325645D}"/>
                </a:ext>
              </a:extLst>
            </p:cNvPr>
            <p:cNvSpPr txBox="1"/>
            <p:nvPr/>
          </p:nvSpPr>
          <p:spPr>
            <a:xfrm>
              <a:off x="765581" y="2060155"/>
              <a:ext cx="4793913" cy="644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rPr>
                <a:t>RESULTADOS</a:t>
              </a:r>
            </a:p>
          </p:txBody>
        </p:sp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928EE7EF-9ABD-4AF4-B1E6-7AD782CBFD2C}"/>
              </a:ext>
            </a:extLst>
          </p:cNvPr>
          <p:cNvGrpSpPr/>
          <p:nvPr/>
        </p:nvGrpSpPr>
        <p:grpSpPr>
          <a:xfrm>
            <a:off x="51149" y="4972889"/>
            <a:ext cx="4953088" cy="338554"/>
            <a:chOff x="626508" y="2060155"/>
            <a:chExt cx="5081696" cy="557977"/>
          </a:xfrm>
        </p:grpSpPr>
        <p:sp>
          <p:nvSpPr>
            <p:cNvPr id="115" name="Rounded Rectangle 25">
              <a:extLst>
                <a:ext uri="{FF2B5EF4-FFF2-40B4-BE49-F238E27FC236}">
                  <a16:creationId xmlns:a16="http://schemas.microsoft.com/office/drawing/2014/main" id="{D50CF1DA-466E-4444-817A-A0341179D7E6}"/>
                </a:ext>
              </a:extLst>
            </p:cNvPr>
            <p:cNvSpPr/>
            <p:nvPr/>
          </p:nvSpPr>
          <p:spPr>
            <a:xfrm>
              <a:off x="626508" y="2133774"/>
              <a:ext cx="5081696" cy="406359"/>
            </a:xfrm>
            <a:prstGeom prst="roundRect">
              <a:avLst/>
            </a:prstGeom>
            <a:solidFill>
              <a:srgbClr val="00B050"/>
            </a:solidFill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/>
            </a:p>
          </p:txBody>
        </p:sp>
        <p:sp>
          <p:nvSpPr>
            <p:cNvPr id="116" name="TextBox 13">
              <a:extLst>
                <a:ext uri="{FF2B5EF4-FFF2-40B4-BE49-F238E27FC236}">
                  <a16:creationId xmlns:a16="http://schemas.microsoft.com/office/drawing/2014/main" id="{5827B47A-7C41-4921-AD14-DB39776DEB01}"/>
                </a:ext>
              </a:extLst>
            </p:cNvPr>
            <p:cNvSpPr txBox="1"/>
            <p:nvPr/>
          </p:nvSpPr>
          <p:spPr>
            <a:xfrm>
              <a:off x="765581" y="2060155"/>
              <a:ext cx="4793913" cy="557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charset="0"/>
                  <a:cs typeface="Times New Roman" panose="02020603050405020304" pitchFamily="18" charset="0"/>
                </a:rPr>
                <a:t>METODOLOGIA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906937F-163F-4E6B-AD59-F69C2F0ED8C2}"/>
              </a:ext>
            </a:extLst>
          </p:cNvPr>
          <p:cNvSpPr txBox="1"/>
          <p:nvPr/>
        </p:nvSpPr>
        <p:spPr>
          <a:xfrm>
            <a:off x="5198661" y="1948570"/>
            <a:ext cx="39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1.A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C2A3164-B97E-499A-B261-6D8F6468F368}"/>
              </a:ext>
            </a:extLst>
          </p:cNvPr>
          <p:cNvSpPr txBox="1"/>
          <p:nvPr/>
        </p:nvSpPr>
        <p:spPr>
          <a:xfrm>
            <a:off x="9837573" y="2006535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1.B</a:t>
            </a: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E1AC5BC8-27BB-445A-949D-D5B6DE8C9C00}"/>
              </a:ext>
            </a:extLst>
          </p:cNvPr>
          <p:cNvSpPr txBox="1"/>
          <p:nvPr/>
        </p:nvSpPr>
        <p:spPr>
          <a:xfrm>
            <a:off x="5203824" y="6202449"/>
            <a:ext cx="39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2.A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8AAE62F0-F7E9-4E21-9DF8-E66CAD56EC75}"/>
              </a:ext>
            </a:extLst>
          </p:cNvPr>
          <p:cNvSpPr txBox="1"/>
          <p:nvPr/>
        </p:nvSpPr>
        <p:spPr>
          <a:xfrm>
            <a:off x="8726657" y="6233821"/>
            <a:ext cx="385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2.B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A4A33FB7-77BC-4C9F-AA30-4011092D57F5}"/>
              </a:ext>
            </a:extLst>
          </p:cNvPr>
          <p:cNvSpPr txBox="1"/>
          <p:nvPr/>
        </p:nvSpPr>
        <p:spPr>
          <a:xfrm>
            <a:off x="8720392" y="8465870"/>
            <a:ext cx="38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2.C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30C4D294-E0CB-488A-8F07-B55A4B2C6085}"/>
              </a:ext>
            </a:extLst>
          </p:cNvPr>
          <p:cNvSpPr txBox="1"/>
          <p:nvPr/>
        </p:nvSpPr>
        <p:spPr>
          <a:xfrm flipH="1">
            <a:off x="10960048" y="6182174"/>
            <a:ext cx="82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3.A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FF90E33-61AD-4E09-A685-F525CC41D47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3" y="5295547"/>
            <a:ext cx="4653495" cy="3255830"/>
          </a:xfrm>
          <a:prstGeom prst="rect">
            <a:avLst/>
          </a:prstGeom>
        </p:spPr>
      </p:pic>
      <p:grpSp>
        <p:nvGrpSpPr>
          <p:cNvPr id="51" name="Agrupar 50">
            <a:extLst>
              <a:ext uri="{FF2B5EF4-FFF2-40B4-BE49-F238E27FC236}">
                <a16:creationId xmlns:a16="http://schemas.microsoft.com/office/drawing/2014/main" id="{A3D2D0ED-DA69-4375-8207-30FE10CD5408}"/>
              </a:ext>
            </a:extLst>
          </p:cNvPr>
          <p:cNvGrpSpPr/>
          <p:nvPr/>
        </p:nvGrpSpPr>
        <p:grpSpPr>
          <a:xfrm>
            <a:off x="9983859" y="2213896"/>
            <a:ext cx="2669043" cy="3749354"/>
            <a:chOff x="5200618" y="6293672"/>
            <a:chExt cx="2174744" cy="3470265"/>
          </a:xfrm>
        </p:grpSpPr>
        <p:grpSp>
          <p:nvGrpSpPr>
            <p:cNvPr id="144" name="Agrupar 143">
              <a:extLst>
                <a:ext uri="{FF2B5EF4-FFF2-40B4-BE49-F238E27FC236}">
                  <a16:creationId xmlns:a16="http://schemas.microsoft.com/office/drawing/2014/main" id="{87CAB676-6E2C-437A-BE21-13366CF49E89}"/>
                </a:ext>
              </a:extLst>
            </p:cNvPr>
            <p:cNvGrpSpPr/>
            <p:nvPr/>
          </p:nvGrpSpPr>
          <p:grpSpPr>
            <a:xfrm>
              <a:off x="5200618" y="6293672"/>
              <a:ext cx="2084883" cy="1197415"/>
              <a:chOff x="3629757" y="10650974"/>
              <a:chExt cx="7720714" cy="3934238"/>
            </a:xfrm>
          </p:grpSpPr>
          <p:pic>
            <p:nvPicPr>
              <p:cNvPr id="145" name="Imagem 144">
                <a:extLst>
                  <a:ext uri="{FF2B5EF4-FFF2-40B4-BE49-F238E27FC236}">
                    <a16:creationId xmlns:a16="http://schemas.microsoft.com/office/drawing/2014/main" id="{F7698070-0EBF-4CE4-A1C7-1347E5E5A6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0"/>
              <a:srcRect r="71388"/>
              <a:stretch/>
            </p:blipFill>
            <p:spPr>
              <a:xfrm>
                <a:off x="3629757" y="10650974"/>
                <a:ext cx="7628283" cy="3934238"/>
              </a:xfrm>
              <a:prstGeom prst="rect">
                <a:avLst/>
              </a:prstGeom>
            </p:spPr>
          </p:pic>
          <p:sp>
            <p:nvSpPr>
              <p:cNvPr id="146" name="CaixaDeTexto 145">
                <a:extLst>
                  <a:ext uri="{FF2B5EF4-FFF2-40B4-BE49-F238E27FC236}">
                    <a16:creationId xmlns:a16="http://schemas.microsoft.com/office/drawing/2014/main" id="{D6056EEA-AB71-41BD-B863-0606B0F23E69}"/>
                  </a:ext>
                </a:extLst>
              </p:cNvPr>
              <p:cNvSpPr txBox="1"/>
              <p:nvPr/>
            </p:nvSpPr>
            <p:spPr>
              <a:xfrm>
                <a:off x="6128198" y="10927961"/>
                <a:ext cx="1470129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A197</a:t>
                </a:r>
              </a:p>
            </p:txBody>
          </p:sp>
          <p:sp>
            <p:nvSpPr>
              <p:cNvPr id="147" name="CaixaDeTexto 146">
                <a:extLst>
                  <a:ext uri="{FF2B5EF4-FFF2-40B4-BE49-F238E27FC236}">
                    <a16:creationId xmlns:a16="http://schemas.microsoft.com/office/drawing/2014/main" id="{72D1CC0A-92BC-4F38-A6A9-C49D799C4452}"/>
                  </a:ext>
                </a:extLst>
              </p:cNvPr>
              <p:cNvSpPr txBox="1"/>
              <p:nvPr/>
            </p:nvSpPr>
            <p:spPr>
              <a:xfrm>
                <a:off x="9881735" y="10926343"/>
                <a:ext cx="1468736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A196</a:t>
                </a:r>
              </a:p>
            </p:txBody>
          </p:sp>
        </p:grpSp>
        <p:grpSp>
          <p:nvGrpSpPr>
            <p:cNvPr id="155" name="Agrupar 154">
              <a:extLst>
                <a:ext uri="{FF2B5EF4-FFF2-40B4-BE49-F238E27FC236}">
                  <a16:creationId xmlns:a16="http://schemas.microsoft.com/office/drawing/2014/main" id="{98F29533-BF0D-4CE3-8977-95977CE154DB}"/>
                </a:ext>
              </a:extLst>
            </p:cNvPr>
            <p:cNvGrpSpPr/>
            <p:nvPr/>
          </p:nvGrpSpPr>
          <p:grpSpPr>
            <a:xfrm>
              <a:off x="5246549" y="7440706"/>
              <a:ext cx="2128813" cy="1191452"/>
              <a:chOff x="11253357" y="10650974"/>
              <a:chExt cx="7908160" cy="3934238"/>
            </a:xfrm>
          </p:grpSpPr>
          <p:pic>
            <p:nvPicPr>
              <p:cNvPr id="156" name="Imagem 155">
                <a:extLst>
                  <a:ext uri="{FF2B5EF4-FFF2-40B4-BE49-F238E27FC236}">
                    <a16:creationId xmlns:a16="http://schemas.microsoft.com/office/drawing/2014/main" id="{AF83BF01-66F3-4C0F-9530-D1619614E3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0"/>
              <a:srcRect l="28959" r="43175"/>
              <a:stretch/>
            </p:blipFill>
            <p:spPr>
              <a:xfrm>
                <a:off x="11253357" y="10650974"/>
                <a:ext cx="7429203" cy="3934238"/>
              </a:xfrm>
              <a:prstGeom prst="rect">
                <a:avLst/>
              </a:prstGeom>
            </p:spPr>
          </p:pic>
          <p:sp>
            <p:nvSpPr>
              <p:cNvPr id="159" name="CaixaDeTexto 158">
                <a:extLst>
                  <a:ext uri="{FF2B5EF4-FFF2-40B4-BE49-F238E27FC236}">
                    <a16:creationId xmlns:a16="http://schemas.microsoft.com/office/drawing/2014/main" id="{10CAB95A-0D0D-4056-BB3A-5EF4CBE5A0FA}"/>
                  </a:ext>
                </a:extLst>
              </p:cNvPr>
              <p:cNvSpPr txBox="1"/>
              <p:nvPr/>
            </p:nvSpPr>
            <p:spPr>
              <a:xfrm>
                <a:off x="13595166" y="10927961"/>
                <a:ext cx="1573437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CD25</a:t>
                </a:r>
              </a:p>
            </p:txBody>
          </p:sp>
          <p:sp>
            <p:nvSpPr>
              <p:cNvPr id="160" name="CaixaDeTexto 159">
                <a:extLst>
                  <a:ext uri="{FF2B5EF4-FFF2-40B4-BE49-F238E27FC236}">
                    <a16:creationId xmlns:a16="http://schemas.microsoft.com/office/drawing/2014/main" id="{D8530B4C-9369-49F5-A351-EF004EC1FAD4}"/>
                  </a:ext>
                </a:extLst>
              </p:cNvPr>
              <p:cNvSpPr txBox="1"/>
              <p:nvPr/>
            </p:nvSpPr>
            <p:spPr>
              <a:xfrm>
                <a:off x="17502247" y="10922617"/>
                <a:ext cx="1659270" cy="66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 err="1"/>
                  <a:t>GzB</a:t>
                </a:r>
                <a:endParaRPr lang="pt-BR" sz="800" dirty="0"/>
              </a:p>
            </p:txBody>
          </p:sp>
        </p:grpSp>
        <p:grpSp>
          <p:nvGrpSpPr>
            <p:cNvPr id="164" name="Agrupar 163">
              <a:extLst>
                <a:ext uri="{FF2B5EF4-FFF2-40B4-BE49-F238E27FC236}">
                  <a16:creationId xmlns:a16="http://schemas.microsoft.com/office/drawing/2014/main" id="{87F43507-BC49-4DE0-8757-634C0EC2ADAF}"/>
                </a:ext>
              </a:extLst>
            </p:cNvPr>
            <p:cNvGrpSpPr/>
            <p:nvPr/>
          </p:nvGrpSpPr>
          <p:grpSpPr>
            <a:xfrm>
              <a:off x="5240305" y="8566522"/>
              <a:ext cx="2081718" cy="1197415"/>
              <a:chOff x="22535050" y="10553406"/>
              <a:chExt cx="7708994" cy="3934238"/>
            </a:xfrm>
          </p:grpSpPr>
          <p:pic>
            <p:nvPicPr>
              <p:cNvPr id="165" name="Imagem 164">
                <a:extLst>
                  <a:ext uri="{FF2B5EF4-FFF2-40B4-BE49-F238E27FC236}">
                    <a16:creationId xmlns:a16="http://schemas.microsoft.com/office/drawing/2014/main" id="{80C10317-C2BF-4395-BAF3-CC44704EC9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0"/>
              <a:srcRect l="71274"/>
              <a:stretch/>
            </p:blipFill>
            <p:spPr>
              <a:xfrm>
                <a:off x="22535050" y="10553406"/>
                <a:ext cx="7658589" cy="3934238"/>
              </a:xfrm>
              <a:prstGeom prst="rect">
                <a:avLst/>
              </a:prstGeom>
            </p:spPr>
          </p:pic>
          <p:sp>
            <p:nvSpPr>
              <p:cNvPr id="171" name="CaixaDeTexto 170">
                <a:extLst>
                  <a:ext uri="{FF2B5EF4-FFF2-40B4-BE49-F238E27FC236}">
                    <a16:creationId xmlns:a16="http://schemas.microsoft.com/office/drawing/2014/main" id="{07BF63D0-4136-425B-A62A-1949078EFB15}"/>
                  </a:ext>
                </a:extLst>
              </p:cNvPr>
              <p:cNvSpPr txBox="1"/>
              <p:nvPr/>
            </p:nvSpPr>
            <p:spPr>
              <a:xfrm>
                <a:off x="24802721" y="10927961"/>
                <a:ext cx="1573437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CD69</a:t>
                </a:r>
              </a:p>
            </p:txBody>
          </p:sp>
          <p:sp>
            <p:nvSpPr>
              <p:cNvPr id="172" name="CaixaDeTexto 171">
                <a:extLst>
                  <a:ext uri="{FF2B5EF4-FFF2-40B4-BE49-F238E27FC236}">
                    <a16:creationId xmlns:a16="http://schemas.microsoft.com/office/drawing/2014/main" id="{E0B9B0A1-B2C6-43FD-9D4D-95CDBA6FD303}"/>
                  </a:ext>
                </a:extLst>
              </p:cNvPr>
              <p:cNvSpPr txBox="1"/>
              <p:nvPr/>
            </p:nvSpPr>
            <p:spPr>
              <a:xfrm>
                <a:off x="28649044" y="10927961"/>
                <a:ext cx="1595000" cy="67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800" dirty="0"/>
                  <a:t>IFN-</a:t>
                </a:r>
                <a:r>
                  <a:rPr lang="el-GR" sz="800" dirty="0"/>
                  <a:t>γ</a:t>
                </a:r>
                <a:endParaRPr lang="pt-BR" sz="800" dirty="0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EAAD9228-335C-4E96-A118-48522F7A6A31}"/>
              </a:ext>
            </a:extLst>
          </p:cNvPr>
          <p:cNvSpPr txBox="1"/>
          <p:nvPr/>
        </p:nvSpPr>
        <p:spPr>
          <a:xfrm>
            <a:off x="14843477" y="4206438"/>
            <a:ext cx="33943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Figura 3.</a:t>
            </a:r>
            <a:r>
              <a:rPr lang="pt-BR" sz="1100" dirty="0"/>
              <a:t> </a:t>
            </a:r>
            <a:r>
              <a:rPr lang="pt-BR" sz="1100" b="1" dirty="0"/>
              <a:t>A-</a:t>
            </a:r>
            <a:r>
              <a:rPr lang="pt-BR" sz="1100" dirty="0"/>
              <a:t> Análise de </a:t>
            </a:r>
            <a:r>
              <a:rPr lang="pt-BR" sz="1100" dirty="0" err="1"/>
              <a:t>Heatmap</a:t>
            </a:r>
            <a:r>
              <a:rPr lang="pt-BR" sz="1100" dirty="0"/>
              <a:t> mostrando a expressão média dos marcadores em células T CAR</a:t>
            </a:r>
            <a:r>
              <a:rPr lang="pt-BR" sz="1100" baseline="30000" dirty="0"/>
              <a:t>+</a:t>
            </a:r>
            <a:r>
              <a:rPr lang="pt-BR" sz="1100" dirty="0"/>
              <a:t>CD4</a:t>
            </a:r>
            <a:r>
              <a:rPr lang="pt-BR" sz="1100" baseline="30000" dirty="0"/>
              <a:t>+</a:t>
            </a:r>
            <a:r>
              <a:rPr lang="pt-BR" sz="1100" dirty="0"/>
              <a:t> e T CAR</a:t>
            </a:r>
            <a:r>
              <a:rPr lang="pt-BR" sz="1100" baseline="30000" dirty="0"/>
              <a:t>+</a:t>
            </a:r>
            <a:r>
              <a:rPr lang="pt-BR" sz="1100" dirty="0"/>
              <a:t>CD8</a:t>
            </a:r>
            <a:r>
              <a:rPr lang="pt-BR" sz="1100" baseline="30000" dirty="0"/>
              <a:t>+</a:t>
            </a:r>
            <a:r>
              <a:rPr lang="pt-BR" sz="1100" dirty="0"/>
              <a:t> tratada com inibidor e seu respectivo controle. </a:t>
            </a:r>
            <a:r>
              <a:rPr lang="pt-BR" sz="1100" b="1" dirty="0"/>
              <a:t>B- </a:t>
            </a:r>
            <a:r>
              <a:rPr lang="pt-BR" sz="1100" dirty="0"/>
              <a:t>Análise de CD69  e </a:t>
            </a:r>
            <a:r>
              <a:rPr lang="pt-BR" sz="1100" dirty="0" err="1"/>
              <a:t>granzima</a:t>
            </a:r>
            <a:r>
              <a:rPr lang="pt-BR" sz="1100" dirty="0"/>
              <a:t> B em células T CAR</a:t>
            </a:r>
            <a:r>
              <a:rPr lang="pt-BR" sz="1100" baseline="30000" dirty="0"/>
              <a:t>+</a:t>
            </a:r>
            <a:r>
              <a:rPr lang="pt-BR" sz="1100" dirty="0"/>
              <a:t>CD4</a:t>
            </a:r>
            <a:r>
              <a:rPr lang="pt-BR" sz="1100" baseline="30000" dirty="0"/>
              <a:t>+</a:t>
            </a:r>
            <a:r>
              <a:rPr lang="pt-BR" sz="1100" dirty="0"/>
              <a:t> e T CAR</a:t>
            </a:r>
            <a:r>
              <a:rPr lang="pt-BR" sz="1100" baseline="30000" dirty="0"/>
              <a:t>+</a:t>
            </a:r>
            <a:r>
              <a:rPr lang="pt-BR" sz="1100" dirty="0"/>
              <a:t>CD8</a:t>
            </a:r>
            <a:r>
              <a:rPr lang="pt-BR" sz="1100" baseline="30000" dirty="0"/>
              <a:t>+</a:t>
            </a:r>
            <a:r>
              <a:rPr lang="pt-BR" sz="1100" dirty="0"/>
              <a:t>. </a:t>
            </a:r>
            <a:r>
              <a:rPr lang="pt-BR" sz="1100" b="1" dirty="0"/>
              <a:t>C- </a:t>
            </a:r>
            <a:r>
              <a:rPr lang="pt-BR" sz="1100" dirty="0"/>
              <a:t>Ensaio de morte celular utilizando células CAR T tratadas com inibidor e seu respectivo controle em diferentes proporções de células CAR T e células tumorais (n=2).</a:t>
            </a:r>
          </a:p>
          <a:p>
            <a:pPr algn="just"/>
            <a:endParaRPr lang="pt-BR" sz="1100" dirty="0"/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7BB27050-103D-457F-9937-A889ABE2F392}"/>
              </a:ext>
            </a:extLst>
          </p:cNvPr>
          <p:cNvSpPr txBox="1"/>
          <p:nvPr/>
        </p:nvSpPr>
        <p:spPr>
          <a:xfrm>
            <a:off x="14848150" y="3344216"/>
            <a:ext cx="33943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Figura 2. A- </a:t>
            </a:r>
            <a:r>
              <a:rPr lang="pt-BR" sz="1100" dirty="0"/>
              <a:t>Expressão de marcadores de exaustão em células T CD8 tratadas com inibidor e seu respectivo controle. </a:t>
            </a:r>
            <a:r>
              <a:rPr lang="pt-BR" sz="1100" b="1" dirty="0"/>
              <a:t>B, C- </a:t>
            </a:r>
            <a:r>
              <a:rPr lang="pt-BR" sz="1100" dirty="0"/>
              <a:t>Ensaio de proliferação celular medido pela diluição de CTV realizado em 7 dias de cultura (n=3).</a:t>
            </a:r>
          </a:p>
        </p:txBody>
      </p:sp>
      <p:graphicFrame>
        <p:nvGraphicFramePr>
          <p:cNvPr id="176" name="Objeto 175">
            <a:extLst>
              <a:ext uri="{FF2B5EF4-FFF2-40B4-BE49-F238E27FC236}">
                <a16:creationId xmlns:a16="http://schemas.microsoft.com/office/drawing/2014/main" id="{2D42D989-A6FF-427F-AE22-F31AD13C65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661014"/>
              </p:ext>
            </p:extLst>
          </p:nvPr>
        </p:nvGraphicFramePr>
        <p:xfrm>
          <a:off x="14484726" y="6233821"/>
          <a:ext cx="2145858" cy="14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Prism 8" r:id="rId51" imgW="3499079" imgH="2407270" progId="Prism8.Document">
                  <p:embed/>
                </p:oleObj>
              </mc:Choice>
              <mc:Fallback>
                <p:oleObj name="Prism 8" r:id="rId51" imgW="3499079" imgH="2407270" progId="Prism8.Document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A07E970C-7D95-46EE-BBE7-F8F662D53C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4484726" y="6233821"/>
                        <a:ext cx="2145858" cy="14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Objeto 176">
            <a:extLst>
              <a:ext uri="{FF2B5EF4-FFF2-40B4-BE49-F238E27FC236}">
                <a16:creationId xmlns:a16="http://schemas.microsoft.com/office/drawing/2014/main" id="{D80EEE46-0E4F-47F0-BEE6-D25346FD3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486875"/>
              </p:ext>
            </p:extLst>
          </p:nvPr>
        </p:nvGraphicFramePr>
        <p:xfrm>
          <a:off x="14509193" y="7507988"/>
          <a:ext cx="2145858" cy="14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Prism 8" r:id="rId53" imgW="3499079" imgH="2407270" progId="Prism8.Document">
                  <p:embed/>
                </p:oleObj>
              </mc:Choice>
              <mc:Fallback>
                <p:oleObj name="Prism 8" r:id="rId53" imgW="3499079" imgH="2407270" progId="Prism8.Document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85210F11-9EC9-42D7-8E1F-16CAB2AB2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4509193" y="7507988"/>
                        <a:ext cx="2145858" cy="14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" name="Objeto 177">
            <a:extLst>
              <a:ext uri="{FF2B5EF4-FFF2-40B4-BE49-F238E27FC236}">
                <a16:creationId xmlns:a16="http://schemas.microsoft.com/office/drawing/2014/main" id="{C6049B20-4BD0-467F-ABBB-3438398A0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777599"/>
              </p:ext>
            </p:extLst>
          </p:nvPr>
        </p:nvGraphicFramePr>
        <p:xfrm>
          <a:off x="14527345" y="8812589"/>
          <a:ext cx="2142947" cy="14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Prism 8" r:id="rId55" imgW="3494397" imgH="2407270" progId="Prism8.Document">
                  <p:embed/>
                </p:oleObj>
              </mc:Choice>
              <mc:Fallback>
                <p:oleObj name="Prism 8" r:id="rId55" imgW="3494397" imgH="2407270" progId="Prism8.Document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3191A2A1-0446-49C8-96BD-465F4D6C3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14527345" y="8812589"/>
                        <a:ext cx="2142947" cy="147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" name="CaixaDeTexto 178">
            <a:extLst>
              <a:ext uri="{FF2B5EF4-FFF2-40B4-BE49-F238E27FC236}">
                <a16:creationId xmlns:a16="http://schemas.microsoft.com/office/drawing/2014/main" id="{480BBBCE-36C6-44C0-B5B5-AD00FC844000}"/>
              </a:ext>
            </a:extLst>
          </p:cNvPr>
          <p:cNvSpPr txBox="1"/>
          <p:nvPr/>
        </p:nvSpPr>
        <p:spPr>
          <a:xfrm flipH="1">
            <a:off x="14157032" y="6158698"/>
            <a:ext cx="575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3.B</a:t>
            </a:r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id="{E220BB18-6EE4-453F-AC5A-0C83426A6EC8}"/>
              </a:ext>
            </a:extLst>
          </p:cNvPr>
          <p:cNvSpPr txBox="1"/>
          <p:nvPr/>
        </p:nvSpPr>
        <p:spPr>
          <a:xfrm flipH="1">
            <a:off x="16261230" y="6182174"/>
            <a:ext cx="575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3.C</a:t>
            </a: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3D61CA8A-7D25-4A6D-B9FA-3B793900F623}"/>
              </a:ext>
            </a:extLst>
          </p:cNvPr>
          <p:cNvSpPr txBox="1"/>
          <p:nvPr/>
        </p:nvSpPr>
        <p:spPr>
          <a:xfrm>
            <a:off x="12398502" y="1999546"/>
            <a:ext cx="380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1.C</a:t>
            </a:r>
          </a:p>
        </p:txBody>
      </p:sp>
    </p:spTree>
    <p:extLst>
      <p:ext uri="{BB962C8B-B14F-4D97-AF65-F5344CB8AC3E}">
        <p14:creationId xmlns:p14="http://schemas.microsoft.com/office/powerpoint/2010/main" val="342200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15088</TotalTime>
  <Words>699</Words>
  <Application>Microsoft Office PowerPoint</Application>
  <PresentationFormat>Personalizar</PresentationFormat>
  <Paragraphs>29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Gujarati MT</vt:lpstr>
      <vt:lpstr>Symbol</vt:lpstr>
      <vt:lpstr>Times New Roman</vt:lpstr>
      <vt:lpstr>Office Theme</vt:lpstr>
      <vt:lpstr>Prism 8</vt:lpstr>
      <vt:lpstr>GraphPad Prism 8 Project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neves Neves Campos</dc:creator>
  <cp:lastModifiedBy>Amanda Rondinelli</cp:lastModifiedBy>
  <cp:revision>93</cp:revision>
  <dcterms:created xsi:type="dcterms:W3CDTF">2018-02-05T15:36:18Z</dcterms:created>
  <dcterms:modified xsi:type="dcterms:W3CDTF">2023-01-16T20:30:42Z</dcterms:modified>
</cp:coreProperties>
</file>