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8288000" cy="10288588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A3E02C-ADBA-49A3-8A12-BFD6AFA0C11D}" v="84" dt="2023-01-18T02:00:44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5521" autoAdjust="0"/>
  </p:normalViewPr>
  <p:slideViewPr>
    <p:cSldViewPr snapToGrid="0" snapToObjects="1">
      <p:cViewPr>
        <p:scale>
          <a:sx n="100" d="100"/>
          <a:sy n="100" d="100"/>
        </p:scale>
        <p:origin x="-2034" y="-145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Chaves" userId="8d3ebc325517d03f" providerId="LiveId" clId="{9AA3E02C-ADBA-49A3-8A12-BFD6AFA0C11D}"/>
    <pc:docChg chg="undo custSel modSld">
      <pc:chgData name="Alexandre Chaves" userId="8d3ebc325517d03f" providerId="LiveId" clId="{9AA3E02C-ADBA-49A3-8A12-BFD6AFA0C11D}" dt="2023-01-18T02:01:32.266" v="1823" actId="1076"/>
      <pc:docMkLst>
        <pc:docMk/>
      </pc:docMkLst>
      <pc:sldChg chg="addSp delSp modSp mod">
        <pc:chgData name="Alexandre Chaves" userId="8d3ebc325517d03f" providerId="LiveId" clId="{9AA3E02C-ADBA-49A3-8A12-BFD6AFA0C11D}" dt="2023-01-18T02:01:32.266" v="1823" actId="1076"/>
        <pc:sldMkLst>
          <pc:docMk/>
          <pc:sldMk cId="342200773" sldId="256"/>
        </pc:sldMkLst>
        <pc:spChg chg="mod">
          <ac:chgData name="Alexandre Chaves" userId="8d3ebc325517d03f" providerId="LiveId" clId="{9AA3E02C-ADBA-49A3-8A12-BFD6AFA0C11D}" dt="2023-01-18T01:00:11.766" v="1765" actId="20577"/>
          <ac:spMkLst>
            <pc:docMk/>
            <pc:sldMk cId="342200773" sldId="256"/>
            <ac:spMk id="2" creationId="{70C1C9EA-4FC8-7F96-2ADD-A3474E831552}"/>
          </ac:spMkLst>
        </pc:spChg>
        <pc:spChg chg="mod">
          <ac:chgData name="Alexandre Chaves" userId="8d3ebc325517d03f" providerId="LiveId" clId="{9AA3E02C-ADBA-49A3-8A12-BFD6AFA0C11D}" dt="2023-01-18T01:03:38.160" v="1785" actId="1076"/>
          <ac:spMkLst>
            <pc:docMk/>
            <pc:sldMk cId="342200773" sldId="256"/>
            <ac:spMk id="3" creationId="{5C194455-E90B-1A94-4E3A-896A2FB6DE17}"/>
          </ac:spMkLst>
        </pc:spChg>
        <pc:spChg chg="add mod">
          <ac:chgData name="Alexandre Chaves" userId="8d3ebc325517d03f" providerId="LiveId" clId="{9AA3E02C-ADBA-49A3-8A12-BFD6AFA0C11D}" dt="2023-01-18T01:08:54.157" v="1796" actId="947"/>
          <ac:spMkLst>
            <pc:docMk/>
            <pc:sldMk cId="342200773" sldId="256"/>
            <ac:spMk id="4" creationId="{85581B1E-38D9-7906-CB81-E73D9F815383}"/>
          </ac:spMkLst>
        </pc:spChg>
        <pc:spChg chg="mod">
          <ac:chgData name="Alexandre Chaves" userId="8d3ebc325517d03f" providerId="LiveId" clId="{9AA3E02C-ADBA-49A3-8A12-BFD6AFA0C11D}" dt="2023-01-17T23:26:40.753" v="1533" actId="1037"/>
          <ac:spMkLst>
            <pc:docMk/>
            <pc:sldMk cId="342200773" sldId="256"/>
            <ac:spMk id="5" creationId="{29A1CA85-1A91-5690-BC83-A96E6A68C98F}"/>
          </ac:spMkLst>
        </pc:spChg>
        <pc:spChg chg="mod">
          <ac:chgData name="Alexandre Chaves" userId="8d3ebc325517d03f" providerId="LiveId" clId="{9AA3E02C-ADBA-49A3-8A12-BFD6AFA0C11D}" dt="2023-01-18T01:03:45.008" v="1786" actId="1076"/>
          <ac:spMkLst>
            <pc:docMk/>
            <pc:sldMk cId="342200773" sldId="256"/>
            <ac:spMk id="7" creationId="{17563F1A-366D-893D-E059-6AECDF13806E}"/>
          </ac:spMkLst>
        </pc:spChg>
        <pc:spChg chg="mod">
          <ac:chgData name="Alexandre Chaves" userId="8d3ebc325517d03f" providerId="LiveId" clId="{9AA3E02C-ADBA-49A3-8A12-BFD6AFA0C11D}" dt="2023-01-17T22:59:24.442" v="1353" actId="1076"/>
          <ac:spMkLst>
            <pc:docMk/>
            <pc:sldMk cId="342200773" sldId="256"/>
            <ac:spMk id="8" creationId="{33908FBF-3305-ADA2-7FA7-5701EC1232A9}"/>
          </ac:spMkLst>
        </pc:spChg>
        <pc:spChg chg="mod">
          <ac:chgData name="Alexandre Chaves" userId="8d3ebc325517d03f" providerId="LiveId" clId="{9AA3E02C-ADBA-49A3-8A12-BFD6AFA0C11D}" dt="2023-01-17T22:59:24.442" v="1353" actId="1076"/>
          <ac:spMkLst>
            <pc:docMk/>
            <pc:sldMk cId="342200773" sldId="256"/>
            <ac:spMk id="9" creationId="{5457AB6A-7B5D-B416-6D8D-F1F6333D5A75}"/>
          </ac:spMkLst>
        </pc:spChg>
        <pc:spChg chg="mod">
          <ac:chgData name="Alexandre Chaves" userId="8d3ebc325517d03f" providerId="LiveId" clId="{9AA3E02C-ADBA-49A3-8A12-BFD6AFA0C11D}" dt="2023-01-18T02:00:13.185" v="1818" actId="1076"/>
          <ac:spMkLst>
            <pc:docMk/>
            <pc:sldMk cId="342200773" sldId="256"/>
            <ac:spMk id="10" creationId="{A8B8FA2F-74F8-2B67-CA2E-4BA0EEC1A429}"/>
          </ac:spMkLst>
        </pc:spChg>
        <pc:spChg chg="mod">
          <ac:chgData name="Alexandre Chaves" userId="8d3ebc325517d03f" providerId="LiveId" clId="{9AA3E02C-ADBA-49A3-8A12-BFD6AFA0C11D}" dt="2023-01-18T01:02:14.020" v="1767" actId="20577"/>
          <ac:spMkLst>
            <pc:docMk/>
            <pc:sldMk cId="342200773" sldId="256"/>
            <ac:spMk id="11" creationId="{33C0DF39-A6EF-FB10-98BE-840D661449F7}"/>
          </ac:spMkLst>
        </pc:spChg>
        <pc:spChg chg="mod">
          <ac:chgData name="Alexandre Chaves" userId="8d3ebc325517d03f" providerId="LiveId" clId="{9AA3E02C-ADBA-49A3-8A12-BFD6AFA0C11D}" dt="2023-01-18T01:44:30.802" v="1808" actId="20577"/>
          <ac:spMkLst>
            <pc:docMk/>
            <pc:sldMk cId="342200773" sldId="256"/>
            <ac:spMk id="12" creationId="{36FBF4F5-4DA9-A54C-8992-944303BBFA52}"/>
          </ac:spMkLst>
        </pc:spChg>
        <pc:spChg chg="mod">
          <ac:chgData name="Alexandre Chaves" userId="8d3ebc325517d03f" providerId="LiveId" clId="{9AA3E02C-ADBA-49A3-8A12-BFD6AFA0C11D}" dt="2023-01-18T01:04:55.650" v="1792" actId="20577"/>
          <ac:spMkLst>
            <pc:docMk/>
            <pc:sldMk cId="342200773" sldId="256"/>
            <ac:spMk id="13" creationId="{BCD628C6-0367-2AFA-DC96-B8E3B66B7FCF}"/>
          </ac:spMkLst>
        </pc:spChg>
        <pc:spChg chg="mod">
          <ac:chgData name="Alexandre Chaves" userId="8d3ebc325517d03f" providerId="LiveId" clId="{9AA3E02C-ADBA-49A3-8A12-BFD6AFA0C11D}" dt="2023-01-17T23:19:05.824" v="1518" actId="14100"/>
          <ac:spMkLst>
            <pc:docMk/>
            <pc:sldMk cId="342200773" sldId="256"/>
            <ac:spMk id="15" creationId="{A47B7308-5D9B-974F-AB82-CF827144DE32}"/>
          </ac:spMkLst>
        </pc:spChg>
        <pc:spChg chg="mod">
          <ac:chgData name="Alexandre Chaves" userId="8d3ebc325517d03f" providerId="LiveId" clId="{9AA3E02C-ADBA-49A3-8A12-BFD6AFA0C11D}" dt="2023-01-18T01:41:43.952" v="1802" actId="1076"/>
          <ac:spMkLst>
            <pc:docMk/>
            <pc:sldMk cId="342200773" sldId="256"/>
            <ac:spMk id="17" creationId="{686570F0-E2C7-2681-2191-6B605CCB53B6}"/>
          </ac:spMkLst>
        </pc:spChg>
        <pc:spChg chg="mod">
          <ac:chgData name="Alexandre Chaves" userId="8d3ebc325517d03f" providerId="LiveId" clId="{9AA3E02C-ADBA-49A3-8A12-BFD6AFA0C11D}" dt="2023-01-18T01:41:54.510" v="1803" actId="1076"/>
          <ac:spMkLst>
            <pc:docMk/>
            <pc:sldMk cId="342200773" sldId="256"/>
            <ac:spMk id="18" creationId="{0BE95487-F2A5-1CA6-AD92-53DACEDECC76}"/>
          </ac:spMkLst>
        </pc:spChg>
        <pc:spChg chg="add mod">
          <ac:chgData name="Alexandre Chaves" userId="8d3ebc325517d03f" providerId="LiveId" clId="{9AA3E02C-ADBA-49A3-8A12-BFD6AFA0C11D}" dt="2023-01-18T02:01:11.034" v="1822" actId="1076"/>
          <ac:spMkLst>
            <pc:docMk/>
            <pc:sldMk cId="342200773" sldId="256"/>
            <ac:spMk id="19" creationId="{10169977-A8E1-99DE-5E40-E06999638891}"/>
          </ac:spMkLst>
        </pc:spChg>
        <pc:spChg chg="mod">
          <ac:chgData name="Alexandre Chaves" userId="8d3ebc325517d03f" providerId="LiveId" clId="{9AA3E02C-ADBA-49A3-8A12-BFD6AFA0C11D}" dt="2023-01-18T01:42:10.072" v="1805" actId="1076"/>
          <ac:spMkLst>
            <pc:docMk/>
            <pc:sldMk cId="342200773" sldId="256"/>
            <ac:spMk id="20" creationId="{A5C9B224-71E1-1E28-205F-E2D08F732812}"/>
          </ac:spMkLst>
        </pc:spChg>
        <pc:spChg chg="mod">
          <ac:chgData name="Alexandre Chaves" userId="8d3ebc325517d03f" providerId="LiveId" clId="{9AA3E02C-ADBA-49A3-8A12-BFD6AFA0C11D}" dt="2023-01-18T01:47:34.821" v="1810" actId="1076"/>
          <ac:spMkLst>
            <pc:docMk/>
            <pc:sldMk cId="342200773" sldId="256"/>
            <ac:spMk id="21" creationId="{88D45BC7-26AD-8C3B-F871-3CD21FFA47CD}"/>
          </ac:spMkLst>
        </pc:spChg>
        <pc:spChg chg="mod">
          <ac:chgData name="Alexandre Chaves" userId="8d3ebc325517d03f" providerId="LiveId" clId="{9AA3E02C-ADBA-49A3-8A12-BFD6AFA0C11D}" dt="2023-01-18T01:03:57.196" v="1789" actId="1076"/>
          <ac:spMkLst>
            <pc:docMk/>
            <pc:sldMk cId="342200773" sldId="256"/>
            <ac:spMk id="23" creationId="{F97CA61A-8B48-2D07-3985-972E68CB51B9}"/>
          </ac:spMkLst>
        </pc:spChg>
        <pc:spChg chg="mod">
          <ac:chgData name="Alexandre Chaves" userId="8d3ebc325517d03f" providerId="LiveId" clId="{9AA3E02C-ADBA-49A3-8A12-BFD6AFA0C11D}" dt="2023-01-18T02:00:51.591" v="1821" actId="1076"/>
          <ac:spMkLst>
            <pc:docMk/>
            <pc:sldMk cId="342200773" sldId="256"/>
            <ac:spMk id="24" creationId="{3B456733-B431-598D-AA1C-99E8BF663D07}"/>
          </ac:spMkLst>
        </pc:spChg>
        <pc:spChg chg="mod">
          <ac:chgData name="Alexandre Chaves" userId="8d3ebc325517d03f" providerId="LiveId" clId="{9AA3E02C-ADBA-49A3-8A12-BFD6AFA0C11D}" dt="2023-01-18T01:42:02.907" v="1804" actId="1076"/>
          <ac:spMkLst>
            <pc:docMk/>
            <pc:sldMk cId="342200773" sldId="256"/>
            <ac:spMk id="25" creationId="{DDE38FEA-5CAA-962E-E6CA-A6778738B7E2}"/>
          </ac:spMkLst>
        </pc:spChg>
        <pc:spChg chg="mod">
          <ac:chgData name="Alexandre Chaves" userId="8d3ebc325517d03f" providerId="LiveId" clId="{9AA3E02C-ADBA-49A3-8A12-BFD6AFA0C11D}" dt="2023-01-18T01:39:32.996" v="1799" actId="1076"/>
          <ac:spMkLst>
            <pc:docMk/>
            <pc:sldMk cId="342200773" sldId="256"/>
            <ac:spMk id="26" creationId="{001D1AA0-407E-424D-91CD-EDDDAC304852}"/>
          </ac:spMkLst>
        </pc:spChg>
        <pc:spChg chg="mod">
          <ac:chgData name="Alexandre Chaves" userId="8d3ebc325517d03f" providerId="LiveId" clId="{9AA3E02C-ADBA-49A3-8A12-BFD6AFA0C11D}" dt="2023-01-18T02:01:32.266" v="1823" actId="1076"/>
          <ac:spMkLst>
            <pc:docMk/>
            <pc:sldMk cId="342200773" sldId="256"/>
            <ac:spMk id="32" creationId="{5407E472-0149-CE91-EE52-77D3EF3553BF}"/>
          </ac:spMkLst>
        </pc:spChg>
        <pc:spChg chg="mod">
          <ac:chgData name="Alexandre Chaves" userId="8d3ebc325517d03f" providerId="LiveId" clId="{9AA3E02C-ADBA-49A3-8A12-BFD6AFA0C11D}" dt="2023-01-18T01:50:16.182" v="1814" actId="14100"/>
          <ac:spMkLst>
            <pc:docMk/>
            <pc:sldMk cId="342200773" sldId="256"/>
            <ac:spMk id="34" creationId="{A5E64E54-F3DF-614D-AB54-FE5A3AEF7AA0}"/>
          </ac:spMkLst>
        </pc:spChg>
        <pc:spChg chg="mod">
          <ac:chgData name="Alexandre Chaves" userId="8d3ebc325517d03f" providerId="LiveId" clId="{9AA3E02C-ADBA-49A3-8A12-BFD6AFA0C11D}" dt="2023-01-18T01:03:54.098" v="1788" actId="1076"/>
          <ac:spMkLst>
            <pc:docMk/>
            <pc:sldMk cId="342200773" sldId="256"/>
            <ac:spMk id="39" creationId="{6F27F825-28B0-78C0-5126-C7A30BBE320F}"/>
          </ac:spMkLst>
        </pc:spChg>
        <pc:spChg chg="mod">
          <ac:chgData name="Alexandre Chaves" userId="8d3ebc325517d03f" providerId="LiveId" clId="{9AA3E02C-ADBA-49A3-8A12-BFD6AFA0C11D}" dt="2023-01-18T01:49:50.840" v="1811" actId="14100"/>
          <ac:spMkLst>
            <pc:docMk/>
            <pc:sldMk cId="342200773" sldId="256"/>
            <ac:spMk id="41" creationId="{99F198F7-1F6F-DBBE-FA0D-47402545B003}"/>
          </ac:spMkLst>
        </pc:spChg>
        <pc:spChg chg="mod">
          <ac:chgData name="Alexandre Chaves" userId="8d3ebc325517d03f" providerId="LiveId" clId="{9AA3E02C-ADBA-49A3-8A12-BFD6AFA0C11D}" dt="2023-01-18T01:08:35.713" v="1795" actId="1076"/>
          <ac:spMkLst>
            <pc:docMk/>
            <pc:sldMk cId="342200773" sldId="256"/>
            <ac:spMk id="46" creationId="{24D486C6-FE0E-FCF6-1ED7-D3D5CEDA920C}"/>
          </ac:spMkLst>
        </pc:spChg>
        <pc:spChg chg="mod">
          <ac:chgData name="Alexandre Chaves" userId="8d3ebc325517d03f" providerId="LiveId" clId="{9AA3E02C-ADBA-49A3-8A12-BFD6AFA0C11D}" dt="2023-01-18T01:42:32.223" v="1807" actId="1076"/>
          <ac:spMkLst>
            <pc:docMk/>
            <pc:sldMk cId="342200773" sldId="256"/>
            <ac:spMk id="47" creationId="{0911E5A9-06AB-D2F2-C443-ADF8F491D9FE}"/>
          </ac:spMkLst>
        </pc:spChg>
        <pc:spChg chg="mod">
          <ac:chgData name="Alexandre Chaves" userId="8d3ebc325517d03f" providerId="LiveId" clId="{9AA3E02C-ADBA-49A3-8A12-BFD6AFA0C11D}" dt="2023-01-17T23:50:46.745" v="1552" actId="1076"/>
          <ac:spMkLst>
            <pc:docMk/>
            <pc:sldMk cId="342200773" sldId="256"/>
            <ac:spMk id="52" creationId="{440D5EC9-7744-232D-8CC8-8D229D61B9F2}"/>
          </ac:spMkLst>
        </pc:spChg>
        <pc:spChg chg="mod">
          <ac:chgData name="Alexandre Chaves" userId="8d3ebc325517d03f" providerId="LiveId" clId="{9AA3E02C-ADBA-49A3-8A12-BFD6AFA0C11D}" dt="2023-01-18T01:16:12.824" v="1798" actId="20577"/>
          <ac:spMkLst>
            <pc:docMk/>
            <pc:sldMk cId="342200773" sldId="256"/>
            <ac:spMk id="53" creationId="{D63CAF5E-11C8-1A93-F8C7-D4274C6BBBF1}"/>
          </ac:spMkLst>
        </pc:spChg>
        <pc:spChg chg="mod">
          <ac:chgData name="Alexandre Chaves" userId="8d3ebc325517d03f" providerId="LiveId" clId="{9AA3E02C-ADBA-49A3-8A12-BFD6AFA0C11D}" dt="2023-01-18T02:00:44.788" v="1820" actId="14100"/>
          <ac:spMkLst>
            <pc:docMk/>
            <pc:sldMk cId="342200773" sldId="256"/>
            <ac:spMk id="57" creationId="{99020BAE-F4A5-37A4-4AB0-3614409958EE}"/>
          </ac:spMkLst>
        </pc:spChg>
        <pc:spChg chg="mod">
          <ac:chgData name="Alexandre Chaves" userId="8d3ebc325517d03f" providerId="LiveId" clId="{9AA3E02C-ADBA-49A3-8A12-BFD6AFA0C11D}" dt="2023-01-18T01:02:31.317" v="1771" actId="14100"/>
          <ac:spMkLst>
            <pc:docMk/>
            <pc:sldMk cId="342200773" sldId="256"/>
            <ac:spMk id="63" creationId="{33EF6B47-B27B-C018-CAA8-4DF099A4EF4E}"/>
          </ac:spMkLst>
        </pc:spChg>
        <pc:spChg chg="mod">
          <ac:chgData name="Alexandre Chaves" userId="8d3ebc325517d03f" providerId="LiveId" clId="{9AA3E02C-ADBA-49A3-8A12-BFD6AFA0C11D}" dt="2023-01-18T01:50:39.750" v="1816" actId="14100"/>
          <ac:spMkLst>
            <pc:docMk/>
            <pc:sldMk cId="342200773" sldId="256"/>
            <ac:spMk id="1024" creationId="{93A77398-6C36-FC32-0688-CD505DEE6B4F}"/>
          </ac:spMkLst>
        </pc:spChg>
        <pc:spChg chg="add del mod">
          <ac:chgData name="Alexandre Chaves" userId="8d3ebc325517d03f" providerId="LiveId" clId="{9AA3E02C-ADBA-49A3-8A12-BFD6AFA0C11D}" dt="2023-01-18T01:50:10.911" v="1813" actId="14100"/>
          <ac:spMkLst>
            <pc:docMk/>
            <pc:sldMk cId="342200773" sldId="256"/>
            <ac:spMk id="1051" creationId="{A101AB5E-31E1-08A8-7C33-3D966D9FF71A}"/>
          </ac:spMkLst>
        </pc:spChg>
        <pc:grpChg chg="mod">
          <ac:chgData name="Alexandre Chaves" userId="8d3ebc325517d03f" providerId="LiveId" clId="{9AA3E02C-ADBA-49A3-8A12-BFD6AFA0C11D}" dt="2023-01-18T01:03:45.008" v="1786" actId="1076"/>
          <ac:grpSpMkLst>
            <pc:docMk/>
            <pc:sldMk cId="342200773" sldId="256"/>
            <ac:grpSpMk id="6" creationId="{C4A75C41-31D5-6370-7D7E-5E2D2615678F}"/>
          </ac:grpSpMkLst>
        </pc:grpChg>
        <pc:grpChg chg="mod">
          <ac:chgData name="Alexandre Chaves" userId="8d3ebc325517d03f" providerId="LiveId" clId="{9AA3E02C-ADBA-49A3-8A12-BFD6AFA0C11D}" dt="2023-01-18T01:03:57.196" v="1789" actId="1076"/>
          <ac:grpSpMkLst>
            <pc:docMk/>
            <pc:sldMk cId="342200773" sldId="256"/>
            <ac:grpSpMk id="22" creationId="{02A96F7E-1AC1-4765-33E3-F47C19B5DFC0}"/>
          </ac:grpSpMkLst>
        </pc:grpChg>
        <pc:grpChg chg="mod">
          <ac:chgData name="Alexandre Chaves" userId="8d3ebc325517d03f" providerId="LiveId" clId="{9AA3E02C-ADBA-49A3-8A12-BFD6AFA0C11D}" dt="2023-01-18T01:03:54.098" v="1788" actId="1076"/>
          <ac:grpSpMkLst>
            <pc:docMk/>
            <pc:sldMk cId="342200773" sldId="256"/>
            <ac:grpSpMk id="38" creationId="{CBD59BE9-6B16-7992-FF6F-F9358F471A3D}"/>
          </ac:grpSpMkLst>
        </pc:grpChg>
        <pc:grpChg chg="mod">
          <ac:chgData name="Alexandre Chaves" userId="8d3ebc325517d03f" providerId="LiveId" clId="{9AA3E02C-ADBA-49A3-8A12-BFD6AFA0C11D}" dt="2023-01-18T01:08:35.713" v="1795" actId="1076"/>
          <ac:grpSpMkLst>
            <pc:docMk/>
            <pc:sldMk cId="342200773" sldId="256"/>
            <ac:grpSpMk id="43" creationId="{3464C13E-E233-B81B-0B9D-27554BBC0FC6}"/>
          </ac:grpSpMkLst>
        </pc:grpChg>
        <pc:grpChg chg="mod">
          <ac:chgData name="Alexandre Chaves" userId="8d3ebc325517d03f" providerId="LiveId" clId="{9AA3E02C-ADBA-49A3-8A12-BFD6AFA0C11D}" dt="2023-01-17T23:50:46.745" v="1552" actId="1076"/>
          <ac:grpSpMkLst>
            <pc:docMk/>
            <pc:sldMk cId="342200773" sldId="256"/>
            <ac:grpSpMk id="51" creationId="{6B3CFCE8-AEAC-941C-4AE1-44F570E2A8A9}"/>
          </ac:grpSpMkLst>
        </pc:grpChg>
        <pc:grpChg chg="mod">
          <ac:chgData name="Alexandre Chaves" userId="8d3ebc325517d03f" providerId="LiveId" clId="{9AA3E02C-ADBA-49A3-8A12-BFD6AFA0C11D}" dt="2023-01-18T02:00:44.788" v="1820" actId="14100"/>
          <ac:grpSpMkLst>
            <pc:docMk/>
            <pc:sldMk cId="342200773" sldId="256"/>
            <ac:grpSpMk id="56" creationId="{6B4BAE70-8296-99C2-C83C-CC7E676711B6}"/>
          </ac:grpSpMkLst>
        </pc:grpChg>
        <pc:grpChg chg="mod">
          <ac:chgData name="Alexandre Chaves" userId="8d3ebc325517d03f" providerId="LiveId" clId="{9AA3E02C-ADBA-49A3-8A12-BFD6AFA0C11D}" dt="2023-01-18T01:02:31.317" v="1771" actId="14100"/>
          <ac:grpSpMkLst>
            <pc:docMk/>
            <pc:sldMk cId="342200773" sldId="256"/>
            <ac:grpSpMk id="62" creationId="{B637CA0B-C0F9-FBF0-6AB8-E35BBCCABE84}"/>
          </ac:grpSpMkLst>
        </pc:grpChg>
        <pc:picChg chg="mod">
          <ac:chgData name="Alexandre Chaves" userId="8d3ebc325517d03f" providerId="LiveId" clId="{9AA3E02C-ADBA-49A3-8A12-BFD6AFA0C11D}" dt="2023-01-18T01:03:45.008" v="1786" actId="1076"/>
          <ac:picMkLst>
            <pc:docMk/>
            <pc:sldMk cId="342200773" sldId="256"/>
            <ac:picMk id="1029" creationId="{8609FAA1-F124-96AF-1DCD-9E089C1FEEFB}"/>
          </ac:picMkLst>
        </pc:picChg>
        <pc:picChg chg="mod">
          <ac:chgData name="Alexandre Chaves" userId="8d3ebc325517d03f" providerId="LiveId" clId="{9AA3E02C-ADBA-49A3-8A12-BFD6AFA0C11D}" dt="2023-01-18T01:03:57.196" v="1789" actId="1076"/>
          <ac:picMkLst>
            <pc:docMk/>
            <pc:sldMk cId="342200773" sldId="256"/>
            <ac:picMk id="1033" creationId="{978A7BF4-7223-B972-AD98-6FBF11F4CF5C}"/>
          </ac:picMkLst>
        </pc:picChg>
        <pc:picChg chg="mod">
          <ac:chgData name="Alexandre Chaves" userId="8d3ebc325517d03f" providerId="LiveId" clId="{9AA3E02C-ADBA-49A3-8A12-BFD6AFA0C11D}" dt="2023-01-17T20:07:41.098" v="1348" actId="1076"/>
          <ac:picMkLst>
            <pc:docMk/>
            <pc:sldMk cId="342200773" sldId="256"/>
            <ac:picMk id="1038" creationId="{B3525CD9-0907-601A-C6B6-1635CBC10C0A}"/>
          </ac:picMkLst>
        </pc:picChg>
        <pc:picChg chg="mod">
          <ac:chgData name="Alexandre Chaves" userId="8d3ebc325517d03f" providerId="LiveId" clId="{9AA3E02C-ADBA-49A3-8A12-BFD6AFA0C11D}" dt="2023-01-18T01:03:54.098" v="1788" actId="1076"/>
          <ac:picMkLst>
            <pc:docMk/>
            <pc:sldMk cId="342200773" sldId="256"/>
            <ac:picMk id="1041" creationId="{914D9D19-2938-17F2-5E6F-4625DD680A27}"/>
          </ac:picMkLst>
        </pc:picChg>
        <pc:picChg chg="mod">
          <ac:chgData name="Alexandre Chaves" userId="8d3ebc325517d03f" providerId="LiveId" clId="{9AA3E02C-ADBA-49A3-8A12-BFD6AFA0C11D}" dt="2023-01-18T01:08:35.713" v="1795" actId="1076"/>
          <ac:picMkLst>
            <pc:docMk/>
            <pc:sldMk cId="342200773" sldId="256"/>
            <ac:picMk id="1045" creationId="{2220E4E6-F205-4A83-22F5-305C2B3E30D2}"/>
          </ac:picMkLst>
        </pc:picChg>
        <pc:picChg chg="mod">
          <ac:chgData name="Alexandre Chaves" userId="8d3ebc325517d03f" providerId="LiveId" clId="{9AA3E02C-ADBA-49A3-8A12-BFD6AFA0C11D}" dt="2023-01-18T01:40:05.864" v="1800" actId="1076"/>
          <ac:picMkLst>
            <pc:docMk/>
            <pc:sldMk cId="342200773" sldId="256"/>
            <ac:picMk id="1047" creationId="{1D15B4AA-6355-D3E0-9129-FE43ABF0FA8B}"/>
          </ac:picMkLst>
        </pc:picChg>
        <pc:picChg chg="mod">
          <ac:chgData name="Alexandre Chaves" userId="8d3ebc325517d03f" providerId="LiveId" clId="{9AA3E02C-ADBA-49A3-8A12-BFD6AFA0C11D}" dt="2023-01-17T23:50:46.745" v="1552" actId="1076"/>
          <ac:picMkLst>
            <pc:docMk/>
            <pc:sldMk cId="342200773" sldId="256"/>
            <ac:picMk id="1049" creationId="{2DFEB766-EFE8-F74C-F8DC-8291F8DA55CF}"/>
          </ac:picMkLst>
        </pc:picChg>
        <pc:picChg chg="mod">
          <ac:chgData name="Alexandre Chaves" userId="8d3ebc325517d03f" providerId="LiveId" clId="{9AA3E02C-ADBA-49A3-8A12-BFD6AFA0C11D}" dt="2023-01-18T01:42:25.287" v="1806" actId="1076"/>
          <ac:picMkLst>
            <pc:docMk/>
            <pc:sldMk cId="342200773" sldId="256"/>
            <ac:picMk id="1052" creationId="{89DE1CD5-ECB2-31A7-D72F-A97315E8CF8D}"/>
          </ac:picMkLst>
        </pc:picChg>
        <pc:picChg chg="mod">
          <ac:chgData name="Alexandre Chaves" userId="8d3ebc325517d03f" providerId="LiveId" clId="{9AA3E02C-ADBA-49A3-8A12-BFD6AFA0C11D}" dt="2023-01-18T02:00:44.788" v="1820" actId="14100"/>
          <ac:picMkLst>
            <pc:docMk/>
            <pc:sldMk cId="342200773" sldId="256"/>
            <ac:picMk id="1053" creationId="{9C6EC3E4-B1AC-75FB-B576-60680332E766}"/>
          </ac:picMkLst>
        </pc:picChg>
        <pc:picChg chg="mod">
          <ac:chgData name="Alexandre Chaves" userId="8d3ebc325517d03f" providerId="LiveId" clId="{9AA3E02C-ADBA-49A3-8A12-BFD6AFA0C11D}" dt="2023-01-18T01:02:31.317" v="1771" actId="14100"/>
          <ac:picMkLst>
            <pc:docMk/>
            <pc:sldMk cId="342200773" sldId="256"/>
            <ac:picMk id="1057" creationId="{FE8BAE3D-B8F2-D86E-D502-C1798FC51C8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B98A9-612D-4D6E-BFF0-C3CFB4F1D508}" type="datetimeFigureOut">
              <a:rPr lang="pt-BR" smtClean="0"/>
              <a:t>17/01/2023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B9104-EA06-441E-8730-765519C55C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82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B9104-EA06-441E-8730-765519C55CD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85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17/01/2023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9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17/01/2023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16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17/01/2023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0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17/01/2023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0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17/01/2023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7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17/01/2023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2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17/01/2023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55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17/01/2023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61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17/01/2023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18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17/01/2023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99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17/01/2023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51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DADD-AE6D-F44C-8E99-E83159E36487}" type="datetimeFigureOut">
              <a:rPr lang="pt-BR" smtClean="0"/>
              <a:pPr/>
              <a:t>17/01/2023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8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F2BD0F1-005A-0044-A8AB-560F9375413B}"/>
              </a:ext>
            </a:extLst>
          </p:cNvPr>
          <p:cNvSpPr/>
          <p:nvPr/>
        </p:nvSpPr>
        <p:spPr>
          <a:xfrm>
            <a:off x="137950" y="5368694"/>
            <a:ext cx="3939104" cy="307777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METODOLOGIA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5E64E54-F3DF-614D-AB54-FE5A3AEF7AA0}"/>
              </a:ext>
            </a:extLst>
          </p:cNvPr>
          <p:cNvSpPr/>
          <p:nvPr/>
        </p:nvSpPr>
        <p:spPr>
          <a:xfrm>
            <a:off x="4208481" y="2032168"/>
            <a:ext cx="13990299" cy="300903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RESULTADOS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01D1AA0-407E-424D-91CD-EDDDAC304852}"/>
              </a:ext>
            </a:extLst>
          </p:cNvPr>
          <p:cNvSpPr/>
          <p:nvPr/>
        </p:nvSpPr>
        <p:spPr>
          <a:xfrm>
            <a:off x="111237" y="2030229"/>
            <a:ext cx="3965817" cy="306199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INTRODUÇÃO E OBJETIVOS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7E963C-F39C-9142-BF7D-B9F3E604B6E7}"/>
              </a:ext>
            </a:extLst>
          </p:cNvPr>
          <p:cNvSpPr/>
          <p:nvPr/>
        </p:nvSpPr>
        <p:spPr>
          <a:xfrm>
            <a:off x="0" y="747203"/>
            <a:ext cx="18288000" cy="1193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FBF4F5-4DA9-A54C-8992-944303BBFA52}"/>
              </a:ext>
            </a:extLst>
          </p:cNvPr>
          <p:cNvSpPr txBox="1"/>
          <p:nvPr/>
        </p:nvSpPr>
        <p:spPr>
          <a:xfrm>
            <a:off x="267427" y="763457"/>
            <a:ext cx="1599746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pt-BR" sz="1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CÉLULAS B IgG1</a:t>
            </a:r>
            <a:r>
              <a:rPr lang="pt-BR" sz="1800" b="1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1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PRESENTES EM </a:t>
            </a:r>
            <a:r>
              <a:rPr lang="pt-BR" sz="1800" b="1" i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TLSs</a:t>
            </a:r>
            <a:r>
              <a:rPr lang="pt-BR" sz="1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MADUROS ESTÃO ASSOCIADAS COM MELHOR RESPOSTA À IMUNOTERAPIA EM PACIENTES COM ADENOCARCINOMA GÁSTRICO</a:t>
            </a:r>
            <a:endParaRPr lang="pt-BR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ea typeface="Calibri" charset="0"/>
                <a:cs typeface="Calibri" charset="0"/>
              </a:rPr>
              <a:t> </a:t>
            </a:r>
            <a:r>
              <a:rPr lang="pt-BR" sz="1200" baseline="30000" dirty="0">
                <a:solidFill>
                  <a:schemeClr val="bg1"/>
                </a:solidFill>
              </a:rPr>
              <a:t>  </a:t>
            </a:r>
            <a:r>
              <a:rPr lang="pt-BR" sz="1200" dirty="0">
                <a:solidFill>
                  <a:schemeClr val="bg1"/>
                </a:solidFill>
              </a:rPr>
              <a:t>CHAVES, A. S.</a:t>
            </a:r>
            <a:r>
              <a:rPr lang="pt-BR" sz="1200" baseline="30000" dirty="0">
                <a:solidFill>
                  <a:schemeClr val="bg1"/>
                </a:solidFill>
              </a:rPr>
              <a:t>1</a:t>
            </a:r>
            <a:r>
              <a:rPr lang="pt-BR" sz="1200" dirty="0">
                <a:solidFill>
                  <a:schemeClr val="bg1"/>
                </a:solidFill>
              </a:rPr>
              <a:t>; KINKER, G. S.</a:t>
            </a:r>
            <a:r>
              <a:rPr lang="pt-BR" sz="1200" baseline="30000" dirty="0">
                <a:solidFill>
                  <a:schemeClr val="bg1"/>
                </a:solidFill>
              </a:rPr>
              <a:t> 1</a:t>
            </a:r>
            <a:r>
              <a:rPr lang="pt-BR" sz="1200" dirty="0">
                <a:solidFill>
                  <a:schemeClr val="bg1"/>
                </a:solidFill>
              </a:rPr>
              <a:t>; FERREIRA, W. A. S.</a:t>
            </a:r>
            <a:r>
              <a:rPr lang="pt-BR" sz="1200" baseline="30000" dirty="0">
                <a:solidFill>
                  <a:schemeClr val="bg1"/>
                </a:solidFill>
              </a:rPr>
              <a:t> 3</a:t>
            </a:r>
            <a:r>
              <a:rPr lang="pt-BR" sz="1200" dirty="0">
                <a:solidFill>
                  <a:schemeClr val="bg1"/>
                </a:solidFill>
              </a:rPr>
              <a:t>; PEREIRA, P. H. B.</a:t>
            </a:r>
            <a:r>
              <a:rPr lang="pt-BR" sz="1200" baseline="30000" dirty="0">
                <a:solidFill>
                  <a:schemeClr val="bg1"/>
                </a:solidFill>
              </a:rPr>
              <a:t> 1</a:t>
            </a:r>
            <a:r>
              <a:rPr lang="pt-BR" sz="1200" dirty="0">
                <a:solidFill>
                  <a:schemeClr val="bg1"/>
                </a:solidFill>
              </a:rPr>
              <a:t>; VITIELLO, G. A. F.</a:t>
            </a:r>
            <a:r>
              <a:rPr lang="pt-BR" sz="1200" baseline="30000" dirty="0">
                <a:solidFill>
                  <a:schemeClr val="bg1"/>
                </a:solidFill>
              </a:rPr>
              <a:t> 1</a:t>
            </a:r>
            <a:r>
              <a:rPr lang="pt-BR" sz="1200" dirty="0">
                <a:solidFill>
                  <a:schemeClr val="bg1"/>
                </a:solidFill>
              </a:rPr>
              <a:t>; CARVALHO, M. L. C. P.</a:t>
            </a:r>
            <a:r>
              <a:rPr lang="pt-BR" sz="1200" baseline="30000" dirty="0">
                <a:solidFill>
                  <a:schemeClr val="bg1"/>
                </a:solidFill>
              </a:rPr>
              <a:t> 1</a:t>
            </a:r>
            <a:r>
              <a:rPr lang="pt-BR" sz="1200" dirty="0">
                <a:solidFill>
                  <a:schemeClr val="bg1"/>
                </a:solidFill>
              </a:rPr>
              <a:t>; PICCIN, M. C. P.</a:t>
            </a:r>
            <a:r>
              <a:rPr lang="pt-BR" sz="1200" baseline="30000" dirty="0">
                <a:solidFill>
                  <a:schemeClr val="bg1"/>
                </a:solidFill>
              </a:rPr>
              <a:t> 1</a:t>
            </a:r>
            <a:r>
              <a:rPr lang="pt-BR" sz="1200" dirty="0">
                <a:solidFill>
                  <a:schemeClr val="bg1"/>
                </a:solidFill>
              </a:rPr>
              <a:t>; GUSMÃO, A. F.</a:t>
            </a:r>
            <a:r>
              <a:rPr lang="pt-BR" sz="1200" baseline="30000" dirty="0">
                <a:solidFill>
                  <a:schemeClr val="bg1"/>
                </a:solidFill>
              </a:rPr>
              <a:t> 1</a:t>
            </a:r>
            <a:r>
              <a:rPr lang="pt-BR" sz="1200" dirty="0">
                <a:solidFill>
                  <a:schemeClr val="bg1"/>
                </a:solidFill>
              </a:rPr>
              <a:t>; SANTOS, G. O.</a:t>
            </a:r>
            <a:r>
              <a:rPr lang="pt-BR" sz="1200" baseline="30000" dirty="0">
                <a:solidFill>
                  <a:schemeClr val="bg1"/>
                </a:solidFill>
              </a:rPr>
              <a:t> 1</a:t>
            </a:r>
            <a:r>
              <a:rPr lang="pt-BR" sz="1200" dirty="0">
                <a:solidFill>
                  <a:schemeClr val="bg1"/>
                </a:solidFill>
              </a:rPr>
              <a:t>;  NUNES, W. A.</a:t>
            </a:r>
            <a:r>
              <a:rPr lang="pt-BR" sz="1200" baseline="30000" dirty="0">
                <a:solidFill>
                  <a:schemeClr val="bg1"/>
                </a:solidFill>
              </a:rPr>
              <a:t> 1</a:t>
            </a:r>
            <a:r>
              <a:rPr lang="pt-BR" sz="1200" dirty="0">
                <a:solidFill>
                  <a:schemeClr val="bg1"/>
                </a:solidFill>
              </a:rPr>
              <a:t>;</a:t>
            </a:r>
            <a:r>
              <a:rPr lang="pt-BR" sz="1200" baseline="30000" dirty="0">
                <a:solidFill>
                  <a:schemeClr val="bg1"/>
                </a:solidFill>
              </a:rPr>
              <a:t> </a:t>
            </a:r>
            <a:r>
              <a:rPr lang="pt-BR" sz="1200" dirty="0">
                <a:solidFill>
                  <a:schemeClr val="bg1"/>
                </a:solidFill>
              </a:rPr>
              <a:t> BUENO, A. P.</a:t>
            </a:r>
            <a:r>
              <a:rPr lang="pt-BR" sz="1200" baseline="30000" dirty="0">
                <a:solidFill>
                  <a:schemeClr val="bg1"/>
                </a:solidFill>
              </a:rPr>
              <a:t> 1</a:t>
            </a:r>
            <a:r>
              <a:rPr lang="pt-BR" sz="1200" dirty="0">
                <a:solidFill>
                  <a:schemeClr val="bg1"/>
                </a:solidFill>
              </a:rPr>
              <a:t>; CLARO, L. C. L.</a:t>
            </a:r>
            <a:r>
              <a:rPr lang="pt-BR" sz="1200" baseline="30000" dirty="0">
                <a:solidFill>
                  <a:schemeClr val="bg1"/>
                </a:solidFill>
              </a:rPr>
              <a:t> 2</a:t>
            </a:r>
            <a:r>
              <a:rPr lang="pt-BR" sz="1200" dirty="0">
                <a:solidFill>
                  <a:schemeClr val="bg1"/>
                </a:solidFill>
              </a:rPr>
              <a:t>; KASSAB, P.</a:t>
            </a:r>
            <a:r>
              <a:rPr lang="pt-BR" sz="1200" baseline="30000" dirty="0">
                <a:solidFill>
                  <a:schemeClr val="bg1"/>
                </a:solidFill>
              </a:rPr>
              <a:t> 2</a:t>
            </a:r>
            <a:r>
              <a:rPr lang="pt-BR" sz="1200" dirty="0">
                <a:solidFill>
                  <a:schemeClr val="bg1"/>
                </a:solidFill>
              </a:rPr>
              <a:t>; CASTRO, O. A. P.</a:t>
            </a:r>
            <a:r>
              <a:rPr lang="pt-BR" sz="1200" baseline="30000" dirty="0">
                <a:solidFill>
                  <a:schemeClr val="bg1"/>
                </a:solidFill>
              </a:rPr>
              <a:t> 2</a:t>
            </a:r>
            <a:r>
              <a:rPr lang="pt-BR" sz="1200" dirty="0">
                <a:solidFill>
                  <a:schemeClr val="bg1"/>
                </a:solidFill>
              </a:rPr>
              <a:t>; JESUS, V. H. F.</a:t>
            </a:r>
            <a:r>
              <a:rPr lang="pt-BR" sz="1200" baseline="30000" dirty="0">
                <a:solidFill>
                  <a:schemeClr val="bg1"/>
                </a:solidFill>
              </a:rPr>
              <a:t> 4</a:t>
            </a:r>
            <a:r>
              <a:rPr lang="pt-BR" sz="1200" dirty="0">
                <a:solidFill>
                  <a:schemeClr val="bg1"/>
                </a:solidFill>
              </a:rPr>
              <a:t>; COIMBRA, F. J. F.</a:t>
            </a:r>
            <a:r>
              <a:rPr lang="pt-BR" sz="1200" baseline="30000" dirty="0">
                <a:solidFill>
                  <a:schemeClr val="bg1"/>
                </a:solidFill>
              </a:rPr>
              <a:t> 1</a:t>
            </a:r>
            <a:r>
              <a:rPr lang="pt-BR" sz="1200" dirty="0">
                <a:solidFill>
                  <a:schemeClr val="bg1"/>
                </a:solidFill>
              </a:rPr>
              <a:t>; LIMA, V. C.</a:t>
            </a:r>
            <a:r>
              <a:rPr lang="pt-BR" sz="1200" baseline="30000" dirty="0">
                <a:solidFill>
                  <a:schemeClr val="bg1"/>
                </a:solidFill>
              </a:rPr>
              <a:t> 1; </a:t>
            </a:r>
            <a:r>
              <a:rPr lang="pt-BR" sz="1200" dirty="0">
                <a:solidFill>
                  <a:schemeClr val="bg1"/>
                </a:solidFill>
              </a:rPr>
              <a:t> MEDINA, T. S.</a:t>
            </a:r>
            <a:r>
              <a:rPr lang="pt-BR" sz="1200" baseline="30000" dirty="0">
                <a:solidFill>
                  <a:schemeClr val="bg1"/>
                </a:solidFill>
              </a:rPr>
              <a:t> 1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</a:rPr>
              <a:t>1. A. C. Camargo </a:t>
            </a:r>
            <a:r>
              <a:rPr lang="pt-BR" sz="1200" dirty="0" err="1">
                <a:solidFill>
                  <a:schemeClr val="bg1"/>
                </a:solidFill>
              </a:rPr>
              <a:t>Cancer</a:t>
            </a:r>
            <a:r>
              <a:rPr lang="pt-BR" sz="1200" dirty="0">
                <a:solidFill>
                  <a:schemeClr val="bg1"/>
                </a:solidFill>
              </a:rPr>
              <a:t> Center; 2. Santa Casa de Misericórdia de São Paulo; 3. Instituto Evandro Chagas; 4. Grupo </a:t>
            </a:r>
            <a:r>
              <a:rPr lang="pt-BR" sz="1200" dirty="0" err="1">
                <a:solidFill>
                  <a:schemeClr val="bg1"/>
                </a:solidFill>
              </a:rPr>
              <a:t>Oncoclínicas</a:t>
            </a:r>
            <a:endParaRPr lang="pt-BR" sz="1200" dirty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0A48B5-F328-D645-96C3-2D4ECF5001AD}"/>
              </a:ext>
            </a:extLst>
          </p:cNvPr>
          <p:cNvSpPr/>
          <p:nvPr/>
        </p:nvSpPr>
        <p:spPr>
          <a:xfrm>
            <a:off x="16962120" y="747203"/>
            <a:ext cx="1325880" cy="1193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9E31E6-DEFD-F244-8DCD-75F5CF51EA30}"/>
              </a:ext>
            </a:extLst>
          </p:cNvPr>
          <p:cNvSpPr/>
          <p:nvPr/>
        </p:nvSpPr>
        <p:spPr>
          <a:xfrm>
            <a:off x="16497300" y="747203"/>
            <a:ext cx="464820" cy="1193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7B7308-5D9B-974F-AB82-CF827144DE32}"/>
              </a:ext>
            </a:extLst>
          </p:cNvPr>
          <p:cNvSpPr txBox="1"/>
          <p:nvPr/>
        </p:nvSpPr>
        <p:spPr>
          <a:xfrm>
            <a:off x="79275" y="2357573"/>
            <a:ext cx="40585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>
                <a:effectLst/>
                <a:ea typeface="Calibri" panose="020F0502020204030204" pitchFamily="34" charset="0"/>
              </a:rPr>
              <a:t>O estado funcional de linfócitos </a:t>
            </a:r>
            <a:r>
              <a:rPr lang="pt-BR" sz="1000" dirty="0" err="1">
                <a:effectLst/>
                <a:ea typeface="Calibri" panose="020F0502020204030204" pitchFamily="34" charset="0"/>
              </a:rPr>
              <a:t>intratumorais</a:t>
            </a:r>
            <a:r>
              <a:rPr lang="pt-BR" sz="1000" dirty="0">
                <a:effectLst/>
                <a:ea typeface="Calibri" panose="020F0502020204030204" pitchFamily="34" charset="0"/>
              </a:rPr>
              <a:t> pode ser moldado pelo nicho espacial ocupado por essas células ao longo do microambiente tumoral. Quando organizadas espacialmente em nichos celulares propícios, os linfócitos </a:t>
            </a:r>
            <a:r>
              <a:rPr lang="pt-BR" sz="1000" dirty="0" err="1">
                <a:effectLst/>
                <a:ea typeface="Calibri" panose="020F0502020204030204" pitchFamily="34" charset="0"/>
              </a:rPr>
              <a:t>intratumorais</a:t>
            </a:r>
            <a:r>
              <a:rPr lang="pt-BR" sz="1000" dirty="0">
                <a:effectLst/>
                <a:ea typeface="Calibri" panose="020F0502020204030204" pitchFamily="34" charset="0"/>
              </a:rPr>
              <a:t> adquirem características antitumorais bem definidas, ao passo que linfócitos espacialmente desorganizados adquirem características pró-tumorais. Nichos espaciais que têm ganhado holofotes recentemente são as chamadas estruturas linfoides terciárias (</a:t>
            </a:r>
            <a:r>
              <a:rPr lang="pt-BR" sz="1000" i="1" dirty="0" err="1">
                <a:effectLst/>
                <a:ea typeface="Calibri" panose="020F0502020204030204" pitchFamily="34" charset="0"/>
              </a:rPr>
              <a:t>TLSs</a:t>
            </a:r>
            <a:r>
              <a:rPr lang="pt-BR" sz="1000" dirty="0">
                <a:effectLst/>
                <a:ea typeface="Calibri" panose="020F0502020204030204" pitchFamily="34" charset="0"/>
              </a:rPr>
              <a:t>). </a:t>
            </a:r>
            <a:r>
              <a:rPr lang="pt-BR" sz="1000" i="1" dirty="0" err="1">
                <a:effectLst/>
                <a:ea typeface="Calibri" panose="020F0502020204030204" pitchFamily="34" charset="0"/>
              </a:rPr>
              <a:t>TLS</a:t>
            </a:r>
            <a:r>
              <a:rPr lang="pt-BR" sz="1000" dirty="0" err="1">
                <a:effectLst/>
                <a:ea typeface="Calibri" panose="020F0502020204030204" pitchFamily="34" charset="0"/>
              </a:rPr>
              <a:t>s</a:t>
            </a:r>
            <a:r>
              <a:rPr lang="pt-BR" sz="1000" dirty="0">
                <a:effectLst/>
                <a:ea typeface="Calibri" panose="020F0502020204030204" pitchFamily="34" charset="0"/>
              </a:rPr>
              <a:t> são agregados de células linfoides análogos a linfonodos, compostos sobretudo de células T e B, formados de maneira ectópica durante processos inflamatórios crônicos. </a:t>
            </a:r>
            <a:r>
              <a:rPr lang="pt-BR" sz="1000" dirty="0">
                <a:ea typeface="Calibri" panose="020F0502020204030204" pitchFamily="34" charset="0"/>
              </a:rPr>
              <a:t>Sendo assim, em nosso estudo, objetivamos:</a:t>
            </a:r>
          </a:p>
          <a:p>
            <a:pPr algn="just"/>
            <a:endParaRPr lang="pt-BR" sz="1000" dirty="0">
              <a:ea typeface="Calibri" charset="0"/>
              <a:cs typeface="Calibri" charset="0"/>
            </a:endParaRPr>
          </a:p>
          <a:p>
            <a:pPr algn="just"/>
            <a:r>
              <a:rPr lang="pt-BR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i) </a:t>
            </a:r>
            <a:r>
              <a:rPr lang="pt-B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Caracterizar a composição celular do microambiente de pacientes respondedores e não-respondedores à imunoterapia com inibidor de PD-1. </a:t>
            </a:r>
          </a:p>
          <a:p>
            <a:pPr algn="just"/>
            <a:r>
              <a:rPr lang="pt-BR" sz="10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ii</a:t>
            </a:r>
            <a:r>
              <a:rPr lang="pt-BR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 </a:t>
            </a:r>
            <a:r>
              <a:rPr lang="pt-B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Explorar os fatores imunológicos que influenciam no processo de resposta </a:t>
            </a:r>
            <a:r>
              <a:rPr lang="pt-BR" sz="1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imunoterapêutica</a:t>
            </a:r>
            <a:r>
              <a:rPr lang="pt-B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pt-BR" sz="10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iii</a:t>
            </a:r>
            <a:r>
              <a:rPr lang="pt-BR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 </a:t>
            </a:r>
            <a:r>
              <a:rPr lang="pt-B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Verificar a presença de células tumor-reativas no sangue e tecidos tumorais e </a:t>
            </a:r>
            <a:r>
              <a:rPr lang="pt-BR" sz="1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peritumorais</a:t>
            </a:r>
            <a:r>
              <a:rPr lang="pt-BR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de pacientes com adenocarcinoma gástrico.</a:t>
            </a:r>
            <a:endParaRPr lang="pt-BR" sz="1000" dirty="0">
              <a:ea typeface="Calibri" charset="0"/>
              <a:cs typeface="Calibri" charset="0"/>
            </a:endParaRPr>
          </a:p>
          <a:p>
            <a:pPr algn="just"/>
            <a:endParaRPr lang="pt-BR" sz="1000" dirty="0">
              <a:ea typeface="Calibri" charset="0"/>
              <a:cs typeface="Calibri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5227439" y="112498"/>
            <a:ext cx="3004541" cy="61555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 de Ciência e Inovação 2023</a:t>
            </a:r>
          </a:p>
        </p:txBody>
      </p:sp>
      <p:pic>
        <p:nvPicPr>
          <p:cNvPr id="37" name="Imagem 36" descr="C:\Users\25496\Downloads\ACC - Assinaturas versão horizontal_RGB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11"/>
            <a:ext cx="5416062" cy="6415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de cantos arredondados 28">
            <a:extLst>
              <a:ext uri="{FF2B5EF4-FFF2-40B4-BE49-F238E27FC236}">
                <a16:creationId xmlns:a16="http://schemas.microsoft.com/office/drawing/2014/main" id="{70C1C9EA-4FC8-7F96-2ADD-A3474E831552}"/>
              </a:ext>
            </a:extLst>
          </p:cNvPr>
          <p:cNvSpPr/>
          <p:nvPr/>
        </p:nvSpPr>
        <p:spPr>
          <a:xfrm>
            <a:off x="4203040" y="2422595"/>
            <a:ext cx="9215789" cy="2973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1768" tIns="10883" rIns="21768" bIns="10883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10285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n w="50800">
                  <a:noFill/>
                </a:ln>
                <a:solidFill>
                  <a:schemeClr val="tx1"/>
                </a:solidFill>
                <a:cs typeface="Arial" pitchFamily="34" charset="0"/>
              </a:rPr>
              <a:t>1. INFILTRADO IMUNE E ASSINATURA DE </a:t>
            </a:r>
            <a:r>
              <a:rPr lang="pt-BR" sz="1200" b="1" dirty="0" err="1">
                <a:ln w="50800">
                  <a:noFill/>
                </a:ln>
                <a:solidFill>
                  <a:schemeClr val="tx1"/>
                </a:solidFill>
                <a:cs typeface="Arial" pitchFamily="34" charset="0"/>
              </a:rPr>
              <a:t>TLSs</a:t>
            </a:r>
            <a:r>
              <a:rPr lang="pt-BR" sz="1200" b="1" dirty="0">
                <a:ln w="50800">
                  <a:noFill/>
                </a:ln>
                <a:solidFill>
                  <a:schemeClr val="tx1"/>
                </a:solidFill>
                <a:cs typeface="Arial" pitchFamily="34" charset="0"/>
              </a:rPr>
              <a:t> EM PACIENTES COM ADENOCARCINOMA GÁSTRICO TRATADOS COM PEMBROLIZUMAB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C4A75C41-31D5-6370-7D7E-5E2D261567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41192" y="2882570"/>
            <a:ext cx="4560761" cy="2229474"/>
            <a:chOff x="2564" y="1644"/>
            <a:chExt cx="6540" cy="3197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17563F1A-366D-893D-E059-6AECDF1380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64" y="1644"/>
              <a:ext cx="6392" cy="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8609FAA1-F124-96AF-1DCD-9E089C1FE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1644"/>
              <a:ext cx="6396" cy="3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8">
            <a:extLst>
              <a:ext uri="{FF2B5EF4-FFF2-40B4-BE49-F238E27FC236}">
                <a16:creationId xmlns:a16="http://schemas.microsoft.com/office/drawing/2014/main" id="{02A96F7E-1AC1-4765-33E3-F47C19B5DF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0302" y="2955926"/>
            <a:ext cx="1942532" cy="1942531"/>
            <a:chOff x="7624" y="1799"/>
            <a:chExt cx="3667" cy="3667"/>
          </a:xfrm>
        </p:grpSpPr>
        <p:sp>
          <p:nvSpPr>
            <p:cNvPr id="23" name="AutoShape 7">
              <a:extLst>
                <a:ext uri="{FF2B5EF4-FFF2-40B4-BE49-F238E27FC236}">
                  <a16:creationId xmlns:a16="http://schemas.microsoft.com/office/drawing/2014/main" id="{F97CA61A-8B48-2D07-3985-972E68CB51B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624" y="1799"/>
              <a:ext cx="3667" cy="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978A7BF4-7223-B972-AD98-6FBF11F4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4" y="1799"/>
              <a:ext cx="3671" cy="3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16">
            <a:extLst>
              <a:ext uri="{FF2B5EF4-FFF2-40B4-BE49-F238E27FC236}">
                <a16:creationId xmlns:a16="http://schemas.microsoft.com/office/drawing/2014/main" id="{CBD59BE9-6B16-7992-FF6F-F9358F471A3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380251" y="2971188"/>
            <a:ext cx="1942532" cy="1942532"/>
            <a:chOff x="403" y="1747"/>
            <a:chExt cx="3667" cy="3667"/>
          </a:xfrm>
        </p:grpSpPr>
        <p:sp>
          <p:nvSpPr>
            <p:cNvPr id="39" name="AutoShape 15">
              <a:extLst>
                <a:ext uri="{FF2B5EF4-FFF2-40B4-BE49-F238E27FC236}">
                  <a16:creationId xmlns:a16="http://schemas.microsoft.com/office/drawing/2014/main" id="{6F27F825-28B0-78C0-5126-C7A30BBE320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3" y="1747"/>
              <a:ext cx="3667" cy="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41" name="Picture 17">
              <a:extLst>
                <a:ext uri="{FF2B5EF4-FFF2-40B4-BE49-F238E27FC236}">
                  <a16:creationId xmlns:a16="http://schemas.microsoft.com/office/drawing/2014/main" id="{914D9D19-2938-17F2-5E6F-4625DD680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" y="1747"/>
              <a:ext cx="3671" cy="3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Group 20">
            <a:extLst>
              <a:ext uri="{FF2B5EF4-FFF2-40B4-BE49-F238E27FC236}">
                <a16:creationId xmlns:a16="http://schemas.microsoft.com/office/drawing/2014/main" id="{3464C13E-E233-B81B-0B9D-27554BBC0F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69198" y="6223773"/>
            <a:ext cx="5006292" cy="1667459"/>
            <a:chOff x="2564" y="2176"/>
            <a:chExt cx="6392" cy="2129"/>
          </a:xfrm>
        </p:grpSpPr>
        <p:sp>
          <p:nvSpPr>
            <p:cNvPr id="46" name="AutoShape 19">
              <a:extLst>
                <a:ext uri="{FF2B5EF4-FFF2-40B4-BE49-F238E27FC236}">
                  <a16:creationId xmlns:a16="http://schemas.microsoft.com/office/drawing/2014/main" id="{24D486C6-FE0E-FCF6-1ED7-D3D5CEDA920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64" y="2176"/>
              <a:ext cx="6392" cy="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45" name="Picture 21">
              <a:extLst>
                <a:ext uri="{FF2B5EF4-FFF2-40B4-BE49-F238E27FC236}">
                  <a16:creationId xmlns:a16="http://schemas.microsoft.com/office/drawing/2014/main" id="{2220E4E6-F205-4A83-22F5-305C2B3E3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" y="2176"/>
              <a:ext cx="6396" cy="2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 24">
            <a:extLst>
              <a:ext uri="{FF2B5EF4-FFF2-40B4-BE49-F238E27FC236}">
                <a16:creationId xmlns:a16="http://schemas.microsoft.com/office/drawing/2014/main" id="{6B3CFCE8-AEAC-941C-4AE1-44F570E2A8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96408" y="6212325"/>
            <a:ext cx="3399014" cy="1697912"/>
            <a:chOff x="2564" y="1644"/>
            <a:chExt cx="6392" cy="3193"/>
          </a:xfrm>
        </p:grpSpPr>
        <p:sp>
          <p:nvSpPr>
            <p:cNvPr id="52" name="AutoShape 23">
              <a:extLst>
                <a:ext uri="{FF2B5EF4-FFF2-40B4-BE49-F238E27FC236}">
                  <a16:creationId xmlns:a16="http://schemas.microsoft.com/office/drawing/2014/main" id="{440D5EC9-7744-232D-8CC8-8D229D61B9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64" y="1644"/>
              <a:ext cx="6392" cy="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49" name="Picture 25">
              <a:extLst>
                <a:ext uri="{FF2B5EF4-FFF2-40B4-BE49-F238E27FC236}">
                  <a16:creationId xmlns:a16="http://schemas.microsoft.com/office/drawing/2014/main" id="{2DFEB766-EFE8-F74C-F8DC-8291F8DA5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" y="1644"/>
              <a:ext cx="6396" cy="3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 28">
            <a:extLst>
              <a:ext uri="{FF2B5EF4-FFF2-40B4-BE49-F238E27FC236}">
                <a16:creationId xmlns:a16="http://schemas.microsoft.com/office/drawing/2014/main" id="{6B4BAE70-8296-99C2-C83C-CC7E676711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782301" y="8033553"/>
            <a:ext cx="2647162" cy="2035040"/>
            <a:chOff x="3375" y="1407"/>
            <a:chExt cx="4770" cy="3667"/>
          </a:xfrm>
        </p:grpSpPr>
        <p:sp>
          <p:nvSpPr>
            <p:cNvPr id="57" name="AutoShape 27">
              <a:extLst>
                <a:ext uri="{FF2B5EF4-FFF2-40B4-BE49-F238E27FC236}">
                  <a16:creationId xmlns:a16="http://schemas.microsoft.com/office/drawing/2014/main" id="{99020BAE-F4A5-37A4-4AB0-361440995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75" y="1407"/>
              <a:ext cx="4770" cy="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53" name="Picture 29">
              <a:extLst>
                <a:ext uri="{FF2B5EF4-FFF2-40B4-BE49-F238E27FC236}">
                  <a16:creationId xmlns:a16="http://schemas.microsoft.com/office/drawing/2014/main" id="{9C6EC3E4-B1AC-75FB-B576-60680332E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" y="1407"/>
              <a:ext cx="4774" cy="3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B637CA0B-C0F9-FBF0-6AB8-E35BBCCABE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56283" y="8062310"/>
            <a:ext cx="2571300" cy="1976720"/>
            <a:chOff x="3375" y="1407"/>
            <a:chExt cx="4770" cy="3667"/>
          </a:xfrm>
        </p:grpSpPr>
        <p:sp>
          <p:nvSpPr>
            <p:cNvPr id="63" name="AutoShape 31">
              <a:extLst>
                <a:ext uri="{FF2B5EF4-FFF2-40B4-BE49-F238E27FC236}">
                  <a16:creationId xmlns:a16="http://schemas.microsoft.com/office/drawing/2014/main" id="{33EF6B47-B27B-C018-CAA8-4DF099A4EF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75" y="1407"/>
              <a:ext cx="4770" cy="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57" name="Picture 33">
              <a:extLst>
                <a:ext uri="{FF2B5EF4-FFF2-40B4-BE49-F238E27FC236}">
                  <a16:creationId xmlns:a16="http://schemas.microsoft.com/office/drawing/2014/main" id="{FE8BAE3D-B8F2-D86E-D502-C1798FC51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" y="1407"/>
              <a:ext cx="4774" cy="3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" name="Rounded Rectangle 27">
            <a:extLst>
              <a:ext uri="{FF2B5EF4-FFF2-40B4-BE49-F238E27FC236}">
                <a16:creationId xmlns:a16="http://schemas.microsoft.com/office/drawing/2014/main" id="{93A77398-6C36-FC32-0688-CD505DEE6B4F}"/>
              </a:ext>
            </a:extLst>
          </p:cNvPr>
          <p:cNvSpPr/>
          <p:nvPr/>
        </p:nvSpPr>
        <p:spPr>
          <a:xfrm>
            <a:off x="13527356" y="8505216"/>
            <a:ext cx="4671423" cy="307777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CONCLUSÕES</a:t>
            </a:r>
          </a:p>
        </p:txBody>
      </p:sp>
      <p:sp>
        <p:nvSpPr>
          <p:cNvPr id="1026" name="TextBox 18">
            <a:extLst>
              <a:ext uri="{FF2B5EF4-FFF2-40B4-BE49-F238E27FC236}">
                <a16:creationId xmlns:a16="http://schemas.microsoft.com/office/drawing/2014/main" id="{6B212819-9AFA-D3FA-C2A6-93A95AA11EE6}"/>
              </a:ext>
            </a:extLst>
          </p:cNvPr>
          <p:cNvSpPr txBox="1"/>
          <p:nvPr/>
        </p:nvSpPr>
        <p:spPr>
          <a:xfrm>
            <a:off x="13460423" y="8852651"/>
            <a:ext cx="4738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Em pacientes com adenocarcinoma gástrico, a resposta eficiente à imunoterapia com </a:t>
            </a:r>
            <a:r>
              <a:rPr lang="pt-BR" sz="1000" dirty="0" err="1"/>
              <a:t>pembrolizumab</a:t>
            </a:r>
            <a:r>
              <a:rPr lang="pt-BR" sz="1000" dirty="0"/>
              <a:t> está relacionada ao estabelecimento de um microambiente inflamatório, provavelmente permeado por células T CD39+CD103+ antitumorais, e marcado pela formação e maturação de </a:t>
            </a:r>
            <a:r>
              <a:rPr lang="pt-BR" sz="1000" i="1" dirty="0" err="1"/>
              <a:t>TLSs</a:t>
            </a:r>
            <a:r>
              <a:rPr lang="pt-BR" sz="1000" dirty="0"/>
              <a:t>, bem como pela presença de células B e de imunoglobulinas relacionadas à um padrão de resposta imunológica Th1, como IgG1 e IgG3. Os nossos dados sugerem, portanto, que células B IgG1+ presentes em </a:t>
            </a:r>
            <a:r>
              <a:rPr lang="pt-BR" sz="1000" dirty="0" err="1"/>
              <a:t>TLSs</a:t>
            </a:r>
            <a:r>
              <a:rPr lang="pt-BR" sz="1000" dirty="0"/>
              <a:t> maduros estão associadas com melhor resposta à imunoterapia em pacientes com adenocarcinoma gástrico.</a:t>
            </a:r>
          </a:p>
        </p:txBody>
      </p:sp>
      <p:pic>
        <p:nvPicPr>
          <p:cNvPr id="1028" name="Picture 46" descr="CAPES - Home | Facebook">
            <a:extLst>
              <a:ext uri="{FF2B5EF4-FFF2-40B4-BE49-F238E27FC236}">
                <a16:creationId xmlns:a16="http://schemas.microsoft.com/office/drawing/2014/main" id="{7644927A-F8CF-E1D1-6A79-F83AD04E1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9569487"/>
            <a:ext cx="8778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m 4098" descr="Texto, Logotipo&#10;&#10;Descrição gerada automaticamente">
            <a:extLst>
              <a:ext uri="{FF2B5EF4-FFF2-40B4-BE49-F238E27FC236}">
                <a16:creationId xmlns:a16="http://schemas.microsoft.com/office/drawing/2014/main" id="{642A0EA6-92AA-17F8-4FA8-49982B0EC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9648861"/>
            <a:ext cx="1584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" name="Group 36">
            <a:extLst>
              <a:ext uri="{FF2B5EF4-FFF2-40B4-BE49-F238E27FC236}">
                <a16:creationId xmlns:a16="http://schemas.microsoft.com/office/drawing/2014/main" id="{AA02E18A-54AD-79DF-74E9-9B117762E2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6767" y="6869904"/>
            <a:ext cx="2819927" cy="1517696"/>
            <a:chOff x="3221" y="1874"/>
            <a:chExt cx="5078" cy="2733"/>
          </a:xfrm>
        </p:grpSpPr>
        <p:sp>
          <p:nvSpPr>
            <p:cNvPr id="1035" name="AutoShape 35">
              <a:extLst>
                <a:ext uri="{FF2B5EF4-FFF2-40B4-BE49-F238E27FC236}">
                  <a16:creationId xmlns:a16="http://schemas.microsoft.com/office/drawing/2014/main" id="{835F87BA-89FB-7E9B-D410-5361386780B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21" y="1874"/>
              <a:ext cx="5078" cy="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61" name="Picture 37">
              <a:extLst>
                <a:ext uri="{FF2B5EF4-FFF2-40B4-BE49-F238E27FC236}">
                  <a16:creationId xmlns:a16="http://schemas.microsoft.com/office/drawing/2014/main" id="{19E9DDA3-A56E-3033-BD9D-CAD743399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" y="1874"/>
              <a:ext cx="5082" cy="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6" name="Imagem 9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110B71D7-39A4-9868-3550-D5411F65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1" y="8550706"/>
            <a:ext cx="2605087" cy="69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Imagem 13" descr="Uma imagem contendo Gráfico&#10;&#10;Descrição gerada automaticamente">
            <a:extLst>
              <a:ext uri="{FF2B5EF4-FFF2-40B4-BE49-F238E27FC236}">
                <a16:creationId xmlns:a16="http://schemas.microsoft.com/office/drawing/2014/main" id="{B3525CD9-0907-601A-C6B6-1635CBC10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55" y="5990251"/>
            <a:ext cx="1994694" cy="62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2" name="Group 40">
            <a:extLst>
              <a:ext uri="{FF2B5EF4-FFF2-40B4-BE49-F238E27FC236}">
                <a16:creationId xmlns:a16="http://schemas.microsoft.com/office/drawing/2014/main" id="{0166E76F-5981-8F74-4D45-DD43375485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617987" y="2774418"/>
            <a:ext cx="4423230" cy="1720246"/>
            <a:chOff x="3334" y="2297"/>
            <a:chExt cx="4852" cy="1887"/>
          </a:xfrm>
        </p:grpSpPr>
        <p:sp>
          <p:nvSpPr>
            <p:cNvPr id="1043" name="AutoShape 39">
              <a:extLst>
                <a:ext uri="{FF2B5EF4-FFF2-40B4-BE49-F238E27FC236}">
                  <a16:creationId xmlns:a16="http://schemas.microsoft.com/office/drawing/2014/main" id="{86DC222E-98D0-78B1-3860-D364DD059DA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34" y="2297"/>
              <a:ext cx="4852" cy="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65" name="Picture 41">
              <a:extLst>
                <a:ext uri="{FF2B5EF4-FFF2-40B4-BE49-F238E27FC236}">
                  <a16:creationId xmlns:a16="http://schemas.microsoft.com/office/drawing/2014/main" id="{40D6CD19-B21A-D580-1549-2040C5C58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297"/>
              <a:ext cx="4856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44" name="Imagem 1043">
            <a:extLst>
              <a:ext uri="{FF2B5EF4-FFF2-40B4-BE49-F238E27FC236}">
                <a16:creationId xmlns:a16="http://schemas.microsoft.com/office/drawing/2014/main" id="{BAC0CF9C-7488-C6F7-D983-394BC746E2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676739" y="4637823"/>
            <a:ext cx="1326444" cy="1305718"/>
          </a:xfrm>
          <a:prstGeom prst="rect">
            <a:avLst/>
          </a:prstGeom>
        </p:spPr>
      </p:pic>
      <p:pic>
        <p:nvPicPr>
          <p:cNvPr id="1046" name="Imagem 1045">
            <a:extLst>
              <a:ext uri="{FF2B5EF4-FFF2-40B4-BE49-F238E27FC236}">
                <a16:creationId xmlns:a16="http://schemas.microsoft.com/office/drawing/2014/main" id="{89B679D3-680C-B864-83EB-A0C73041673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170856" y="4637822"/>
            <a:ext cx="1326444" cy="1305718"/>
          </a:xfrm>
          <a:prstGeom prst="rect">
            <a:avLst/>
          </a:prstGeom>
        </p:spPr>
      </p:pic>
      <p:pic>
        <p:nvPicPr>
          <p:cNvPr id="1047" name="Imagem 1046">
            <a:extLst>
              <a:ext uri="{FF2B5EF4-FFF2-40B4-BE49-F238E27FC236}">
                <a16:creationId xmlns:a16="http://schemas.microsoft.com/office/drawing/2014/main" id="{1D15B4AA-6355-D3E0-9129-FE43ABF0FA8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652415" y="4629650"/>
            <a:ext cx="1326445" cy="1305720"/>
          </a:xfrm>
          <a:prstGeom prst="rect">
            <a:avLst/>
          </a:prstGeom>
        </p:spPr>
      </p:pic>
      <p:pic>
        <p:nvPicPr>
          <p:cNvPr id="1048" name="Imagem 1047">
            <a:extLst>
              <a:ext uri="{FF2B5EF4-FFF2-40B4-BE49-F238E27FC236}">
                <a16:creationId xmlns:a16="http://schemas.microsoft.com/office/drawing/2014/main" id="{ADCC9725-88D8-2777-EF1F-88A59132EC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652416" y="6308309"/>
            <a:ext cx="1326444" cy="1305718"/>
          </a:xfrm>
          <a:prstGeom prst="rect">
            <a:avLst/>
          </a:prstGeom>
        </p:spPr>
      </p:pic>
      <p:pic>
        <p:nvPicPr>
          <p:cNvPr id="1050" name="Imagem 1049">
            <a:extLst>
              <a:ext uri="{FF2B5EF4-FFF2-40B4-BE49-F238E27FC236}">
                <a16:creationId xmlns:a16="http://schemas.microsoft.com/office/drawing/2014/main" id="{70D873E9-97C1-6041-7419-DC03AF3906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152857" y="6308309"/>
            <a:ext cx="1326444" cy="1305718"/>
          </a:xfrm>
          <a:prstGeom prst="rect">
            <a:avLst/>
          </a:prstGeom>
        </p:spPr>
      </p:pic>
      <p:sp>
        <p:nvSpPr>
          <p:cNvPr id="1051" name="Retângulo de cantos arredondados 28">
            <a:extLst>
              <a:ext uri="{FF2B5EF4-FFF2-40B4-BE49-F238E27FC236}">
                <a16:creationId xmlns:a16="http://schemas.microsoft.com/office/drawing/2014/main" id="{A101AB5E-31E1-08A8-7C33-3D966D9FF71A}"/>
              </a:ext>
            </a:extLst>
          </p:cNvPr>
          <p:cNvSpPr/>
          <p:nvPr/>
        </p:nvSpPr>
        <p:spPr>
          <a:xfrm>
            <a:off x="13527357" y="2420678"/>
            <a:ext cx="4671423" cy="3077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1768" tIns="10883" rIns="21768" bIns="10883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10285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b="1" dirty="0">
                <a:ln w="50800">
                  <a:noFill/>
                </a:ln>
                <a:solidFill>
                  <a:schemeClr val="tx1"/>
                </a:solidFill>
                <a:cs typeface="Arial" pitchFamily="34" charset="0"/>
              </a:rPr>
              <a:t>3. PRESENÇA DE CÉLULAS CD103</a:t>
            </a:r>
            <a:r>
              <a:rPr lang="pt-BR" sz="1050" b="1" baseline="30000" dirty="0">
                <a:ln w="50800">
                  <a:noFill/>
                </a:ln>
                <a:solidFill>
                  <a:schemeClr val="tx1"/>
                </a:solidFill>
                <a:cs typeface="Arial" pitchFamily="34" charset="0"/>
              </a:rPr>
              <a:t>+</a:t>
            </a:r>
            <a:r>
              <a:rPr lang="pt-BR" sz="1050" b="1" dirty="0">
                <a:ln w="50800">
                  <a:noFill/>
                </a:ln>
                <a:solidFill>
                  <a:schemeClr val="tx1"/>
                </a:solidFill>
                <a:cs typeface="Arial" pitchFamily="34" charset="0"/>
              </a:rPr>
              <a:t> CD39</a:t>
            </a:r>
            <a:r>
              <a:rPr lang="pt-BR" sz="1050" b="1" baseline="30000" dirty="0">
                <a:ln w="50800">
                  <a:noFill/>
                </a:ln>
                <a:solidFill>
                  <a:schemeClr val="tx1"/>
                </a:solidFill>
                <a:cs typeface="Arial" pitchFamily="34" charset="0"/>
              </a:rPr>
              <a:t>+</a:t>
            </a:r>
            <a:r>
              <a:rPr lang="pt-BR" sz="1050" b="1" dirty="0">
                <a:ln w="50800">
                  <a:noFill/>
                </a:ln>
                <a:solidFill>
                  <a:schemeClr val="tx1"/>
                </a:solidFill>
                <a:cs typeface="Arial" pitchFamily="34" charset="0"/>
              </a:rPr>
              <a:t> TUMOR-REATIVAS NO MICROAMBIENTE TUMORAL DO ADENOCARCINOMA GÁSTRICO</a:t>
            </a:r>
          </a:p>
        </p:txBody>
      </p:sp>
      <p:pic>
        <p:nvPicPr>
          <p:cNvPr id="1052" name="Imagem 1051">
            <a:extLst>
              <a:ext uri="{FF2B5EF4-FFF2-40B4-BE49-F238E27FC236}">
                <a16:creationId xmlns:a16="http://schemas.microsoft.com/office/drawing/2014/main" id="{89DE1CD5-ECB2-31A7-D72F-A97315E8CF8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676739" y="6305404"/>
            <a:ext cx="1326444" cy="13057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C194455-E90B-1A94-4E3A-896A2FB6DE17}"/>
              </a:ext>
            </a:extLst>
          </p:cNvPr>
          <p:cNvSpPr txBox="1"/>
          <p:nvPr/>
        </p:nvSpPr>
        <p:spPr>
          <a:xfrm>
            <a:off x="4382799" y="5216348"/>
            <a:ext cx="9010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b="1" dirty="0"/>
              <a:t>Fig. 1.</a:t>
            </a:r>
            <a:r>
              <a:rPr lang="pt-BR" sz="800" dirty="0"/>
              <a:t> </a:t>
            </a:r>
            <a:r>
              <a:rPr lang="pt-BR" sz="800" b="1" dirty="0"/>
              <a:t>A)</a:t>
            </a:r>
            <a:r>
              <a:rPr lang="pt-BR" sz="800" dirty="0"/>
              <a:t> Distribuição do infiltrado das populações imunes de pacientes com adenocarcinoma gástrico, respondedores ou não à imunoterapia com </a:t>
            </a:r>
            <a:r>
              <a:rPr lang="pt-BR" sz="800" dirty="0" err="1"/>
              <a:t>pembrolizumab</a:t>
            </a:r>
            <a:r>
              <a:rPr lang="pt-BR" sz="800" dirty="0"/>
              <a:t>. </a:t>
            </a:r>
            <a:r>
              <a:rPr lang="pt-BR" sz="800" b="1" dirty="0"/>
              <a:t>B-C)</a:t>
            </a:r>
            <a:r>
              <a:rPr lang="pt-BR" sz="800" dirty="0"/>
              <a:t> </a:t>
            </a:r>
            <a:r>
              <a:rPr lang="pt-BR" sz="800" dirty="0" err="1"/>
              <a:t>Volcano</a:t>
            </a:r>
            <a:r>
              <a:rPr lang="pt-BR" sz="800" dirty="0"/>
              <a:t> </a:t>
            </a:r>
            <a:r>
              <a:rPr lang="pt-BR" sz="800" dirty="0" err="1"/>
              <a:t>plots</a:t>
            </a:r>
            <a:r>
              <a:rPr lang="pt-BR" sz="800" dirty="0"/>
              <a:t> demonstrativos da assinatura </a:t>
            </a:r>
            <a:r>
              <a:rPr lang="pt-BR" sz="800" i="1" dirty="0"/>
              <a:t>in </a:t>
            </a:r>
            <a:r>
              <a:rPr lang="pt-BR" sz="800" dirty="0" err="1"/>
              <a:t>house</a:t>
            </a:r>
            <a:r>
              <a:rPr lang="pt-BR" sz="800" dirty="0"/>
              <a:t> para </a:t>
            </a:r>
            <a:r>
              <a:rPr lang="pt-BR" sz="800" i="1" dirty="0" err="1"/>
              <a:t>TLSs</a:t>
            </a:r>
            <a:r>
              <a:rPr lang="pt-BR" sz="800" i="1" dirty="0"/>
              <a:t> </a:t>
            </a:r>
            <a:r>
              <a:rPr lang="pt-BR" sz="800" dirty="0"/>
              <a:t>maduros</a:t>
            </a:r>
            <a:r>
              <a:rPr lang="pt-BR" sz="800" i="1" dirty="0"/>
              <a:t> </a:t>
            </a:r>
            <a:r>
              <a:rPr lang="pt-BR" sz="800" b="1" dirty="0"/>
              <a:t>(B)</a:t>
            </a:r>
            <a:r>
              <a:rPr lang="pt-BR" sz="800" dirty="0"/>
              <a:t> e genes relacionados à resposta de IFN-gama </a:t>
            </a:r>
            <a:r>
              <a:rPr lang="pt-BR" sz="800" b="1" dirty="0"/>
              <a:t>(C).</a:t>
            </a:r>
            <a:endParaRPr lang="pt-BR" sz="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A1CA85-1A91-5690-BC83-A96E6A68C98F}"/>
              </a:ext>
            </a:extLst>
          </p:cNvPr>
          <p:cNvSpPr txBox="1"/>
          <p:nvPr/>
        </p:nvSpPr>
        <p:spPr>
          <a:xfrm>
            <a:off x="4202563" y="2750476"/>
            <a:ext cx="36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3908FBF-3305-ADA2-7FA7-5701EC1232A9}"/>
              </a:ext>
            </a:extLst>
          </p:cNvPr>
          <p:cNvSpPr txBox="1"/>
          <p:nvPr/>
        </p:nvSpPr>
        <p:spPr>
          <a:xfrm>
            <a:off x="9026878" y="2786604"/>
            <a:ext cx="36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B)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57AB6A-7B5D-B416-6D8D-F1F6333D5A75}"/>
              </a:ext>
            </a:extLst>
          </p:cNvPr>
          <p:cNvSpPr txBox="1"/>
          <p:nvPr/>
        </p:nvSpPr>
        <p:spPr>
          <a:xfrm>
            <a:off x="11248832" y="2771448"/>
            <a:ext cx="36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8B8FA2F-74F8-2B67-CA2E-4BA0EEC1A429}"/>
              </a:ext>
            </a:extLst>
          </p:cNvPr>
          <p:cNvSpPr txBox="1"/>
          <p:nvPr/>
        </p:nvSpPr>
        <p:spPr>
          <a:xfrm>
            <a:off x="4292189" y="6147143"/>
            <a:ext cx="36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C0DF39-A6EF-FB10-98BE-840D661449F7}"/>
              </a:ext>
            </a:extLst>
          </p:cNvPr>
          <p:cNvSpPr txBox="1"/>
          <p:nvPr/>
        </p:nvSpPr>
        <p:spPr>
          <a:xfrm>
            <a:off x="9622342" y="6168613"/>
            <a:ext cx="36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B)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CD628C6-0367-2AFA-DC96-B8E3B66B7FCF}"/>
              </a:ext>
            </a:extLst>
          </p:cNvPr>
          <p:cNvSpPr txBox="1"/>
          <p:nvPr/>
        </p:nvSpPr>
        <p:spPr>
          <a:xfrm>
            <a:off x="13527357" y="7718116"/>
            <a:ext cx="4550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b="1" dirty="0"/>
              <a:t>Fig. 3.</a:t>
            </a:r>
            <a:r>
              <a:rPr lang="pt-BR" sz="800" dirty="0"/>
              <a:t> </a:t>
            </a:r>
            <a:r>
              <a:rPr lang="pt-BR" sz="800" b="1" dirty="0"/>
              <a:t>A)</a:t>
            </a:r>
            <a:r>
              <a:rPr lang="pt-BR" sz="800" dirty="0"/>
              <a:t> </a:t>
            </a:r>
            <a:r>
              <a:rPr lang="pt-BR" sz="800" i="1" dirty="0" err="1"/>
              <a:t>Dot</a:t>
            </a:r>
            <a:r>
              <a:rPr lang="pt-BR" sz="800" i="1" dirty="0"/>
              <a:t> </a:t>
            </a:r>
            <a:r>
              <a:rPr lang="pt-BR" sz="800" i="1" dirty="0" err="1"/>
              <a:t>plots</a:t>
            </a:r>
            <a:r>
              <a:rPr lang="pt-BR" sz="800" i="1" dirty="0"/>
              <a:t> </a:t>
            </a:r>
            <a:r>
              <a:rPr lang="pt-BR" sz="800" dirty="0"/>
              <a:t>representativos da frequência de células T CD8 tumor-reativas, </a:t>
            </a:r>
            <a:r>
              <a:rPr lang="pt-BR" sz="800" dirty="0" err="1"/>
              <a:t>co-expressoras</a:t>
            </a:r>
            <a:r>
              <a:rPr lang="pt-BR" sz="800" dirty="0"/>
              <a:t> de CD39 e CD 103 no sangue e tecidos </a:t>
            </a:r>
            <a:r>
              <a:rPr lang="pt-BR" sz="800" dirty="0" err="1"/>
              <a:t>peritumoral</a:t>
            </a:r>
            <a:r>
              <a:rPr lang="pt-BR" sz="800" dirty="0"/>
              <a:t> e tumoral de pacientes com adenocarcinoma gástrico, conforme analisado por citometria de fluxo </a:t>
            </a:r>
            <a:r>
              <a:rPr lang="pt-BR" sz="800" dirty="0" err="1"/>
              <a:t>multiparamétrica</a:t>
            </a:r>
            <a:r>
              <a:rPr lang="pt-BR" sz="800" dirty="0"/>
              <a:t>. </a:t>
            </a:r>
            <a:r>
              <a:rPr lang="pt-BR" sz="800" b="1" dirty="0"/>
              <a:t>B-G) </a:t>
            </a:r>
            <a:r>
              <a:rPr lang="pt-BR" sz="800" dirty="0" err="1"/>
              <a:t>tSNEs</a:t>
            </a:r>
            <a:r>
              <a:rPr lang="pt-BR" sz="800" dirty="0"/>
              <a:t> demonstrativos das distribuições das populações positivas para CD8 </a:t>
            </a:r>
            <a:r>
              <a:rPr lang="pt-BR" sz="800" b="1" dirty="0"/>
              <a:t>(B)</a:t>
            </a:r>
            <a:r>
              <a:rPr lang="pt-BR" sz="800" dirty="0"/>
              <a:t>, CD103 </a:t>
            </a:r>
            <a:r>
              <a:rPr lang="pt-BR" sz="800" b="1" dirty="0"/>
              <a:t>(C)</a:t>
            </a:r>
            <a:r>
              <a:rPr lang="pt-BR" sz="800" dirty="0"/>
              <a:t>, CD39 </a:t>
            </a:r>
            <a:r>
              <a:rPr lang="pt-BR" sz="800" b="1" dirty="0"/>
              <a:t>(D)</a:t>
            </a:r>
            <a:r>
              <a:rPr lang="pt-BR" sz="800" dirty="0"/>
              <a:t>, PD1 </a:t>
            </a:r>
            <a:r>
              <a:rPr lang="pt-BR" sz="800" b="1" dirty="0"/>
              <a:t>(E)</a:t>
            </a:r>
            <a:r>
              <a:rPr lang="pt-BR" sz="800" dirty="0"/>
              <a:t>, TIGIT </a:t>
            </a:r>
            <a:r>
              <a:rPr lang="pt-BR" sz="800" b="1" dirty="0"/>
              <a:t>(F)</a:t>
            </a:r>
            <a:r>
              <a:rPr lang="pt-BR" sz="800" dirty="0"/>
              <a:t> e CD19 </a:t>
            </a:r>
            <a:r>
              <a:rPr lang="pt-BR" sz="800" b="1" dirty="0"/>
              <a:t>(G)</a:t>
            </a:r>
            <a:r>
              <a:rPr lang="pt-BR" sz="800" dirty="0"/>
              <a:t> nos tecidos de pacientes com </a:t>
            </a:r>
            <a:r>
              <a:rPr lang="pt-BR" sz="800" dirty="0" err="1"/>
              <a:t>adenocarcioma</a:t>
            </a:r>
            <a:r>
              <a:rPr lang="pt-BR" sz="800" dirty="0"/>
              <a:t> gástrico.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A4F6060-17A3-1A4D-2893-54CAD02E3315}"/>
              </a:ext>
            </a:extLst>
          </p:cNvPr>
          <p:cNvSpPr txBox="1"/>
          <p:nvPr/>
        </p:nvSpPr>
        <p:spPr>
          <a:xfrm>
            <a:off x="13460423" y="2748328"/>
            <a:ext cx="36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CDC25F8-9D3C-CD34-14AB-95AB497AA464}"/>
              </a:ext>
            </a:extLst>
          </p:cNvPr>
          <p:cNvSpPr txBox="1"/>
          <p:nvPr/>
        </p:nvSpPr>
        <p:spPr>
          <a:xfrm>
            <a:off x="13463137" y="4474059"/>
            <a:ext cx="36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B)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86570F0-E2C7-2681-2191-6B605CCB53B6}"/>
              </a:ext>
            </a:extLst>
          </p:cNvPr>
          <p:cNvSpPr txBox="1"/>
          <p:nvPr/>
        </p:nvSpPr>
        <p:spPr>
          <a:xfrm>
            <a:off x="15017926" y="4475761"/>
            <a:ext cx="36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BE95487-F2A5-1CA6-AD92-53DACEDECC76}"/>
              </a:ext>
            </a:extLst>
          </p:cNvPr>
          <p:cNvSpPr txBox="1"/>
          <p:nvPr/>
        </p:nvSpPr>
        <p:spPr>
          <a:xfrm>
            <a:off x="16529571" y="4466993"/>
            <a:ext cx="36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D)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5C9B224-71E1-1E28-205F-E2D08F732812}"/>
              </a:ext>
            </a:extLst>
          </p:cNvPr>
          <p:cNvSpPr txBox="1"/>
          <p:nvPr/>
        </p:nvSpPr>
        <p:spPr>
          <a:xfrm>
            <a:off x="13527357" y="6085876"/>
            <a:ext cx="36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8D45BC7-26AD-8C3B-F871-3CD21FFA47CD}"/>
              </a:ext>
            </a:extLst>
          </p:cNvPr>
          <p:cNvSpPr txBox="1"/>
          <p:nvPr/>
        </p:nvSpPr>
        <p:spPr>
          <a:xfrm>
            <a:off x="7625705" y="8009641"/>
            <a:ext cx="36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B456733-B431-598D-AA1C-99E8BF663D07}"/>
              </a:ext>
            </a:extLst>
          </p:cNvPr>
          <p:cNvSpPr txBox="1"/>
          <p:nvPr/>
        </p:nvSpPr>
        <p:spPr>
          <a:xfrm>
            <a:off x="10469243" y="8009640"/>
            <a:ext cx="434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D)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DE38FEA-5CAA-962E-E6CA-A6778738B7E2}"/>
              </a:ext>
            </a:extLst>
          </p:cNvPr>
          <p:cNvSpPr txBox="1"/>
          <p:nvPr/>
        </p:nvSpPr>
        <p:spPr>
          <a:xfrm>
            <a:off x="15059045" y="6096109"/>
            <a:ext cx="36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F)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407E472-0149-CE91-EE52-77D3EF3553BF}"/>
              </a:ext>
            </a:extLst>
          </p:cNvPr>
          <p:cNvSpPr txBox="1"/>
          <p:nvPr/>
        </p:nvSpPr>
        <p:spPr>
          <a:xfrm>
            <a:off x="16543941" y="6079628"/>
            <a:ext cx="434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G)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F567D15-7058-56A5-9698-3427A302189B}"/>
              </a:ext>
            </a:extLst>
          </p:cNvPr>
          <p:cNvSpPr txBox="1"/>
          <p:nvPr/>
        </p:nvSpPr>
        <p:spPr>
          <a:xfrm>
            <a:off x="14546314" y="4707988"/>
            <a:ext cx="415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CD8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57175D7-FBEB-A203-8848-66F7C670D1F4}"/>
              </a:ext>
            </a:extLst>
          </p:cNvPr>
          <p:cNvSpPr txBox="1"/>
          <p:nvPr/>
        </p:nvSpPr>
        <p:spPr>
          <a:xfrm>
            <a:off x="15983273" y="4682609"/>
            <a:ext cx="560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CD103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BABF3111-466D-BBCF-E2B7-D19D69ED2309}"/>
              </a:ext>
            </a:extLst>
          </p:cNvPr>
          <p:cNvSpPr txBox="1"/>
          <p:nvPr/>
        </p:nvSpPr>
        <p:spPr>
          <a:xfrm>
            <a:off x="17485911" y="4682609"/>
            <a:ext cx="510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CD39</a:t>
            </a:r>
          </a:p>
        </p:txBody>
      </p:sp>
      <p:sp>
        <p:nvSpPr>
          <p:cNvPr id="41" name="Retângulo de cantos arredondados 28">
            <a:extLst>
              <a:ext uri="{FF2B5EF4-FFF2-40B4-BE49-F238E27FC236}">
                <a16:creationId xmlns:a16="http://schemas.microsoft.com/office/drawing/2014/main" id="{99F198F7-1F6F-DBBE-FA0D-47402545B003}"/>
              </a:ext>
            </a:extLst>
          </p:cNvPr>
          <p:cNvSpPr/>
          <p:nvPr/>
        </p:nvSpPr>
        <p:spPr>
          <a:xfrm>
            <a:off x="137950" y="9383498"/>
            <a:ext cx="3939104" cy="206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1768" tIns="10883" rIns="21768" bIns="10883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10285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ln w="50800">
                  <a:noFill/>
                </a:ln>
                <a:solidFill>
                  <a:schemeClr val="tx1"/>
                </a:solidFill>
                <a:cs typeface="Arial" pitchFamily="34" charset="0"/>
              </a:rPr>
              <a:t>AGRADECIMENTOS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45745A3D-B69A-F066-7B68-D6456AD3AF4A}"/>
              </a:ext>
            </a:extLst>
          </p:cNvPr>
          <p:cNvSpPr txBox="1"/>
          <p:nvPr/>
        </p:nvSpPr>
        <p:spPr>
          <a:xfrm>
            <a:off x="14558512" y="6366214"/>
            <a:ext cx="415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PD1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A969E66-59B0-A551-C2CF-9F5607EBF1BC}"/>
              </a:ext>
            </a:extLst>
          </p:cNvPr>
          <p:cNvSpPr txBox="1"/>
          <p:nvPr/>
        </p:nvSpPr>
        <p:spPr>
          <a:xfrm>
            <a:off x="16000215" y="6342193"/>
            <a:ext cx="560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TIGIT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0911E5A9-06AB-D2F2-C443-ADF8F491D9FE}"/>
              </a:ext>
            </a:extLst>
          </p:cNvPr>
          <p:cNvSpPr txBox="1"/>
          <p:nvPr/>
        </p:nvSpPr>
        <p:spPr>
          <a:xfrm>
            <a:off x="17530881" y="6341649"/>
            <a:ext cx="510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CD19</a:t>
            </a:r>
          </a:p>
        </p:txBody>
      </p:sp>
      <p:sp>
        <p:nvSpPr>
          <p:cNvPr id="53" name="CaixaDeTexto 70">
            <a:extLst>
              <a:ext uri="{FF2B5EF4-FFF2-40B4-BE49-F238E27FC236}">
                <a16:creationId xmlns:a16="http://schemas.microsoft.com/office/drawing/2014/main" id="{D63CAF5E-11C8-1A93-F8C7-D4274C6BB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77" y="5729738"/>
            <a:ext cx="405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000" dirty="0"/>
              <a:t>Amostras cirúrgicas (sangue + tecidos </a:t>
            </a:r>
            <a:r>
              <a:rPr lang="pt-BR" altLang="pt-BR" sz="1000" dirty="0" err="1"/>
              <a:t>peritumoral</a:t>
            </a:r>
            <a:r>
              <a:rPr lang="pt-BR" altLang="pt-BR" sz="1000" dirty="0"/>
              <a:t> e tumoral); n = 10</a:t>
            </a:r>
          </a:p>
        </p:txBody>
      </p:sp>
      <p:sp>
        <p:nvSpPr>
          <p:cNvPr id="54" name="CaixaDeTexto 70">
            <a:extLst>
              <a:ext uri="{FF2B5EF4-FFF2-40B4-BE49-F238E27FC236}">
                <a16:creationId xmlns:a16="http://schemas.microsoft.com/office/drawing/2014/main" id="{23E03EFE-F43A-F546-AFDA-66EA5F781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9" y="6627824"/>
            <a:ext cx="132181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000" dirty="0"/>
              <a:t>Estratégia de </a:t>
            </a:r>
            <a:r>
              <a:rPr lang="pt-BR" altLang="pt-BR" sz="1000" i="1" dirty="0" err="1"/>
              <a:t>Gating</a:t>
            </a:r>
            <a:endParaRPr lang="pt-BR" altLang="pt-BR" sz="1000" i="1" dirty="0"/>
          </a:p>
        </p:txBody>
      </p:sp>
      <p:sp>
        <p:nvSpPr>
          <p:cNvPr id="55" name="CaixaDeTexto 70">
            <a:extLst>
              <a:ext uri="{FF2B5EF4-FFF2-40B4-BE49-F238E27FC236}">
                <a16:creationId xmlns:a16="http://schemas.microsoft.com/office/drawing/2014/main" id="{85FD1006-10FF-87F6-7CCE-91B6BD1C2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18" y="8392269"/>
            <a:ext cx="36326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000" i="1" dirty="0"/>
              <a:t>Análise de dados públicos (TRUST + MCP-Counter) </a:t>
            </a:r>
          </a:p>
        </p:txBody>
      </p:sp>
      <p:sp>
        <p:nvSpPr>
          <p:cNvPr id="58" name="CaixaDeTexto 70">
            <a:extLst>
              <a:ext uri="{FF2B5EF4-FFF2-40B4-BE49-F238E27FC236}">
                <a16:creationId xmlns:a16="http://schemas.microsoft.com/office/drawing/2014/main" id="{209C6B6F-D9A0-1522-874C-FAC0DB4AA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702" y="9175353"/>
            <a:ext cx="15608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900" b="1" i="1" dirty="0"/>
              <a:t>CEP: 2847/20</a:t>
            </a:r>
          </a:p>
        </p:txBody>
      </p:sp>
      <p:sp>
        <p:nvSpPr>
          <p:cNvPr id="4" name="Retângulo de cantos arredondados 28">
            <a:extLst>
              <a:ext uri="{FF2B5EF4-FFF2-40B4-BE49-F238E27FC236}">
                <a16:creationId xmlns:a16="http://schemas.microsoft.com/office/drawing/2014/main" id="{85581B1E-38D9-7906-CB81-E73D9F815383}"/>
              </a:ext>
            </a:extLst>
          </p:cNvPr>
          <p:cNvSpPr/>
          <p:nvPr/>
        </p:nvSpPr>
        <p:spPr>
          <a:xfrm>
            <a:off x="4311569" y="5734951"/>
            <a:ext cx="9082113" cy="3388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1768" tIns="10883" rIns="21768" bIns="10883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10285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ln w="50800">
                  <a:noFill/>
                </a:ln>
                <a:solidFill>
                  <a:schemeClr val="tx1"/>
                </a:solidFill>
                <a:cs typeface="Arial" pitchFamily="34" charset="0"/>
              </a:rPr>
              <a:t>2. RESPONDEDORES À IMUNOTERAPIA COM PEMBROLIZUMAB POSSUEM MAIOR PROPORÇÃO  DE CÉLULAS B IgG1</a:t>
            </a:r>
            <a:r>
              <a:rPr lang="pt-BR" sz="1100" b="1" baseline="30000" dirty="0">
                <a:ln w="50800">
                  <a:noFill/>
                </a:ln>
                <a:solidFill>
                  <a:schemeClr val="tx1"/>
                </a:solidFill>
                <a:cs typeface="Arial" pitchFamily="34" charset="0"/>
              </a:rPr>
              <a:t>+</a:t>
            </a:r>
            <a:r>
              <a:rPr lang="pt-BR" sz="1100" b="1" dirty="0">
                <a:ln w="50800">
                  <a:noFill/>
                </a:ln>
                <a:solidFill>
                  <a:schemeClr val="tx1"/>
                </a:solidFill>
                <a:cs typeface="Arial" pitchFamily="34" charset="0"/>
              </a:rPr>
              <a:t> NO MICROAMBIENTE TUMORAL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0169977-A8E1-99DE-5E40-E06999638891}"/>
              </a:ext>
            </a:extLst>
          </p:cNvPr>
          <p:cNvSpPr txBox="1"/>
          <p:nvPr/>
        </p:nvSpPr>
        <p:spPr>
          <a:xfrm>
            <a:off x="4467449" y="8341592"/>
            <a:ext cx="2836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b="1" dirty="0"/>
              <a:t>Fig. 2.</a:t>
            </a:r>
            <a:r>
              <a:rPr lang="pt-BR" sz="800" dirty="0"/>
              <a:t> </a:t>
            </a:r>
            <a:r>
              <a:rPr lang="pt-BR" sz="800" b="1" dirty="0"/>
              <a:t>A)</a:t>
            </a:r>
            <a:r>
              <a:rPr lang="pt-BR" sz="800" dirty="0"/>
              <a:t> </a:t>
            </a:r>
            <a:r>
              <a:rPr lang="pt-BR" sz="800" i="1" dirty="0" err="1"/>
              <a:t>Stacked</a:t>
            </a:r>
            <a:r>
              <a:rPr lang="pt-BR" sz="800" i="1" dirty="0"/>
              <a:t> bar </a:t>
            </a:r>
            <a:r>
              <a:rPr lang="pt-BR" sz="800" i="1" dirty="0" err="1"/>
              <a:t>plots</a:t>
            </a:r>
            <a:r>
              <a:rPr lang="pt-BR" sz="800" dirty="0"/>
              <a:t> relativos à  expressão de imunoglobulinas em pacientes respondedores ou não à imunoterapia com </a:t>
            </a:r>
            <a:r>
              <a:rPr lang="pt-BR" sz="800" dirty="0" err="1"/>
              <a:t>pembrolizumab</a:t>
            </a:r>
            <a:r>
              <a:rPr lang="pt-BR" sz="800" dirty="0"/>
              <a:t>. </a:t>
            </a:r>
            <a:r>
              <a:rPr lang="pt-BR" sz="800" b="1" dirty="0"/>
              <a:t>B)</a:t>
            </a:r>
            <a:r>
              <a:rPr lang="pt-BR" sz="800" dirty="0"/>
              <a:t> </a:t>
            </a:r>
            <a:r>
              <a:rPr lang="pt-BR" sz="800" i="1" dirty="0" err="1"/>
              <a:t>Heatmap</a:t>
            </a:r>
            <a:r>
              <a:rPr lang="pt-BR" sz="800" dirty="0"/>
              <a:t> demonstrativo da abundância relativa das populações celulares, conforme inferidas pelo MCP-</a:t>
            </a:r>
            <a:r>
              <a:rPr lang="pt-BR" sz="800" dirty="0" err="1"/>
              <a:t>counter</a:t>
            </a:r>
            <a:r>
              <a:rPr lang="pt-BR" sz="800" dirty="0"/>
              <a:t>, expressão de genes relacionados à resposta Th1, </a:t>
            </a:r>
            <a:r>
              <a:rPr lang="pt-BR" sz="800" dirty="0" err="1"/>
              <a:t>quimiocinas</a:t>
            </a:r>
            <a:r>
              <a:rPr lang="pt-BR" sz="800" dirty="0"/>
              <a:t> e imunoglobulinas em pacientes respondedores ou não à imunoterapia. </a:t>
            </a:r>
            <a:r>
              <a:rPr lang="pt-BR" sz="800" b="1" dirty="0"/>
              <a:t>C-D)</a:t>
            </a:r>
            <a:r>
              <a:rPr lang="pt-BR" sz="800" dirty="0"/>
              <a:t> </a:t>
            </a:r>
            <a:r>
              <a:rPr lang="pt-BR" sz="800" i="1" dirty="0" err="1"/>
              <a:t>Heatmaps</a:t>
            </a:r>
            <a:r>
              <a:rPr lang="pt-BR" sz="800" dirty="0"/>
              <a:t> mostrando os </a:t>
            </a:r>
            <a:r>
              <a:rPr lang="pt-BR" sz="800" dirty="0" err="1"/>
              <a:t>clonótipos</a:t>
            </a:r>
            <a:r>
              <a:rPr lang="pt-BR" sz="800" dirty="0"/>
              <a:t> compartilhados a partir das sequências das cadeias leve </a:t>
            </a:r>
            <a:r>
              <a:rPr lang="pt-BR" sz="800" b="1" dirty="0"/>
              <a:t>(C)</a:t>
            </a:r>
            <a:r>
              <a:rPr lang="pt-BR" sz="800" dirty="0"/>
              <a:t> e pesada </a:t>
            </a:r>
            <a:r>
              <a:rPr lang="pt-BR" sz="800" b="1" dirty="0"/>
              <a:t>(D)</a:t>
            </a:r>
            <a:r>
              <a:rPr lang="pt-BR" sz="800" dirty="0"/>
              <a:t> das imunoglobulinas. </a:t>
            </a:r>
          </a:p>
        </p:txBody>
      </p:sp>
    </p:spTree>
    <p:extLst>
      <p:ext uri="{BB962C8B-B14F-4D97-AF65-F5344CB8AC3E}">
        <p14:creationId xmlns:p14="http://schemas.microsoft.com/office/powerpoint/2010/main" val="34220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1934</TotalTime>
  <Words>812</Words>
  <Application>Microsoft Office PowerPoint</Application>
  <PresentationFormat>Personalizar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neves Neves Campos</dc:creator>
  <cp:lastModifiedBy>Alexandre Chaves</cp:lastModifiedBy>
  <cp:revision>59</cp:revision>
  <dcterms:created xsi:type="dcterms:W3CDTF">2018-02-05T15:36:18Z</dcterms:created>
  <dcterms:modified xsi:type="dcterms:W3CDTF">2023-01-18T02:01:32Z</dcterms:modified>
</cp:coreProperties>
</file>