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/>
    <p:restoredTop sz="95994"/>
  </p:normalViewPr>
  <p:slideViewPr>
    <p:cSldViewPr snapToGrid="0" snapToObjects="1">
      <p:cViewPr varScale="1">
        <p:scale>
          <a:sx n="49" d="100"/>
          <a:sy n="49" d="100"/>
        </p:scale>
        <p:origin x="376" y="56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5F2BD0F1-005A-0044-A8AB-560F9375413B}"/>
              </a:ext>
            </a:extLst>
          </p:cNvPr>
          <p:cNvSpPr/>
          <p:nvPr/>
        </p:nvSpPr>
        <p:spPr>
          <a:xfrm>
            <a:off x="6446916" y="3884873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A5E64E54-F3DF-614D-AB54-FE5A3AEF7AA0}"/>
              </a:ext>
            </a:extLst>
          </p:cNvPr>
          <p:cNvSpPr/>
          <p:nvPr/>
        </p:nvSpPr>
        <p:spPr>
          <a:xfrm>
            <a:off x="12327883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A4D1C169-D6E1-FD4B-A45E-96E67FB1FAC8}"/>
              </a:ext>
            </a:extLst>
          </p:cNvPr>
          <p:cNvSpPr/>
          <p:nvPr/>
        </p:nvSpPr>
        <p:spPr>
          <a:xfrm>
            <a:off x="6471626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1D1AA0-407E-424D-91CD-EDDDAC304852}"/>
              </a:ext>
            </a:extLst>
          </p:cNvPr>
          <p:cNvSpPr/>
          <p:nvPr/>
        </p:nvSpPr>
        <p:spPr>
          <a:xfrm>
            <a:off x="689500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7E963C-F39C-9142-BF7D-B9F3E604B6E7}"/>
              </a:ext>
            </a:extLst>
          </p:cNvPr>
          <p:cNvSpPr/>
          <p:nvPr/>
        </p:nvSpPr>
        <p:spPr>
          <a:xfrm>
            <a:off x="0" y="800991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FBF4F5-4DA9-A54C-8992-944303BBFA52}"/>
              </a:ext>
            </a:extLst>
          </p:cNvPr>
          <p:cNvSpPr txBox="1"/>
          <p:nvPr/>
        </p:nvSpPr>
        <p:spPr>
          <a:xfrm>
            <a:off x="640080" y="871102"/>
            <a:ext cx="1580195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Pneumatose</a:t>
            </a:r>
            <a:r>
              <a:rPr lang="en-US" sz="28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do </a:t>
            </a:r>
            <a:r>
              <a:rPr lang="en-US" sz="2800" b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trato</a:t>
            </a:r>
            <a:r>
              <a:rPr lang="en-US" sz="28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gastrointestinal </a:t>
            </a:r>
            <a:r>
              <a:rPr lang="en-US" sz="2800" b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em</a:t>
            </a:r>
            <a:r>
              <a:rPr lang="en-US" sz="28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pacientes</a:t>
            </a:r>
            <a:r>
              <a:rPr lang="en-US" sz="28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oncológicos</a:t>
            </a:r>
            <a:r>
              <a:rPr lang="en-US" sz="28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: </a:t>
            </a:r>
            <a:r>
              <a:rPr lang="en-US" sz="2800" b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uma</a:t>
            </a:r>
            <a:r>
              <a:rPr lang="en-US" sz="28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análise</a:t>
            </a:r>
            <a:r>
              <a:rPr lang="en-US" sz="28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retrospective </a:t>
            </a:r>
            <a:r>
              <a:rPr lang="en-US" sz="2800" b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em</a:t>
            </a:r>
            <a:r>
              <a:rPr lang="en-US" sz="28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um </a:t>
            </a:r>
            <a:r>
              <a:rPr lang="en-US" sz="2800" b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centro</a:t>
            </a:r>
            <a:endParaRPr lang="en-US" sz="28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2800" b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oncológico</a:t>
            </a:r>
            <a:r>
              <a:rPr lang="en-US" sz="28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terciário</a:t>
            </a:r>
            <a:r>
              <a:rPr lang="en-US" sz="28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. </a:t>
            </a:r>
            <a:endParaRPr lang="pt-BR" sz="28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1A24BD-BD89-144A-A301-A8058FB68A3A}"/>
              </a:ext>
            </a:extLst>
          </p:cNvPr>
          <p:cNvSpPr txBox="1"/>
          <p:nvPr/>
        </p:nvSpPr>
        <p:spPr>
          <a:xfrm>
            <a:off x="14604371" y="1362750"/>
            <a:ext cx="16783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A. B. Aguiar.</a:t>
            </a:r>
            <a:endParaRPr lang="pt-BR" sz="2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499DB6-57F6-FA4E-AD8C-82777B9EFB6F}"/>
              </a:ext>
            </a:extLst>
          </p:cNvPr>
          <p:cNvSpPr txBox="1"/>
          <p:nvPr/>
        </p:nvSpPr>
        <p:spPr>
          <a:xfrm>
            <a:off x="640080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7B7308-5D9B-974F-AB82-CF827144DE32}"/>
              </a:ext>
            </a:extLst>
          </p:cNvPr>
          <p:cNvSpPr txBox="1"/>
          <p:nvPr/>
        </p:nvSpPr>
        <p:spPr>
          <a:xfrm>
            <a:off x="640080" y="2601689"/>
            <a:ext cx="543618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/>
              <a:t>A pneumatose do trato gastrointestinal é um achado radiológico ou anatomopatológico raro caracterizado por presença de gás na parede do trato gastrointestinal.  Trata-se de uma condição rara com fisiopatologia ainda não bem estabelecida, provavelmente multifatorial, cuja incidência tem aumentado nos últimos anos.</a:t>
            </a:r>
          </a:p>
          <a:p>
            <a:pPr algn="just"/>
            <a:r>
              <a:rPr lang="pt-BR" sz="1200" dirty="0"/>
              <a:t>A pneumatose do trato gastrointestinal pode ocorrer em diferentes contextos clínicos. Em alguns casos ocorre de forma assintomática e autolimitada, sendo apenas um achado de exame, em outros pode fazer parte de uma condição sistêmica grave, que ameaça a vida. Também pode ser idiopática ou estar associada a uma série de doenças ou condições clínicas, destacando-se: doenças pulmonares, do trato gastrointestinal, autoimunes, infecciosas, iatrogênicas, induzidas por drogas e pós-transplante. Os quadros graves estão geralmente relacionados à isquemia mesentérica, necrose ou obstrução intestinal.</a:t>
            </a:r>
          </a:p>
          <a:p>
            <a:pPr algn="just"/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P</a:t>
            </a:r>
            <a:r>
              <a:rPr lang="pt-BR" sz="1200" dirty="0"/>
              <a:t>acientes com câncer apresentam maior risco de pneumatose que a população em geral, em decorrência da própria doença e do seu tratamento, principalmente a quimioterapia e a </a:t>
            </a:r>
            <a:r>
              <a:rPr lang="pt-BR" sz="1200" dirty="0" err="1"/>
              <a:t>corticoterapia</a:t>
            </a:r>
            <a:r>
              <a:rPr lang="pt-BR" sz="1200" dirty="0"/>
              <a:t>. A diferenciação entre causas benignas ou graves da pneumatose do trato gastrointestinal em pacientes com câncer é ainda mais complexa do que na população geral, tornando fundamental mais estudos para melhor entendimento da pneumatose intestinal nesse grupo específico de pacientes, com o objetivo de identificar prontamente os pacientes que necessitam de um tratamento agressivo, geralmente cirúrgico, e evitar intervenções desnecessárias nos casos benignos.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CA608A-2DC5-9041-9E97-EBBF8BECB85E}"/>
              </a:ext>
            </a:extLst>
          </p:cNvPr>
          <p:cNvSpPr txBox="1"/>
          <p:nvPr/>
        </p:nvSpPr>
        <p:spPr>
          <a:xfrm>
            <a:off x="6446916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4ECDDF-475F-AA4A-87B3-CF665B158A65}"/>
              </a:ext>
            </a:extLst>
          </p:cNvPr>
          <p:cNvSpPr txBox="1"/>
          <p:nvPr/>
        </p:nvSpPr>
        <p:spPr>
          <a:xfrm>
            <a:off x="6372787" y="2601689"/>
            <a:ext cx="54361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/>
              <a:t>Avaliar e discutir os casos de pneumatose do trato gastrointestinal em pacientes com diagnóstico de câncer; correlacionar os achados de imagens com dados clínicos e desfecho do paciente e fazer um paralelo entre aqueles cuja evolução se deu de forma benigna e os de evolução grave, a fim de tentar identificar fatores associados ao prognóstico. 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89EB4AE-6623-BC4D-8A59-FAB159F3CD26}"/>
              </a:ext>
            </a:extLst>
          </p:cNvPr>
          <p:cNvSpPr txBox="1"/>
          <p:nvPr/>
        </p:nvSpPr>
        <p:spPr>
          <a:xfrm>
            <a:off x="6446915" y="3882120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535ABC-B6F0-914E-A2CD-EEC99805C25A}"/>
              </a:ext>
            </a:extLst>
          </p:cNvPr>
          <p:cNvSpPr txBox="1"/>
          <p:nvPr/>
        </p:nvSpPr>
        <p:spPr>
          <a:xfrm>
            <a:off x="6386463" y="4490094"/>
            <a:ext cx="5436187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/>
              <a:t>Estudo analítico, transversal, retrospectivo e </a:t>
            </a:r>
            <a:r>
              <a:rPr lang="pt-BR" sz="1200" dirty="0" err="1"/>
              <a:t>unicêntrico</a:t>
            </a:r>
            <a:r>
              <a:rPr lang="pt-BR" sz="1200" dirty="0"/>
              <a:t>, realizado através da revisão de exames de imagens e prontuários de pacientes com achado de pneumatose do trato gastrointestinal em exames de tomografias computadorizadas realizados no Departamento de Imagem do A.C. Camargo </a:t>
            </a:r>
            <a:r>
              <a:rPr lang="pt-BR" sz="1200" dirty="0" err="1"/>
              <a:t>Cancer</a:t>
            </a:r>
            <a:r>
              <a:rPr lang="pt-BR" sz="1200" dirty="0"/>
              <a:t> Center.</a:t>
            </a:r>
          </a:p>
          <a:p>
            <a:pPr algn="just"/>
            <a:r>
              <a:rPr lang="pt-BR" sz="1200" dirty="0"/>
              <a:t>Foram incluídos os pacientes com diagnóstico de câncer que tinham pelo menos um exame de tomografia computadorizada do abdome realizado entre janeiro de 2020 e maio de 2021 cujo laudo médico mencionasse pneumatose. </a:t>
            </a:r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Foram excluídos aqueles que não tinham </a:t>
            </a:r>
            <a:r>
              <a:rPr lang="pt-BR" sz="1200" dirty="0"/>
              <a:t>diagnóstico estabelecido de câncer ou exame de tomografia computadorizada com achado de pneumatose no trato gastrointestinal.</a:t>
            </a:r>
          </a:p>
          <a:p>
            <a:pPr algn="just"/>
            <a:r>
              <a:rPr lang="pt-BR" sz="1200" dirty="0">
                <a:latin typeface="Calibri" charset="0"/>
                <a:ea typeface="Calibri" charset="0"/>
                <a:cs typeface="Calibri" charset="0"/>
              </a:rPr>
              <a:t>Foram estudados 21 pacientes com análise da tomografia computadorizada quanto </a:t>
            </a:r>
            <a:r>
              <a:rPr lang="pt-BR" sz="1200" dirty="0"/>
              <a:t>a localização, padrão e achados associados da pneumatose, além de revisão de informações clínicas, dividindo a população em grupos com evolução grave ou benigna.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0911BC6-C929-C743-8A55-B63E6304E3CF}"/>
              </a:ext>
            </a:extLst>
          </p:cNvPr>
          <p:cNvSpPr txBox="1"/>
          <p:nvPr/>
        </p:nvSpPr>
        <p:spPr>
          <a:xfrm>
            <a:off x="12303173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 E CONCLUS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4C257E-FAC8-9842-9590-26985410A87C}"/>
              </a:ext>
            </a:extLst>
          </p:cNvPr>
          <p:cNvSpPr txBox="1"/>
          <p:nvPr/>
        </p:nvSpPr>
        <p:spPr>
          <a:xfrm>
            <a:off x="12229043" y="2601689"/>
            <a:ext cx="54361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/>
              <a:t>5 pacientes foram classificados com evolução benigna da pneumatose intestinal (23,8%) e 16 com evolução grave (76,2%). Dentre os casos com evolução grave as duas principais causas foram obstrução intestinal (50%), seguida de perfuração (18,7%). </a:t>
            </a:r>
          </a:p>
          <a:p>
            <a:pPr algn="just"/>
            <a:r>
              <a:rPr lang="pt-BR" sz="1200" dirty="0"/>
              <a:t>Pacientes com câncer apresentam maior risco de pneumatose intestinal que a população em geral. A ausência de sintomas foi o fator prognóstico mais relacionado com a evolução benigna, enquanto o estádio oncológico grave demonstrou ter relação com a evolução grave da pneumatose. Alguns achados tomográficos foram mais encontrados em pacientes com evolução grave </a:t>
            </a:r>
            <a:r>
              <a:rPr lang="pt-BR" sz="1200"/>
              <a:t>da pneumatose</a:t>
            </a:r>
            <a:r>
              <a:rPr lang="pt-BR" sz="1200" dirty="0"/>
              <a:t>, porém sem significância estatística.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811B4335-7FB6-0649-84FD-BD02F8A00755}"/>
              </a:ext>
            </a:extLst>
          </p:cNvPr>
          <p:cNvSpPr/>
          <p:nvPr/>
        </p:nvSpPr>
        <p:spPr>
          <a:xfrm>
            <a:off x="12381200" y="7127129"/>
            <a:ext cx="5265862" cy="2633358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D6EBE1A-8008-FA46-896B-260C146290A8}"/>
              </a:ext>
            </a:extLst>
          </p:cNvPr>
          <p:cNvSpPr txBox="1"/>
          <p:nvPr/>
        </p:nvSpPr>
        <p:spPr>
          <a:xfrm>
            <a:off x="12459430" y="7315726"/>
            <a:ext cx="497541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Calibri" charset="0"/>
                <a:ea typeface="Calibri" charset="0"/>
                <a:cs typeface="Calibri" charset="0"/>
              </a:rPr>
              <a:t>Referências</a:t>
            </a:r>
            <a:r>
              <a:rPr lang="en-US" sz="1400" b="1" dirty="0">
                <a:latin typeface="Calibri" charset="0"/>
                <a:ea typeface="Calibri" charset="0"/>
                <a:cs typeface="Calibri" charset="0"/>
              </a:rPr>
              <a:t>: </a:t>
            </a:r>
          </a:p>
          <a:p>
            <a:r>
              <a:rPr lang="pt-BR" sz="1050" dirty="0"/>
              <a:t>Soyer P, Martin-</a:t>
            </a:r>
            <a:r>
              <a:rPr lang="pt-BR" sz="1050" dirty="0" err="1"/>
              <a:t>Grivaud</a:t>
            </a:r>
            <a:r>
              <a:rPr lang="pt-BR" sz="1050" dirty="0"/>
              <a:t> S, </a:t>
            </a:r>
            <a:r>
              <a:rPr lang="pt-BR" sz="1050" dirty="0" err="1"/>
              <a:t>Boudiaf</a:t>
            </a:r>
            <a:r>
              <a:rPr lang="pt-BR" sz="1050" dirty="0"/>
              <a:t> M, </a:t>
            </a:r>
            <a:r>
              <a:rPr lang="pt-BR" sz="1050" dirty="0" err="1"/>
              <a:t>Malzy</a:t>
            </a:r>
            <a:r>
              <a:rPr lang="pt-BR" sz="1050" dirty="0"/>
              <a:t> P, </a:t>
            </a:r>
            <a:r>
              <a:rPr lang="pt-BR" sz="1050" dirty="0" err="1"/>
              <a:t>Duchat</a:t>
            </a:r>
            <a:r>
              <a:rPr lang="pt-BR" sz="1050" dirty="0"/>
              <a:t> F, </a:t>
            </a:r>
            <a:r>
              <a:rPr lang="pt-BR" sz="1050" dirty="0" err="1"/>
              <a:t>Hamzi</a:t>
            </a:r>
            <a:r>
              <a:rPr lang="pt-BR" sz="1050" dirty="0"/>
              <a:t> L, et al. Linear </a:t>
            </a:r>
            <a:r>
              <a:rPr lang="pt-BR" sz="1050" dirty="0" err="1"/>
              <a:t>or</a:t>
            </a:r>
            <a:r>
              <a:rPr lang="pt-BR" sz="1050" dirty="0"/>
              <a:t> </a:t>
            </a:r>
            <a:r>
              <a:rPr lang="pt-BR" sz="1050" dirty="0" err="1"/>
              <a:t>bubbly</a:t>
            </a:r>
            <a:r>
              <a:rPr lang="pt-BR" sz="1050" dirty="0"/>
              <a:t>: a pictorial review </a:t>
            </a:r>
            <a:r>
              <a:rPr lang="pt-BR" sz="1050" dirty="0" err="1"/>
              <a:t>of</a:t>
            </a:r>
            <a:r>
              <a:rPr lang="pt-BR" sz="1050" dirty="0"/>
              <a:t> CT </a:t>
            </a:r>
            <a:r>
              <a:rPr lang="pt-BR" sz="1050" dirty="0" err="1"/>
              <a:t>features</a:t>
            </a:r>
            <a:r>
              <a:rPr lang="pt-BR" sz="1050" dirty="0"/>
              <a:t> </a:t>
            </a:r>
            <a:r>
              <a:rPr lang="pt-BR" sz="1050" dirty="0" err="1"/>
              <a:t>of</a:t>
            </a:r>
            <a:r>
              <a:rPr lang="pt-BR" sz="1050" dirty="0"/>
              <a:t> intestinal </a:t>
            </a:r>
            <a:r>
              <a:rPr lang="pt-BR" sz="1050" dirty="0" err="1"/>
              <a:t>pneumatosis</a:t>
            </a:r>
            <a:r>
              <a:rPr lang="pt-BR" sz="1050" dirty="0"/>
              <a:t> in </a:t>
            </a:r>
            <a:r>
              <a:rPr lang="pt-BR" sz="1050" dirty="0" err="1"/>
              <a:t>adults</a:t>
            </a:r>
            <a:r>
              <a:rPr lang="pt-BR" sz="1050" dirty="0"/>
              <a:t>. J Radiol. 2008;89(12):1907–20. </a:t>
            </a:r>
          </a:p>
          <a:p>
            <a:r>
              <a:rPr lang="pt-BR" sz="1050" dirty="0" err="1"/>
              <a:t>Feczko</a:t>
            </a:r>
            <a:r>
              <a:rPr lang="pt-BR" sz="1050" dirty="0"/>
              <a:t> PJ, </a:t>
            </a:r>
            <a:r>
              <a:rPr lang="pt-BR" sz="1050" dirty="0" err="1"/>
              <a:t>Mezwa</a:t>
            </a:r>
            <a:r>
              <a:rPr lang="pt-BR" sz="1050" dirty="0"/>
              <a:t> DG, Farah MC, White BD. Clinical </a:t>
            </a:r>
            <a:r>
              <a:rPr lang="pt-BR" sz="1050" dirty="0" err="1"/>
              <a:t>significance</a:t>
            </a:r>
            <a:r>
              <a:rPr lang="pt-BR" sz="1050" dirty="0"/>
              <a:t> </a:t>
            </a:r>
            <a:r>
              <a:rPr lang="pt-BR" sz="1050" dirty="0" err="1"/>
              <a:t>of</a:t>
            </a:r>
            <a:r>
              <a:rPr lang="pt-BR" sz="1050" dirty="0"/>
              <a:t> </a:t>
            </a:r>
            <a:r>
              <a:rPr lang="pt-BR" sz="1050" dirty="0" err="1"/>
              <a:t>pneumatosis</a:t>
            </a:r>
            <a:r>
              <a:rPr lang="pt-BR" sz="1050" dirty="0"/>
              <a:t> </a:t>
            </a:r>
            <a:r>
              <a:rPr lang="pt-BR" sz="1050" dirty="0" err="1"/>
              <a:t>of</a:t>
            </a:r>
            <a:r>
              <a:rPr lang="pt-BR" sz="1050" dirty="0"/>
              <a:t> </a:t>
            </a:r>
            <a:r>
              <a:rPr lang="pt-BR" sz="1050" dirty="0" err="1"/>
              <a:t>the</a:t>
            </a:r>
            <a:r>
              <a:rPr lang="pt-BR" sz="1050" dirty="0"/>
              <a:t> </a:t>
            </a:r>
            <a:r>
              <a:rPr lang="pt-BR" sz="1050" dirty="0" err="1"/>
              <a:t>bowel</a:t>
            </a:r>
            <a:r>
              <a:rPr lang="pt-BR" sz="1050" dirty="0"/>
              <a:t> </a:t>
            </a:r>
            <a:r>
              <a:rPr lang="pt-BR" sz="1050" dirty="0" err="1"/>
              <a:t>wall</a:t>
            </a:r>
            <a:r>
              <a:rPr lang="pt-BR" sz="1050" dirty="0"/>
              <a:t>. </a:t>
            </a:r>
            <a:r>
              <a:rPr lang="pt-BR" sz="1050" dirty="0" err="1"/>
              <a:t>Radiographics</a:t>
            </a:r>
            <a:r>
              <a:rPr lang="pt-BR" sz="1050" dirty="0"/>
              <a:t>. 1992;12(6):1069–78.</a:t>
            </a:r>
          </a:p>
          <a:p>
            <a:r>
              <a:rPr lang="pt-BR" sz="1050" dirty="0"/>
              <a:t>Ho LM, Paulson EK, Thompson WM. </a:t>
            </a:r>
            <a:r>
              <a:rPr lang="pt-BR" sz="1050" dirty="0" err="1"/>
              <a:t>Pneumatosis</a:t>
            </a:r>
            <a:r>
              <a:rPr lang="pt-BR" sz="1050" dirty="0"/>
              <a:t> intestinal </a:t>
            </a:r>
            <a:r>
              <a:rPr lang="pt-BR" sz="1050" dirty="0" err="1"/>
              <a:t>is</a:t>
            </a:r>
            <a:r>
              <a:rPr lang="pt-BR" sz="1050" dirty="0"/>
              <a:t> in </a:t>
            </a:r>
            <a:r>
              <a:rPr lang="pt-BR" sz="1050" dirty="0" err="1"/>
              <a:t>the</a:t>
            </a:r>
            <a:r>
              <a:rPr lang="pt-BR" sz="1050" dirty="0"/>
              <a:t> </a:t>
            </a:r>
            <a:r>
              <a:rPr lang="pt-BR" sz="1050" dirty="0" err="1"/>
              <a:t>adult</a:t>
            </a:r>
            <a:r>
              <a:rPr lang="pt-BR" sz="1050" dirty="0"/>
              <a:t>: </a:t>
            </a:r>
            <a:r>
              <a:rPr lang="pt-BR" sz="1050" dirty="0" err="1"/>
              <a:t>Benign</a:t>
            </a:r>
            <a:r>
              <a:rPr lang="pt-BR" sz="1050" dirty="0"/>
              <a:t> </a:t>
            </a:r>
            <a:r>
              <a:rPr lang="pt-BR" sz="1050" dirty="0" err="1"/>
              <a:t>to</a:t>
            </a:r>
            <a:r>
              <a:rPr lang="pt-BR" sz="1050" dirty="0"/>
              <a:t> </a:t>
            </a:r>
            <a:r>
              <a:rPr lang="pt-BR" sz="1050" dirty="0" err="1"/>
              <a:t>lifethreatening</a:t>
            </a:r>
            <a:r>
              <a:rPr lang="pt-BR" sz="1050" dirty="0"/>
              <a:t> causes. Am J </a:t>
            </a:r>
            <a:r>
              <a:rPr lang="pt-BR" sz="1050" dirty="0" err="1"/>
              <a:t>Roentgenol</a:t>
            </a:r>
            <a:r>
              <a:rPr lang="pt-BR" sz="1050" dirty="0"/>
              <a:t>. 2007;188(6):1604–13. </a:t>
            </a:r>
          </a:p>
          <a:p>
            <a:r>
              <a:rPr lang="pt-BR" sz="1050" dirty="0"/>
              <a:t>Wu LL, Yang YS, Dou Y, Liu Q Sen. A </a:t>
            </a:r>
            <a:r>
              <a:rPr lang="pt-BR" sz="1050" dirty="0" err="1"/>
              <a:t>systematic</a:t>
            </a:r>
            <a:r>
              <a:rPr lang="pt-BR" sz="1050" dirty="0"/>
              <a:t> </a:t>
            </a:r>
            <a:r>
              <a:rPr lang="pt-BR" sz="1050" dirty="0" err="1"/>
              <a:t>analysis</a:t>
            </a:r>
            <a:r>
              <a:rPr lang="pt-BR" sz="1050" dirty="0"/>
              <a:t> </a:t>
            </a:r>
            <a:r>
              <a:rPr lang="pt-BR" sz="1050" dirty="0" err="1"/>
              <a:t>of</a:t>
            </a:r>
            <a:r>
              <a:rPr lang="pt-BR" sz="1050" dirty="0"/>
              <a:t> </a:t>
            </a:r>
            <a:r>
              <a:rPr lang="pt-BR" sz="1050" dirty="0" err="1"/>
              <a:t>pneumatosis</a:t>
            </a:r>
            <a:r>
              <a:rPr lang="pt-BR" sz="1050" dirty="0"/>
              <a:t> </a:t>
            </a:r>
            <a:r>
              <a:rPr lang="pt-BR" sz="1050" dirty="0" err="1"/>
              <a:t>cystoids</a:t>
            </a:r>
            <a:r>
              <a:rPr lang="pt-BR" sz="1050" dirty="0"/>
              <a:t> </a:t>
            </a:r>
            <a:r>
              <a:rPr lang="pt-BR" sz="1050" dirty="0" err="1"/>
              <a:t>intestinalis</a:t>
            </a:r>
            <a:r>
              <a:rPr lang="pt-BR" sz="1050" dirty="0"/>
              <a:t>. World J </a:t>
            </a:r>
            <a:r>
              <a:rPr lang="pt-BR" sz="1050" dirty="0" err="1"/>
              <a:t>Gastroenterol</a:t>
            </a:r>
            <a:r>
              <a:rPr lang="pt-BR" sz="1050" dirty="0"/>
              <a:t>. 2013;19(30):4973–8.</a:t>
            </a:r>
          </a:p>
          <a:p>
            <a:r>
              <a:rPr lang="pt-BR" sz="1050" dirty="0"/>
              <a:t>Lee KS, Hwang S, </a:t>
            </a:r>
            <a:r>
              <a:rPr lang="pt-BR" sz="1050" dirty="0" err="1"/>
              <a:t>Rúa</a:t>
            </a:r>
            <a:r>
              <a:rPr lang="pt-BR" sz="1050" dirty="0"/>
              <a:t> SMH, </a:t>
            </a:r>
            <a:r>
              <a:rPr lang="pt-BR" sz="1050" dirty="0" err="1"/>
              <a:t>Janjigian</a:t>
            </a:r>
            <a:r>
              <a:rPr lang="pt-BR" sz="1050" dirty="0"/>
              <a:t> YY, </a:t>
            </a:r>
            <a:r>
              <a:rPr lang="pt-BR" sz="1050" dirty="0" err="1"/>
              <a:t>Gollub</a:t>
            </a:r>
            <a:r>
              <a:rPr lang="pt-BR" sz="1050" dirty="0"/>
              <a:t> MJ. </a:t>
            </a:r>
            <a:r>
              <a:rPr lang="pt-BR" sz="1050" dirty="0" err="1"/>
              <a:t>Distinguishing</a:t>
            </a:r>
            <a:r>
              <a:rPr lang="pt-BR" sz="1050" dirty="0"/>
              <a:t> </a:t>
            </a:r>
            <a:r>
              <a:rPr lang="pt-BR" sz="1050" dirty="0" err="1"/>
              <a:t>benign</a:t>
            </a:r>
            <a:r>
              <a:rPr lang="pt-BR" sz="1050" dirty="0"/>
              <a:t> </a:t>
            </a:r>
            <a:r>
              <a:rPr lang="pt-BR" sz="1050" dirty="0" err="1"/>
              <a:t>and</a:t>
            </a:r>
            <a:r>
              <a:rPr lang="pt-BR" sz="1050" dirty="0"/>
              <a:t> </a:t>
            </a:r>
            <a:r>
              <a:rPr lang="pt-BR" sz="1050" dirty="0" err="1"/>
              <a:t>lifethreatening</a:t>
            </a:r>
            <a:r>
              <a:rPr lang="pt-BR" sz="1050" dirty="0"/>
              <a:t> </a:t>
            </a:r>
            <a:r>
              <a:rPr lang="pt-BR" sz="1050" dirty="0" err="1"/>
              <a:t>pneumatosis</a:t>
            </a:r>
            <a:r>
              <a:rPr lang="pt-BR" sz="1050" dirty="0"/>
              <a:t> </a:t>
            </a:r>
            <a:r>
              <a:rPr lang="pt-BR" sz="1050" dirty="0" err="1"/>
              <a:t>intestinalis</a:t>
            </a:r>
            <a:r>
              <a:rPr lang="pt-BR" sz="1050" dirty="0"/>
              <a:t> in </a:t>
            </a:r>
            <a:r>
              <a:rPr lang="pt-BR" sz="1050" dirty="0" err="1"/>
              <a:t>patients</a:t>
            </a:r>
            <a:r>
              <a:rPr lang="pt-BR" sz="1050" dirty="0"/>
              <a:t> </a:t>
            </a:r>
            <a:r>
              <a:rPr lang="pt-BR" sz="1050" dirty="0" err="1"/>
              <a:t>with</a:t>
            </a:r>
            <a:r>
              <a:rPr lang="pt-BR" sz="1050" dirty="0"/>
              <a:t> </a:t>
            </a:r>
            <a:r>
              <a:rPr lang="pt-BR" sz="1050" dirty="0" err="1"/>
              <a:t>cancer</a:t>
            </a:r>
            <a:r>
              <a:rPr lang="pt-BR" sz="1050" dirty="0"/>
              <a:t> </a:t>
            </a:r>
            <a:r>
              <a:rPr lang="pt-BR" sz="1050" dirty="0" err="1"/>
              <a:t>by</a:t>
            </a:r>
            <a:r>
              <a:rPr lang="pt-BR" sz="1050" dirty="0"/>
              <a:t> CT </a:t>
            </a:r>
            <a:r>
              <a:rPr lang="pt-BR" sz="1050" dirty="0" err="1"/>
              <a:t>imaging</a:t>
            </a:r>
            <a:r>
              <a:rPr lang="pt-BR" sz="1050" dirty="0"/>
              <a:t> </a:t>
            </a:r>
            <a:r>
              <a:rPr lang="pt-BR" sz="1050" dirty="0" err="1"/>
              <a:t>features</a:t>
            </a:r>
            <a:r>
              <a:rPr lang="pt-BR" sz="1050" dirty="0"/>
              <a:t>. Am J </a:t>
            </a:r>
            <a:r>
              <a:rPr lang="pt-BR" sz="1050" dirty="0" err="1"/>
              <a:t>Roentgenol</a:t>
            </a:r>
            <a:r>
              <a:rPr lang="pt-BR" sz="1050" dirty="0"/>
              <a:t>. 2013;200(5):1042–7. </a:t>
            </a:r>
            <a:endParaRPr lang="pt-BR" sz="1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491CD4D7-93B2-5718-1D7D-423788E286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500" y="7127129"/>
            <a:ext cx="5265862" cy="1644296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4519AB16-CECC-5FE1-AE3C-0697D39EFF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6915" y="7053662"/>
            <a:ext cx="5290573" cy="2663176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192780BB-4107-1242-DD8D-42CD1E01F1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274377" y="4712630"/>
            <a:ext cx="5436187" cy="224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0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260</TotalTime>
  <Words>755</Words>
  <Application>Microsoft Office PowerPoint</Application>
  <PresentationFormat>Personalizar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Aguillar Barros Aguiar</cp:lastModifiedBy>
  <cp:revision>61</cp:revision>
  <dcterms:created xsi:type="dcterms:W3CDTF">2018-02-05T15:36:18Z</dcterms:created>
  <dcterms:modified xsi:type="dcterms:W3CDTF">2023-01-17T04:09:21Z</dcterms:modified>
</cp:coreProperties>
</file>