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81355" y="801623"/>
            <a:ext cx="16316325" cy="1004569"/>
          </a:xfrm>
          <a:custGeom>
            <a:avLst/>
            <a:gdLst/>
            <a:ahLst/>
            <a:cxnLst/>
            <a:rect l="l" t="t" r="r" b="b"/>
            <a:pathLst>
              <a:path w="16316325" h="1004569">
                <a:moveTo>
                  <a:pt x="0" y="1004316"/>
                </a:moveTo>
                <a:lnTo>
                  <a:pt x="16315944" y="1004316"/>
                </a:lnTo>
                <a:lnTo>
                  <a:pt x="16315944" y="0"/>
                </a:lnTo>
                <a:lnTo>
                  <a:pt x="0" y="0"/>
                </a:lnTo>
                <a:lnTo>
                  <a:pt x="0" y="100431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7314" y="835533"/>
            <a:ext cx="17473371" cy="8978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7314" y="835533"/>
            <a:ext cx="15557500" cy="89789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10"/>
              <a:t>STUDY</a:t>
            </a:r>
            <a:r>
              <a:rPr dirty="0" spc="10"/>
              <a:t> OF </a:t>
            </a:r>
            <a:r>
              <a:rPr dirty="0" spc="15"/>
              <a:t>HUMAN KIDNEY</a:t>
            </a:r>
            <a:r>
              <a:rPr dirty="0"/>
              <a:t> </a:t>
            </a:r>
            <a:r>
              <a:rPr dirty="0" spc="5"/>
              <a:t>CARCINOMA</a:t>
            </a:r>
            <a:r>
              <a:rPr dirty="0" spc="45"/>
              <a:t> </a:t>
            </a:r>
            <a:r>
              <a:rPr dirty="0" spc="15"/>
              <a:t>USING </a:t>
            </a:r>
            <a:r>
              <a:rPr dirty="0" spc="10"/>
              <a:t>THE</a:t>
            </a:r>
            <a:r>
              <a:rPr dirty="0" spc="15"/>
              <a:t> </a:t>
            </a:r>
            <a:r>
              <a:rPr dirty="0" spc="-25"/>
              <a:t>PATIENT-DERIVED</a:t>
            </a:r>
            <a:r>
              <a:rPr dirty="0" spc="35"/>
              <a:t> </a:t>
            </a:r>
            <a:r>
              <a:rPr dirty="0" spc="10"/>
              <a:t>XENOGRAFT</a:t>
            </a:r>
            <a:r>
              <a:rPr dirty="0" spc="45"/>
              <a:t> </a:t>
            </a:r>
            <a:r>
              <a:rPr dirty="0" spc="10"/>
              <a:t>MODEL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u="heavy" sz="2400" spc="-1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Beserra,</a:t>
            </a:r>
            <a:r>
              <a:rPr dirty="0" u="heavy" sz="2400" spc="5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heavy" sz="2400" spc="-15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A.O.;</a:t>
            </a:r>
            <a:r>
              <a:rPr dirty="0" sz="2400" spc="10">
                <a:solidFill>
                  <a:srgbClr val="000000"/>
                </a:solidFill>
              </a:rPr>
              <a:t> </a:t>
            </a:r>
            <a:r>
              <a:rPr dirty="0" sz="2400" spc="-15" b="0">
                <a:solidFill>
                  <a:srgbClr val="000000"/>
                </a:solidFill>
                <a:latin typeface="Calibri"/>
                <a:cs typeface="Calibri"/>
              </a:rPr>
              <a:t>Estevam,</a:t>
            </a:r>
            <a:r>
              <a:rPr dirty="0" sz="2400" spc="-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5" b="0">
                <a:solidFill>
                  <a:srgbClr val="000000"/>
                </a:solidFill>
                <a:latin typeface="Calibri"/>
                <a:cs typeface="Calibri"/>
              </a:rPr>
              <a:t>E.C.; </a:t>
            </a:r>
            <a:r>
              <a:rPr dirty="0" sz="2400" spc="-5" b="0">
                <a:solidFill>
                  <a:srgbClr val="000000"/>
                </a:solidFill>
                <a:latin typeface="Calibri"/>
                <a:cs typeface="Calibri"/>
              </a:rPr>
              <a:t>Cunha, </a:t>
            </a:r>
            <a:r>
              <a:rPr dirty="0" sz="2400" spc="-85" b="0">
                <a:solidFill>
                  <a:srgbClr val="000000"/>
                </a:solidFill>
                <a:latin typeface="Calibri"/>
                <a:cs typeface="Calibri"/>
              </a:rPr>
              <a:t>I.W.;</a:t>
            </a:r>
            <a:r>
              <a:rPr dirty="0" sz="2400" spc="-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5" b="0">
                <a:solidFill>
                  <a:srgbClr val="000000"/>
                </a:solidFill>
                <a:latin typeface="Calibri"/>
                <a:cs typeface="Calibri"/>
              </a:rPr>
              <a:t>Bezerra, </a:t>
            </a:r>
            <a:r>
              <a:rPr dirty="0" sz="2400" spc="-5" b="0">
                <a:solidFill>
                  <a:srgbClr val="000000"/>
                </a:solidFill>
                <a:latin typeface="Calibri"/>
                <a:cs typeface="Calibri"/>
              </a:rPr>
              <a:t>S.M.;</a:t>
            </a:r>
            <a:r>
              <a:rPr dirty="0" sz="2400" spc="-1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35" b="0">
                <a:solidFill>
                  <a:srgbClr val="000000"/>
                </a:solidFill>
                <a:latin typeface="Calibri"/>
                <a:cs typeface="Calibri"/>
              </a:rPr>
              <a:t>Tanus,</a:t>
            </a:r>
            <a:r>
              <a:rPr dirty="0" sz="2400" spc="1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5" b="0">
                <a:solidFill>
                  <a:srgbClr val="000000"/>
                </a:solidFill>
                <a:latin typeface="Calibri"/>
                <a:cs typeface="Calibri"/>
              </a:rPr>
              <a:t>I.;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35" b="0">
                <a:solidFill>
                  <a:srgbClr val="000000"/>
                </a:solidFill>
                <a:latin typeface="Calibri"/>
                <a:cs typeface="Calibri"/>
              </a:rPr>
              <a:t>Torresan,</a:t>
            </a:r>
            <a:r>
              <a:rPr dirty="0" sz="2400" spc="2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90" b="0">
                <a:solidFill>
                  <a:srgbClr val="000000"/>
                </a:solidFill>
                <a:latin typeface="Calibri"/>
                <a:cs typeface="Calibri"/>
              </a:rPr>
              <a:t>G.T.;</a:t>
            </a:r>
            <a:r>
              <a:rPr dirty="0" sz="2400" spc="2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20" b="0">
                <a:solidFill>
                  <a:srgbClr val="000000"/>
                </a:solidFill>
                <a:latin typeface="Calibri"/>
                <a:cs typeface="Calibri"/>
              </a:rPr>
              <a:t>Carraro,</a:t>
            </a:r>
            <a:r>
              <a:rPr dirty="0" sz="2400" spc="-1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20" b="0">
                <a:solidFill>
                  <a:srgbClr val="000000"/>
                </a:solidFill>
                <a:latin typeface="Calibri"/>
                <a:cs typeface="Calibri"/>
              </a:rPr>
              <a:t>D.M.;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Zequi,</a:t>
            </a:r>
            <a:r>
              <a:rPr dirty="0" sz="2400" spc="1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5" b="0">
                <a:solidFill>
                  <a:srgbClr val="000000"/>
                </a:solidFill>
                <a:latin typeface="Calibri"/>
                <a:cs typeface="Calibri"/>
              </a:rPr>
              <a:t>S.C.;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M,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55" b="0">
                <a:solidFill>
                  <a:srgbClr val="000000"/>
                </a:solidFill>
                <a:latin typeface="Calibri"/>
                <a:cs typeface="Calibri"/>
              </a:rPr>
              <a:t>V.R.;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5" b="0">
                <a:solidFill>
                  <a:srgbClr val="000000"/>
                </a:solidFill>
                <a:latin typeface="Calibri"/>
                <a:cs typeface="Calibri"/>
              </a:rPr>
              <a:t>Santos,</a:t>
            </a:r>
            <a:r>
              <a:rPr dirty="0" sz="2400" spc="1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80" b="0">
                <a:solidFill>
                  <a:srgbClr val="000000"/>
                </a:solidFill>
                <a:latin typeface="Calibri"/>
                <a:cs typeface="Calibri"/>
              </a:rPr>
              <a:t>T.G.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497300" y="801623"/>
            <a:ext cx="1609725" cy="1004569"/>
            <a:chOff x="16497300" y="801623"/>
            <a:chExt cx="1609725" cy="1004569"/>
          </a:xfrm>
        </p:grpSpPr>
        <p:sp>
          <p:nvSpPr>
            <p:cNvPr id="4" name="object 4"/>
            <p:cNvSpPr/>
            <p:nvPr/>
          </p:nvSpPr>
          <p:spPr>
            <a:xfrm>
              <a:off x="16962119" y="801623"/>
              <a:ext cx="1144905" cy="1004569"/>
            </a:xfrm>
            <a:custGeom>
              <a:avLst/>
              <a:gdLst/>
              <a:ahLst/>
              <a:cxnLst/>
              <a:rect l="l" t="t" r="r" b="b"/>
              <a:pathLst>
                <a:path w="1144905" h="1004569">
                  <a:moveTo>
                    <a:pt x="1144523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1144523" y="1004316"/>
                  </a:lnTo>
                  <a:lnTo>
                    <a:pt x="1144523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300" y="801623"/>
              <a:ext cx="464820" cy="1004569"/>
            </a:xfrm>
            <a:custGeom>
              <a:avLst/>
              <a:gdLst/>
              <a:ahLst/>
              <a:cxnLst/>
              <a:rect l="l" t="t" r="r" b="b"/>
              <a:pathLst>
                <a:path w="464819" h="1004569">
                  <a:moveTo>
                    <a:pt x="464819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464819" y="1004316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2863" y="207514"/>
            <a:ext cx="3975981" cy="467454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81355" y="2065019"/>
            <a:ext cx="5090160" cy="481965"/>
          </a:xfrm>
          <a:custGeom>
            <a:avLst/>
            <a:gdLst/>
            <a:ahLst/>
            <a:cxnLst/>
            <a:rect l="l" t="t" r="r" b="b"/>
            <a:pathLst>
              <a:path w="5090160" h="481964">
                <a:moveTo>
                  <a:pt x="5090160" y="0"/>
                </a:moveTo>
                <a:lnTo>
                  <a:pt x="0" y="0"/>
                </a:lnTo>
                <a:lnTo>
                  <a:pt x="0" y="481583"/>
                </a:lnTo>
                <a:lnTo>
                  <a:pt x="5090160" y="481583"/>
                </a:lnTo>
                <a:lnTo>
                  <a:pt x="509016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60705" y="2618613"/>
            <a:ext cx="4934585" cy="2707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84785" marR="5080" indent="-172720">
              <a:lnSpc>
                <a:spcPct val="100000"/>
              </a:lnSpc>
              <a:spcBef>
                <a:spcPts val="95"/>
              </a:spcBef>
              <a:buChar char="•"/>
              <a:tabLst>
                <a:tab pos="185420" algn="l"/>
              </a:tabLst>
            </a:pPr>
            <a:r>
              <a:rPr dirty="0" sz="1600" spc="-5">
                <a:latin typeface="Arial MT"/>
                <a:cs typeface="Arial MT"/>
              </a:rPr>
              <a:t>Patient-derived xenografts (PDX) have emerged as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one of the most promising model systems to </a:t>
            </a:r>
            <a:r>
              <a:rPr dirty="0" sz="1600">
                <a:latin typeface="Arial MT"/>
                <a:cs typeface="Arial MT"/>
              </a:rPr>
              <a:t>study 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cancer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biology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and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develop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new antineoplastic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drugs. </a:t>
            </a:r>
            <a:r>
              <a:rPr dirty="0" sz="1600" spc="-10">
                <a:latin typeface="Arial MT"/>
                <a:cs typeface="Arial MT"/>
              </a:rPr>
              <a:t>Renal </a:t>
            </a:r>
            <a:r>
              <a:rPr dirty="0" sz="1600" spc="-5">
                <a:latin typeface="Arial MT"/>
                <a:cs typeface="Arial MT"/>
              </a:rPr>
              <a:t>cell carcinoma (RCC) represents up to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90%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of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all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kidney</a:t>
            </a:r>
            <a:r>
              <a:rPr dirty="0" sz="1600">
                <a:latin typeface="Arial MT"/>
                <a:cs typeface="Arial MT"/>
              </a:rPr>
              <a:t> tumors,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exhibits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aggressive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15">
                <a:latin typeface="Arial MT"/>
                <a:cs typeface="Arial MT"/>
              </a:rPr>
              <a:t>behavior,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and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has</a:t>
            </a:r>
            <a:r>
              <a:rPr dirty="0" sz="1600" spc="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propensity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for</a:t>
            </a:r>
            <a:r>
              <a:rPr dirty="0" sz="1600" spc="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metastasis.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650">
              <a:latin typeface="Arial MT"/>
              <a:cs typeface="Arial MT"/>
            </a:endParaRPr>
          </a:p>
          <a:p>
            <a:pPr algn="just" marL="184785" marR="5080" indent="-172720">
              <a:lnSpc>
                <a:spcPct val="100000"/>
              </a:lnSpc>
              <a:buChar char="•"/>
              <a:tabLst>
                <a:tab pos="185420" algn="l"/>
              </a:tabLst>
            </a:pPr>
            <a:r>
              <a:rPr dirty="0" sz="1600" spc="-5">
                <a:latin typeface="Arial MT"/>
                <a:cs typeface="Arial MT"/>
              </a:rPr>
              <a:t>At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diagnosis,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30%</a:t>
            </a:r>
            <a:r>
              <a:rPr dirty="0" sz="1600">
                <a:latin typeface="Arial MT"/>
                <a:cs typeface="Arial MT"/>
              </a:rPr>
              <a:t> of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patients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with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RCC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have 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metastases, </a:t>
            </a:r>
            <a:r>
              <a:rPr dirty="0" sz="1600" spc="-10">
                <a:latin typeface="Arial MT"/>
                <a:cs typeface="Arial MT"/>
              </a:rPr>
              <a:t>while </a:t>
            </a:r>
            <a:r>
              <a:rPr dirty="0" sz="1600" spc="-5">
                <a:latin typeface="Arial MT"/>
                <a:cs typeface="Arial MT"/>
              </a:rPr>
              <a:t>up to 50% </a:t>
            </a:r>
            <a:r>
              <a:rPr dirty="0" sz="1600">
                <a:latin typeface="Arial MT"/>
                <a:cs typeface="Arial MT"/>
              </a:rPr>
              <a:t>of those </a:t>
            </a:r>
            <a:r>
              <a:rPr dirty="0" sz="1600" spc="-10">
                <a:latin typeface="Arial MT"/>
                <a:cs typeface="Arial MT"/>
              </a:rPr>
              <a:t>with localized </a:t>
            </a:r>
            <a:r>
              <a:rPr dirty="0" sz="1600" spc="-5">
                <a:latin typeface="Arial MT"/>
                <a:cs typeface="Arial MT"/>
              </a:rPr>
              <a:t> disease treated </a:t>
            </a:r>
            <a:r>
              <a:rPr dirty="0" sz="1600" spc="-10">
                <a:latin typeface="Arial MT"/>
                <a:cs typeface="Arial MT"/>
              </a:rPr>
              <a:t>with </a:t>
            </a:r>
            <a:r>
              <a:rPr dirty="0" sz="1600">
                <a:latin typeface="Arial MT"/>
                <a:cs typeface="Arial MT"/>
              </a:rPr>
              <a:t>curative </a:t>
            </a:r>
            <a:r>
              <a:rPr dirty="0" sz="1600" spc="-5">
                <a:latin typeface="Arial MT"/>
                <a:cs typeface="Arial MT"/>
              </a:rPr>
              <a:t>protocols experience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recurrence.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1355" y="6682740"/>
            <a:ext cx="5090160" cy="481965"/>
          </a:xfrm>
          <a:custGeom>
            <a:avLst/>
            <a:gdLst/>
            <a:ahLst/>
            <a:cxnLst/>
            <a:rect l="l" t="t" r="r" b="b"/>
            <a:pathLst>
              <a:path w="5090160" h="481965">
                <a:moveTo>
                  <a:pt x="5090160" y="0"/>
                </a:moveTo>
                <a:lnTo>
                  <a:pt x="0" y="0"/>
                </a:lnTo>
                <a:lnTo>
                  <a:pt x="0" y="481584"/>
                </a:lnTo>
                <a:lnTo>
                  <a:pt x="5090160" y="481584"/>
                </a:lnTo>
                <a:lnTo>
                  <a:pt x="509016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60705" y="5544768"/>
            <a:ext cx="4934585" cy="15379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84785" marR="5080" indent="-172720">
              <a:lnSpc>
                <a:spcPct val="100000"/>
              </a:lnSpc>
              <a:spcBef>
                <a:spcPts val="95"/>
              </a:spcBef>
              <a:buChar char="•"/>
              <a:tabLst>
                <a:tab pos="185420" algn="l"/>
              </a:tabLst>
            </a:pPr>
            <a:r>
              <a:rPr dirty="0" sz="1600" spc="-5">
                <a:latin typeface="Arial MT"/>
                <a:cs typeface="Arial MT"/>
              </a:rPr>
              <a:t>Therefore, the central objective of the present </a:t>
            </a:r>
            <a:r>
              <a:rPr dirty="0" sz="1600">
                <a:latin typeface="Arial MT"/>
                <a:cs typeface="Arial MT"/>
              </a:rPr>
              <a:t>study 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was</a:t>
            </a:r>
            <a:r>
              <a:rPr dirty="0" sz="1600" spc="-5">
                <a:latin typeface="Arial MT"/>
                <a:cs typeface="Arial MT"/>
              </a:rPr>
              <a:t> to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establish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platform</a:t>
            </a:r>
            <a:r>
              <a:rPr dirty="0" sz="1600">
                <a:latin typeface="Arial MT"/>
                <a:cs typeface="Arial MT"/>
              </a:rPr>
              <a:t> of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studies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based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on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morphological </a:t>
            </a:r>
            <a:r>
              <a:rPr dirty="0" sz="1600" spc="-10">
                <a:latin typeface="Arial MT"/>
                <a:cs typeface="Arial MT"/>
              </a:rPr>
              <a:t>and </a:t>
            </a:r>
            <a:r>
              <a:rPr dirty="0" sz="1600" spc="-5">
                <a:latin typeface="Arial MT"/>
                <a:cs typeface="Arial MT"/>
              </a:rPr>
              <a:t>genetic characterization of renal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tumors</a:t>
            </a:r>
            <a:r>
              <a:rPr dirty="0" sz="1600" spc="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in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immunodeficient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animals.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dirty="0" sz="2000" spc="-15" b="1">
                <a:solidFill>
                  <a:srgbClr val="FFFFFF"/>
                </a:solidFill>
                <a:latin typeface="Arial"/>
                <a:cs typeface="Arial"/>
              </a:rPr>
              <a:t>MATERIALS</a:t>
            </a:r>
            <a:r>
              <a:rPr dirty="0" sz="2000" spc="-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0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METHODS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5842" y="7298581"/>
            <a:ext cx="5019584" cy="2850082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5423915" y="2065019"/>
            <a:ext cx="12682855" cy="481965"/>
          </a:xfrm>
          <a:custGeom>
            <a:avLst/>
            <a:gdLst/>
            <a:ahLst/>
            <a:cxnLst/>
            <a:rect l="l" t="t" r="r" b="b"/>
            <a:pathLst>
              <a:path w="12682855" h="481964">
                <a:moveTo>
                  <a:pt x="12682728" y="0"/>
                </a:moveTo>
                <a:lnTo>
                  <a:pt x="0" y="0"/>
                </a:lnTo>
                <a:lnTo>
                  <a:pt x="0" y="481583"/>
                </a:lnTo>
                <a:lnTo>
                  <a:pt x="12682728" y="481583"/>
                </a:lnTo>
                <a:lnTo>
                  <a:pt x="1268272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76757" y="2133981"/>
            <a:ext cx="1168717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04170" algn="l"/>
              </a:tabLst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INTRO</a:t>
            </a:r>
            <a:r>
              <a:rPr dirty="0" sz="2000" spc="5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z="2000" spc="5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TION</a:t>
            </a:r>
            <a:r>
              <a:rPr dirty="0" sz="2000" spc="-11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000" spc="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z="20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OB</a:t>
            </a:r>
            <a:r>
              <a:rPr dirty="0" sz="2000" spc="5" b="1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ECTI</a:t>
            </a: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RESU</a:t>
            </a:r>
            <a:r>
              <a:rPr dirty="0" sz="2000" spc="-145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TS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61272" y="3103157"/>
            <a:ext cx="4249265" cy="4790869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5503545" y="2602737"/>
            <a:ext cx="4148454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latin typeface="Arial"/>
                <a:cs typeface="Arial"/>
              </a:rPr>
              <a:t>Table</a:t>
            </a:r>
            <a:r>
              <a:rPr dirty="0" sz="1400" spc="229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1:</a:t>
            </a:r>
            <a:r>
              <a:rPr dirty="0" sz="1400" spc="200" b="1">
                <a:latin typeface="Arial"/>
                <a:cs typeface="Arial"/>
              </a:rPr>
              <a:t> </a:t>
            </a:r>
            <a:r>
              <a:rPr dirty="0" sz="1400" spc="-5">
                <a:latin typeface="Arial MT"/>
                <a:cs typeface="Arial MT"/>
              </a:rPr>
              <a:t>Clinical</a:t>
            </a:r>
            <a:r>
              <a:rPr dirty="0" sz="1400" spc="18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characteristics</a:t>
            </a:r>
            <a:r>
              <a:rPr dirty="0" sz="1400" spc="210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of</a:t>
            </a:r>
            <a:r>
              <a:rPr dirty="0" sz="1400" spc="2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patients</a:t>
            </a:r>
            <a:r>
              <a:rPr dirty="0" sz="1400" spc="204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and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tumor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implantation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route</a:t>
            </a:r>
            <a:r>
              <a:rPr dirty="0" sz="1400" spc="-4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influencing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PDX</a:t>
            </a:r>
            <a:r>
              <a:rPr dirty="0" sz="1400">
                <a:latin typeface="Arial MT"/>
                <a:cs typeface="Arial MT"/>
              </a:rPr>
              <a:t> take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rate.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423915" y="4867655"/>
            <a:ext cx="8305800" cy="4803775"/>
            <a:chOff x="5423915" y="4867655"/>
            <a:chExt cx="8305800" cy="4803775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767315" y="4867655"/>
              <a:ext cx="3962399" cy="4803532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423915" y="7968995"/>
              <a:ext cx="4305299" cy="1376171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9891776" y="9710725"/>
            <a:ext cx="380492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41045" algn="l"/>
                <a:tab pos="1056005" algn="l"/>
                <a:tab pos="2391410" algn="l"/>
              </a:tabLst>
            </a:pPr>
            <a:r>
              <a:rPr dirty="0" sz="1500" spc="-5" b="1">
                <a:latin typeface="Arial"/>
                <a:cs typeface="Arial"/>
              </a:rPr>
              <a:t>Figure	</a:t>
            </a:r>
            <a:r>
              <a:rPr dirty="0" sz="1500" b="1">
                <a:latin typeface="Arial"/>
                <a:cs typeface="Arial"/>
              </a:rPr>
              <a:t>3:	</a:t>
            </a:r>
            <a:r>
              <a:rPr dirty="0" sz="1500" spc="-5">
                <a:latin typeface="Arial MT"/>
                <a:cs typeface="Arial MT"/>
              </a:rPr>
              <a:t>Morphological	characterization. </a:t>
            </a:r>
            <a:r>
              <a:rPr dirty="0" sz="1500" spc="-40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Calibration</a:t>
            </a:r>
            <a:r>
              <a:rPr dirty="0" sz="1500" spc="-15">
                <a:latin typeface="Arial MT"/>
                <a:cs typeface="Arial MT"/>
              </a:rPr>
              <a:t> </a:t>
            </a:r>
            <a:r>
              <a:rPr dirty="0" sz="1500" spc="-5">
                <a:latin typeface="Arial MT"/>
                <a:cs typeface="Arial MT"/>
              </a:rPr>
              <a:t>bars</a:t>
            </a:r>
            <a:r>
              <a:rPr dirty="0" sz="1500" spc="-10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=</a:t>
            </a:r>
            <a:r>
              <a:rPr dirty="0" sz="1500" spc="-5">
                <a:latin typeface="Arial MT"/>
                <a:cs typeface="Arial MT"/>
              </a:rPr>
              <a:t> </a:t>
            </a:r>
            <a:r>
              <a:rPr dirty="0" sz="1500">
                <a:latin typeface="Arial MT"/>
                <a:cs typeface="Arial MT"/>
              </a:rPr>
              <a:t>100um.</a:t>
            </a:r>
            <a:endParaRPr sz="1500">
              <a:latin typeface="Arial MT"/>
              <a:cs typeface="Arial MT"/>
            </a:endParaRP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13799819" y="3135756"/>
          <a:ext cx="4344670" cy="514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"/>
                <a:gridCol w="729615"/>
                <a:gridCol w="671194"/>
                <a:gridCol w="656589"/>
                <a:gridCol w="831850"/>
                <a:gridCol w="744220"/>
              </a:tblGrid>
              <a:tr h="4639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Histology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6215" marR="72390" indent="-116205">
                        <a:lnSpc>
                          <a:spcPct val="114399"/>
                        </a:lnSpc>
                        <a:spcBef>
                          <a:spcPts val="50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Pat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gi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cal 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Staging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64135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Gene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105410" indent="19685">
                        <a:lnSpc>
                          <a:spcPct val="114399"/>
                        </a:lnSpc>
                        <a:spcBef>
                          <a:spcPts val="50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ct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5">
                          <a:latin typeface="Calibri"/>
                          <a:cs typeface="Calibri"/>
                        </a:rPr>
                        <a:t>of 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tat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on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64135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Frequency</a:t>
                      </a:r>
                      <a:r>
                        <a:rPr dirty="0" sz="9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in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268605" marR="127635" indent="-131445">
                        <a:lnSpc>
                          <a:spcPts val="1250"/>
                        </a:lnSpc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ima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ry 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tumor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57785" indent="-45720">
                        <a:lnSpc>
                          <a:spcPct val="114399"/>
                        </a:lnSpc>
                        <a:spcBef>
                          <a:spcPts val="505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re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qu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nc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n 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PDX</a:t>
                      </a:r>
                      <a:r>
                        <a:rPr dirty="0" sz="9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tumor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64135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178434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819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Clear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Cells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pT1b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BAP1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Missense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10,0%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99,0%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CDKN2A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Missense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2,9%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0,0%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30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TP53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Missense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10,9%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82,0%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TP53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6,7%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4,4%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0014">
                        <a:lnSpc>
                          <a:spcPct val="100000"/>
                        </a:lnSpc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Papillary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19304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alibri"/>
                          <a:cs typeface="Calibri"/>
                        </a:rPr>
                        <a:t>pT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3a</a:t>
                      </a:r>
                      <a:r>
                        <a:rPr dirty="0" sz="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ARID1A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42,0%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49,2%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ARID1A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42,8%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46,0%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307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191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Clear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Cells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dirty="0" sz="800" spc="-5">
                          <a:latin typeface="Calibri"/>
                          <a:cs typeface="Calibri"/>
                        </a:rPr>
                        <a:t>pT3a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VHL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28,5%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79,3%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PBRM1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31,8%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98,0%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KDM5C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47,0%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99,0%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308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Clear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Cells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pT1a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VHL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Missense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17,3%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0,0%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PBRM1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19,9%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0,0%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191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Clear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Cells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pT1a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VHL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46,1%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86,1%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PBRM1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50,5%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88,5%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3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10" b="1">
                          <a:latin typeface="Calibri"/>
                          <a:cs typeface="Calibri"/>
                        </a:rPr>
                        <a:t>AR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Missense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7,1%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2,4%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4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191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Clear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Cells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dirty="0" sz="800" spc="-5">
                          <a:latin typeface="Calibri"/>
                          <a:cs typeface="Calibri"/>
                        </a:rPr>
                        <a:t>pT3a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VHL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53,3%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78,1%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SETD2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54,2%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71,9%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3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PBRM1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50,3%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69,0%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Clear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Cells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alibri"/>
                          <a:cs typeface="Calibri"/>
                        </a:rPr>
                        <a:t>pT3b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SETD2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31,1%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68,1%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KDM5C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Missense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26,9%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57,1%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120014">
                        <a:lnSpc>
                          <a:spcPct val="100000"/>
                        </a:lnSpc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Papillary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800" spc="-5">
                          <a:latin typeface="Calibri"/>
                          <a:cs typeface="Calibri"/>
                        </a:rPr>
                        <a:t>pT1a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5" b="1">
                          <a:latin typeface="Calibri"/>
                          <a:cs typeface="Calibri"/>
                        </a:rPr>
                        <a:t>MET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Missense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51,5%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67,0%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30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SMARCA4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Missense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37,8%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51,6%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Clear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Cells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800" spc="-5">
                          <a:latin typeface="Calibri"/>
                          <a:cs typeface="Calibri"/>
                        </a:rPr>
                        <a:t>pT3a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VHL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44,0%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99,1%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PBRM1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2,8%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0,0%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SETD2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1,7%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0,0%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30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PBRM1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5">
                          <a:latin typeface="Calibri"/>
                          <a:cs typeface="Calibri"/>
                        </a:rPr>
                        <a:t>LoF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42,0%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100,0%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Clear</a:t>
                      </a:r>
                      <a:r>
                        <a:rPr dirty="0" sz="9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Cells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800" spc="-5">
                          <a:latin typeface="Calibri"/>
                          <a:cs typeface="Calibri"/>
                        </a:rPr>
                        <a:t>pT3b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800" spc="-5" b="1">
                          <a:latin typeface="Calibri"/>
                          <a:cs typeface="Calibri"/>
                        </a:rPr>
                        <a:t>TP53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800" spc="-5">
                          <a:latin typeface="Calibri"/>
                          <a:cs typeface="Calibri"/>
                        </a:rPr>
                        <a:t>Missense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800" b="1">
                          <a:latin typeface="Calibri"/>
                          <a:cs typeface="Calibri"/>
                        </a:rPr>
                        <a:t>32,8%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574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800" b="1">
                          <a:latin typeface="Calibri"/>
                          <a:cs typeface="Calibri"/>
                        </a:rPr>
                        <a:t>99,7%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13881608" y="2612262"/>
            <a:ext cx="414782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latin typeface="Arial"/>
                <a:cs typeface="Arial"/>
              </a:rPr>
              <a:t>Table</a:t>
            </a:r>
            <a:r>
              <a:rPr dirty="0" sz="1400" spc="229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2:</a:t>
            </a:r>
            <a:r>
              <a:rPr dirty="0" sz="1400" spc="210" b="1">
                <a:latin typeface="Arial"/>
                <a:cs typeface="Arial"/>
              </a:rPr>
              <a:t> </a:t>
            </a:r>
            <a:r>
              <a:rPr dirty="0" sz="1400" spc="-5">
                <a:latin typeface="Arial MT"/>
                <a:cs typeface="Arial MT"/>
              </a:rPr>
              <a:t>Genetic</a:t>
            </a:r>
            <a:r>
              <a:rPr dirty="0" sz="1400" spc="2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characterization</a:t>
            </a:r>
            <a:r>
              <a:rPr dirty="0" sz="1400" spc="235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between</a:t>
            </a:r>
            <a:r>
              <a:rPr dirty="0" sz="1400" spc="229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primary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tumors</a:t>
            </a:r>
            <a:r>
              <a:rPr dirty="0" sz="1400" spc="-4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and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PDX</a:t>
            </a:r>
            <a:r>
              <a:rPr dirty="0" sz="1400" spc="-1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tumors.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3801343" y="8394192"/>
            <a:ext cx="4305300" cy="483234"/>
          </a:xfrm>
          <a:custGeom>
            <a:avLst/>
            <a:gdLst/>
            <a:ahLst/>
            <a:cxnLst/>
            <a:rect l="l" t="t" r="r" b="b"/>
            <a:pathLst>
              <a:path w="4305300" h="483234">
                <a:moveTo>
                  <a:pt x="4305300" y="0"/>
                </a:moveTo>
                <a:lnTo>
                  <a:pt x="0" y="0"/>
                </a:lnTo>
                <a:lnTo>
                  <a:pt x="0" y="483107"/>
                </a:lnTo>
                <a:lnTo>
                  <a:pt x="4305300" y="483107"/>
                </a:lnTo>
                <a:lnTo>
                  <a:pt x="43053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5085567" y="8464422"/>
            <a:ext cx="173736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CONCLUSION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881608" y="8906052"/>
            <a:ext cx="4212590" cy="1244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40">
                <a:latin typeface="Arial MT"/>
                <a:cs typeface="Arial MT"/>
              </a:rPr>
              <a:t>Taken </a:t>
            </a:r>
            <a:r>
              <a:rPr dirty="0" sz="1600" spc="-15">
                <a:latin typeface="Arial MT"/>
                <a:cs typeface="Arial MT"/>
              </a:rPr>
              <a:t>together, </a:t>
            </a:r>
            <a:r>
              <a:rPr dirty="0" sz="1600">
                <a:latin typeface="Arial MT"/>
                <a:cs typeface="Arial MT"/>
              </a:rPr>
              <a:t>these </a:t>
            </a:r>
            <a:r>
              <a:rPr dirty="0" sz="1600" spc="-5">
                <a:latin typeface="Arial MT"/>
                <a:cs typeface="Arial MT"/>
              </a:rPr>
              <a:t>results suggest </a:t>
            </a:r>
            <a:r>
              <a:rPr dirty="0" sz="1600">
                <a:latin typeface="Arial MT"/>
                <a:cs typeface="Arial MT"/>
              </a:rPr>
              <a:t>that </a:t>
            </a:r>
            <a:r>
              <a:rPr dirty="0" sz="1600" spc="-10">
                <a:latin typeface="Arial MT"/>
                <a:cs typeface="Arial MT"/>
              </a:rPr>
              <a:t>the </a:t>
            </a:r>
            <a:r>
              <a:rPr dirty="0" sz="1600" spc="-5">
                <a:latin typeface="Arial MT"/>
                <a:cs typeface="Arial MT"/>
              </a:rPr>
              <a:t> orthotopic xenograft model </a:t>
            </a:r>
            <a:r>
              <a:rPr dirty="0" sz="1600">
                <a:latin typeface="Arial MT"/>
                <a:cs typeface="Arial MT"/>
              </a:rPr>
              <a:t>of RCC </a:t>
            </a:r>
            <a:r>
              <a:rPr dirty="0" sz="1600" spc="-5">
                <a:latin typeface="Arial MT"/>
                <a:cs typeface="Arial MT"/>
              </a:rPr>
              <a:t>represents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 suitable tool </a:t>
            </a:r>
            <a:r>
              <a:rPr dirty="0" sz="1600">
                <a:latin typeface="Arial MT"/>
                <a:cs typeface="Arial MT"/>
              </a:rPr>
              <a:t>to study </a:t>
            </a:r>
            <a:r>
              <a:rPr dirty="0" sz="1600" spc="-10">
                <a:latin typeface="Arial MT"/>
                <a:cs typeface="Arial MT"/>
              </a:rPr>
              <a:t>RCC </a:t>
            </a:r>
            <a:r>
              <a:rPr dirty="0" sz="1600" spc="-20">
                <a:latin typeface="Arial MT"/>
                <a:cs typeface="Arial MT"/>
              </a:rPr>
              <a:t>biology, </a:t>
            </a:r>
            <a:r>
              <a:rPr dirty="0" sz="1600">
                <a:latin typeface="Arial MT"/>
                <a:cs typeface="Arial MT"/>
              </a:rPr>
              <a:t>identify 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biomarkers,</a:t>
            </a:r>
            <a:r>
              <a:rPr dirty="0" sz="1600">
                <a:latin typeface="Arial MT"/>
                <a:cs typeface="Arial MT"/>
              </a:rPr>
              <a:t> and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test</a:t>
            </a:r>
            <a:r>
              <a:rPr dirty="0" sz="1600" spc="434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therapeutic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candidates.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03545" y="9337649"/>
            <a:ext cx="4148454" cy="879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Arial"/>
                <a:cs typeface="Arial"/>
              </a:rPr>
              <a:t>Figure 1: </a:t>
            </a:r>
            <a:r>
              <a:rPr dirty="0" sz="1400" spc="-5">
                <a:latin typeface="Arial MT"/>
                <a:cs typeface="Arial MT"/>
              </a:rPr>
              <a:t>Standardization </a:t>
            </a:r>
            <a:r>
              <a:rPr dirty="0" sz="1400" spc="-10">
                <a:latin typeface="Arial MT"/>
                <a:cs typeface="Arial MT"/>
              </a:rPr>
              <a:t>of </a:t>
            </a:r>
            <a:r>
              <a:rPr dirty="0" sz="1400" spc="-5">
                <a:latin typeface="Arial MT"/>
                <a:cs typeface="Arial MT"/>
              </a:rPr>
              <a:t>the Orthotopic Implant 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Model.</a:t>
            </a:r>
            <a:r>
              <a:rPr dirty="0" sz="1400">
                <a:latin typeface="Arial MT"/>
                <a:cs typeface="Arial MT"/>
              </a:rPr>
              <a:t> (A)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Left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lumbotomy;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(B)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Isolation</a:t>
            </a:r>
            <a:r>
              <a:rPr dirty="0" sz="1400">
                <a:latin typeface="Arial MT"/>
                <a:cs typeface="Arial MT"/>
              </a:rPr>
              <a:t> </a:t>
            </a:r>
            <a:r>
              <a:rPr dirty="0" sz="1400" spc="-10">
                <a:latin typeface="Arial MT"/>
                <a:cs typeface="Arial MT"/>
              </a:rPr>
              <a:t>of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the 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kidney; </a:t>
            </a:r>
            <a:r>
              <a:rPr dirty="0" sz="1400">
                <a:latin typeface="Arial MT"/>
                <a:cs typeface="Arial MT"/>
              </a:rPr>
              <a:t>(C) </a:t>
            </a:r>
            <a:r>
              <a:rPr dirty="0" sz="1400" spc="-10">
                <a:latin typeface="Arial MT"/>
                <a:cs typeface="Arial MT"/>
              </a:rPr>
              <a:t>Transversal </a:t>
            </a:r>
            <a:r>
              <a:rPr dirty="0" sz="1400" spc="-5">
                <a:latin typeface="Arial MT"/>
                <a:cs typeface="Arial MT"/>
              </a:rPr>
              <a:t>incision </a:t>
            </a:r>
            <a:r>
              <a:rPr dirty="0" sz="1400">
                <a:latin typeface="Arial MT"/>
                <a:cs typeface="Arial MT"/>
              </a:rPr>
              <a:t>in </a:t>
            </a:r>
            <a:r>
              <a:rPr dirty="0" sz="1400" spc="-5">
                <a:latin typeface="Arial MT"/>
                <a:cs typeface="Arial MT"/>
              </a:rPr>
              <a:t>renal capsule; (D) </a:t>
            </a:r>
            <a:r>
              <a:rPr dirty="0" sz="1400" spc="-37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4</a:t>
            </a:r>
            <a:r>
              <a:rPr dirty="0" sz="1400" spc="-15">
                <a:latin typeface="Arial MT"/>
                <a:cs typeface="Arial MT"/>
              </a:rPr>
              <a:t> </a:t>
            </a:r>
            <a:r>
              <a:rPr dirty="0" sz="1400" spc="-5">
                <a:latin typeface="Arial MT"/>
                <a:cs typeface="Arial MT"/>
              </a:rPr>
              <a:t>subcapsular</a:t>
            </a:r>
            <a:r>
              <a:rPr dirty="0" sz="1400" spc="-35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tumor</a:t>
            </a:r>
            <a:r>
              <a:rPr dirty="0" sz="1400" spc="-30">
                <a:latin typeface="Arial MT"/>
                <a:cs typeface="Arial MT"/>
              </a:rPr>
              <a:t> </a:t>
            </a:r>
            <a:r>
              <a:rPr dirty="0" sz="1400">
                <a:latin typeface="Arial MT"/>
                <a:cs typeface="Arial MT"/>
              </a:rPr>
              <a:t>fragments.</a:t>
            </a:r>
            <a:endParaRPr sz="1400">
              <a:latin typeface="Arial MT"/>
              <a:cs typeface="Arial MT"/>
            </a:endParaRPr>
          </a:p>
        </p:txBody>
      </p:sp>
      <p:pic>
        <p:nvPicPr>
          <p:cNvPr id="26" name="object 2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811511" y="2642616"/>
            <a:ext cx="3848100" cy="1339595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9891776" y="4043298"/>
            <a:ext cx="3690620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solidFill>
                  <a:srgbClr val="202020"/>
                </a:solidFill>
                <a:latin typeface="Arial"/>
                <a:cs typeface="Arial"/>
              </a:rPr>
              <a:t>Figure </a:t>
            </a:r>
            <a:r>
              <a:rPr dirty="0" sz="1500" b="1">
                <a:solidFill>
                  <a:srgbClr val="202020"/>
                </a:solidFill>
                <a:latin typeface="Arial"/>
                <a:cs typeface="Arial"/>
              </a:rPr>
              <a:t>2: </a:t>
            </a:r>
            <a:r>
              <a:rPr dirty="0" sz="1500" spc="-5" b="1">
                <a:solidFill>
                  <a:srgbClr val="202020"/>
                </a:solidFill>
                <a:latin typeface="Arial"/>
                <a:cs typeface="Arial"/>
              </a:rPr>
              <a:t>Evidence </a:t>
            </a:r>
            <a:r>
              <a:rPr dirty="0" sz="1500" spc="-10" b="1">
                <a:solidFill>
                  <a:srgbClr val="202020"/>
                </a:solidFill>
                <a:latin typeface="Arial"/>
                <a:cs typeface="Arial"/>
              </a:rPr>
              <a:t>of </a:t>
            </a:r>
            <a:r>
              <a:rPr dirty="0" sz="1500" spc="-5" b="1">
                <a:solidFill>
                  <a:srgbClr val="202020"/>
                </a:solidFill>
                <a:latin typeface="Arial"/>
                <a:cs typeface="Arial"/>
              </a:rPr>
              <a:t>tumor </a:t>
            </a:r>
            <a:r>
              <a:rPr dirty="0" sz="1500" spc="-5">
                <a:solidFill>
                  <a:srgbClr val="202020"/>
                </a:solidFill>
                <a:latin typeface="Arial MT"/>
                <a:cs typeface="Arial MT"/>
              </a:rPr>
              <a:t>growth </a:t>
            </a:r>
            <a:r>
              <a:rPr dirty="0" sz="1500">
                <a:solidFill>
                  <a:srgbClr val="202020"/>
                </a:solidFill>
                <a:latin typeface="Arial MT"/>
                <a:cs typeface="Arial MT"/>
              </a:rPr>
              <a:t>(A) </a:t>
            </a:r>
            <a:r>
              <a:rPr dirty="0" sz="1500" spc="5">
                <a:solidFill>
                  <a:srgbClr val="202020"/>
                </a:solidFill>
                <a:latin typeface="Arial MT"/>
                <a:cs typeface="Arial MT"/>
              </a:rPr>
              <a:t> </a:t>
            </a:r>
            <a:r>
              <a:rPr dirty="0" sz="1500" spc="-15">
                <a:solidFill>
                  <a:srgbClr val="202020"/>
                </a:solidFill>
                <a:latin typeface="Arial MT"/>
                <a:cs typeface="Arial MT"/>
              </a:rPr>
              <a:t>Tumor</a:t>
            </a:r>
            <a:r>
              <a:rPr dirty="0" sz="1500" spc="-10">
                <a:solidFill>
                  <a:srgbClr val="202020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202020"/>
                </a:solidFill>
                <a:latin typeface="Arial MT"/>
                <a:cs typeface="Arial MT"/>
              </a:rPr>
              <a:t>growth.</a:t>
            </a:r>
            <a:r>
              <a:rPr dirty="0" sz="1500">
                <a:solidFill>
                  <a:srgbClr val="202020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202020"/>
                </a:solidFill>
                <a:latin typeface="Arial MT"/>
                <a:cs typeface="Arial MT"/>
              </a:rPr>
              <a:t>(B)</a:t>
            </a:r>
            <a:r>
              <a:rPr dirty="0" sz="1500">
                <a:solidFill>
                  <a:srgbClr val="202020"/>
                </a:solidFill>
                <a:latin typeface="Arial MT"/>
                <a:cs typeface="Arial MT"/>
              </a:rPr>
              <a:t> Comparison</a:t>
            </a:r>
            <a:r>
              <a:rPr dirty="0" sz="1500" spc="415">
                <a:solidFill>
                  <a:srgbClr val="202020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202020"/>
                </a:solidFill>
                <a:latin typeface="Arial MT"/>
                <a:cs typeface="Arial MT"/>
              </a:rPr>
              <a:t>between </a:t>
            </a:r>
            <a:r>
              <a:rPr dirty="0" sz="1500">
                <a:solidFill>
                  <a:srgbClr val="202020"/>
                </a:solidFill>
                <a:latin typeface="Arial MT"/>
                <a:cs typeface="Arial MT"/>
              </a:rPr>
              <a:t> the</a:t>
            </a:r>
            <a:r>
              <a:rPr dirty="0" sz="1500" spc="-20">
                <a:solidFill>
                  <a:srgbClr val="202020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202020"/>
                </a:solidFill>
                <a:latin typeface="Arial MT"/>
                <a:cs typeface="Arial MT"/>
              </a:rPr>
              <a:t>kidneys</a:t>
            </a:r>
            <a:endParaRPr sz="15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2023-01-17T10:22:03Z</dcterms:created>
  <dcterms:modified xsi:type="dcterms:W3CDTF">2023-01-17T10:22:03Z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2023-01-17T00:00:00Z</vt:filetime>
  </property>
</Properties>
</file>