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5994"/>
  </p:normalViewPr>
  <p:slideViewPr>
    <p:cSldViewPr snapToGrid="0" snapToObjects="1">
      <p:cViewPr varScale="1">
        <p:scale>
          <a:sx n="54" d="100"/>
          <a:sy n="54" d="100"/>
        </p:scale>
        <p:origin x="42" y="58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7410CA3-6DD5-3A44-9A27-89A5D91BB08F}"/>
              </a:ext>
            </a:extLst>
          </p:cNvPr>
          <p:cNvSpPr/>
          <p:nvPr/>
        </p:nvSpPr>
        <p:spPr>
          <a:xfrm>
            <a:off x="12303173" y="4147455"/>
            <a:ext cx="5421916" cy="225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6471626" y="4940982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12327883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D1C169-D6E1-FD4B-A45E-96E67FB1FAC8}"/>
              </a:ext>
            </a:extLst>
          </p:cNvPr>
          <p:cNvSpPr/>
          <p:nvPr/>
        </p:nvSpPr>
        <p:spPr>
          <a:xfrm>
            <a:off x="686582" y="4136948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640080" y="871102"/>
            <a:ext cx="1605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Replicação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escore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regressão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tumoral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do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Trato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Gatro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intestinal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através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estimativa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dos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componentes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histopatológicos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do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leito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tumoral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Inteligência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Artifical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t-BR" sz="1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A24BD-BD89-144A-A301-A8058FB68A3A}"/>
              </a:ext>
            </a:extLst>
          </p:cNvPr>
          <p:cNvSpPr txBox="1"/>
          <p:nvPr/>
        </p:nvSpPr>
        <p:spPr>
          <a:xfrm>
            <a:off x="640081" y="1257162"/>
            <a:ext cx="1585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Adriana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Passos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Bueno, Luan Vinicius Martins, 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Evandro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S. De Mello, Mariangela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Ottoboni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Brunaldi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Gabriel Oliveira dos Santos,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Warley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Abreu Nunes , Alexandre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Defelicibus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Samuel Aguiar Jr , Felipe José Fernandez Coimbra, Renan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Valieris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Israel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Tojal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 Silva </a:t>
            </a:r>
            <a:endParaRPr lang="pt-BR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40080" y="2601689"/>
            <a:ext cx="5436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scores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regressão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tumoral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(ERT)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histopatológicos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cânceres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gastrointestinal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trabalhasos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apresentam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grande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variabilidade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interobservador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falham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prover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projeção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prognóstica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precisa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 </a:t>
            </a:r>
            <a:endParaRPr lang="pt-BR" sz="17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593D8EA-2ED5-44B8-A44A-FBF6C5C7EBB2}"/>
              </a:ext>
            </a:extLst>
          </p:cNvPr>
          <p:cNvGrpSpPr/>
          <p:nvPr/>
        </p:nvGrpSpPr>
        <p:grpSpPr>
          <a:xfrm>
            <a:off x="590386" y="4179234"/>
            <a:ext cx="5447220" cy="2020598"/>
            <a:chOff x="6446916" y="2078469"/>
            <a:chExt cx="5447220" cy="20205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CA608A-2DC5-9041-9E97-EBBF8BECB85E}"/>
                </a:ext>
              </a:extLst>
            </p:cNvPr>
            <p:cNvSpPr txBox="1"/>
            <p:nvPr/>
          </p:nvSpPr>
          <p:spPr>
            <a:xfrm>
              <a:off x="6446916" y="2078469"/>
              <a:ext cx="5436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OBJETIVO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4ECDDF-475F-AA4A-87B3-CF665B158A65}"/>
                </a:ext>
              </a:extLst>
            </p:cNvPr>
            <p:cNvSpPr txBox="1"/>
            <p:nvPr/>
          </p:nvSpPr>
          <p:spPr>
            <a:xfrm>
              <a:off x="6457949" y="2621739"/>
              <a:ext cx="54361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  <a:r>
                <a:rPr lang="pt-BR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sse estudo tem como objetivo reproduzir </a:t>
              </a:r>
              <a:r>
                <a:rPr lang="pt-BR" sz="18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ERTs</a:t>
              </a:r>
              <a:r>
                <a:rPr lang="pt-BR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para </a:t>
              </a:r>
              <a:r>
                <a:rPr lang="pt-BR" sz="18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adenocarcinomas</a:t>
              </a:r>
              <a:r>
                <a:rPr lang="pt-BR" sz="1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do trato gastrointestinal (TGI) através de Inteligência Artificial ao desenvolver um algoritmo capaz de reconhecer e estimar a área dos componentes do leito tumoral em imagens histológicas.</a:t>
              </a:r>
              <a:endParaRPr lang="pt-BR" sz="1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6445457" y="4933882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5ABC-B6F0-914E-A2CD-EEC99805C25A}"/>
              </a:ext>
            </a:extLst>
          </p:cNvPr>
          <p:cNvSpPr txBox="1"/>
          <p:nvPr/>
        </p:nvSpPr>
        <p:spPr>
          <a:xfrm>
            <a:off x="6411474" y="5597154"/>
            <a:ext cx="5436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WSI (do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inglês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“Whole-slide images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obtidos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46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espécimes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pacientes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com adenocarcinoma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esôfago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estômago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pós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tratamento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definidas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17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categorias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consideradas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representativas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áreas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interesse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tumoral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Fibrose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(FIB), Tumor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invasivo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(TUMIN),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Mucina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Acelular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(MUC), entre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outras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marcadas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manualmente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regiões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consideradas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representativas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categorias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plataforma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auto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desenvolvida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(link: imgsig.accamargo.org.br).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partir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anotações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geradas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800" b="0" i="0" dirty="0">
                <a:effectLst/>
                <a:latin typeface="Calibri" panose="020F0502020204030204" pitchFamily="34" charset="0"/>
              </a:rPr>
              <a:t>fragmentos de imagem de HE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treinar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neural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Gráfica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(GNN), com 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predizer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componentes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tumoral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 performance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slides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parcialmente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anotados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obtendo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prdeição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classes.  </a:t>
            </a:r>
            <a:endParaRPr lang="pt-BR" sz="1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12303173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CONCLUS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C257E-FAC8-9842-9590-26985410A87C}"/>
              </a:ext>
            </a:extLst>
          </p:cNvPr>
          <p:cNvSpPr txBox="1"/>
          <p:nvPr/>
        </p:nvSpPr>
        <p:spPr>
          <a:xfrm>
            <a:off x="12229043" y="2601689"/>
            <a:ext cx="5436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Resultados: 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áreas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manualmente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delineadas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262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slides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somaram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um total de 22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308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anotações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renderam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471.186, 1.966.856 e 4.571.554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tiles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com 0%, 50% e 67%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intersecção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respectivamente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Com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predição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classe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obtida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acurácia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até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99.96% para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classe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um “F1 score” que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variou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26.54% a 97.54%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slide. </a:t>
            </a:r>
            <a:endParaRPr lang="pt-BR" sz="1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0A4DD6-528F-2440-AA57-6D51861C0F9D}"/>
              </a:ext>
            </a:extLst>
          </p:cNvPr>
          <p:cNvSpPr txBox="1"/>
          <p:nvPr/>
        </p:nvSpPr>
        <p:spPr>
          <a:xfrm>
            <a:off x="12218284" y="4828598"/>
            <a:ext cx="54361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Conclusão: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té o momento geramos a maior coleção de imagens histológicas de regiões compostas exclusivamente de tecido do trato gastrointestinal de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paciesntes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já passaram por tratamento neoadjuvante. Além disso, nós desenvolvemos uma plataforma online designada não apenas para facilitar a anotação manual de regiões de interesse mas que, também, permite visualização do resultado predito o que, por sua vez, permite modelagem mais precisa do algoritmo. Nesse momento estamos em fase de avaliação de acurácia e otimização do modelo. Os próximos passos são predizer ERT via IA e validar nossos achados com dados prospectivos e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multi-institucionais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Ainda, pretendemos criar uma assinatura digital para correlacionar a proporção estimada das classes com Sobrevida Livre de Doença (SLD) e Sobrevida Global (SG) com o intuito de encontrar a melhor combinação de classes que melhor prediz prognóstico.  </a:t>
            </a:r>
            <a:endParaRPr lang="pt-BR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12ACFB-D2EC-45F8-B611-07A12CFB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82" y="6319115"/>
            <a:ext cx="5265862" cy="26343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08AF04-A636-496E-B2A6-945189AA4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129" y="2042326"/>
            <a:ext cx="5290845" cy="26192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EDC7A7-9094-4FB8-BB74-7F63A3884D33}"/>
              </a:ext>
            </a:extLst>
          </p:cNvPr>
          <p:cNvSpPr txBox="1"/>
          <p:nvPr/>
        </p:nvSpPr>
        <p:spPr>
          <a:xfrm>
            <a:off x="686582" y="9072705"/>
            <a:ext cx="526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/>
              <a:t>Figura 1: Regiões representativas das classes delineadas manualmente usando plataforma desenvolvida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4BFB62-E344-4E03-8B07-066C820FC66F}"/>
              </a:ext>
            </a:extLst>
          </p:cNvPr>
          <p:cNvSpPr txBox="1"/>
          <p:nvPr/>
        </p:nvSpPr>
        <p:spPr>
          <a:xfrm>
            <a:off x="6496636" y="4531968"/>
            <a:ext cx="5265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/>
              <a:t>Figura 2: Predição dos componentes no leito tumoral. </a:t>
            </a:r>
          </a:p>
        </p:txBody>
      </p: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78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Adriana Bueno</cp:lastModifiedBy>
  <cp:revision>58</cp:revision>
  <dcterms:created xsi:type="dcterms:W3CDTF">2018-02-05T15:36:18Z</dcterms:created>
  <dcterms:modified xsi:type="dcterms:W3CDTF">2023-01-18T21:02:19Z</dcterms:modified>
</cp:coreProperties>
</file>