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18288000" cy="10288588"/>
  <p:notesSz cx="6858000" cy="91440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89" userDrawn="1">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12"/>
    <p:restoredTop sz="95794"/>
  </p:normalViewPr>
  <p:slideViewPr>
    <p:cSldViewPr snapToGrid="0" snapToObjects="1">
      <p:cViewPr>
        <p:scale>
          <a:sx n="263" d="100"/>
          <a:sy n="263" d="100"/>
        </p:scale>
        <p:origin x="-16352" y="-3616"/>
      </p:cViewPr>
      <p:guideLst>
        <p:guide orient="horz" pos="1789"/>
        <p:guide pos="5760"/>
      </p:guideLst>
    </p:cSldViewPr>
  </p:slideViewPr>
  <p:notesTextViewPr>
    <p:cViewPr>
      <p:scale>
        <a:sx n="80" d="100"/>
        <a:sy n="8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0CD3E-E22F-7440-823D-1465762CC387}" type="datetimeFigureOut">
              <a:rPr lang="en-US" smtClean="0"/>
              <a:t>1/18/23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62E98-BAEF-1143-9622-FC8543E54967}" type="slidenum">
              <a:rPr lang="en-US" smtClean="0"/>
              <a:t>‹#›</a:t>
            </a:fld>
            <a:endParaRPr lang="en-US"/>
          </a:p>
        </p:txBody>
      </p:sp>
    </p:spTree>
    <p:extLst>
      <p:ext uri="{BB962C8B-B14F-4D97-AF65-F5344CB8AC3E}">
        <p14:creationId xmlns:p14="http://schemas.microsoft.com/office/powerpoint/2010/main" val="779164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62E98-BAEF-1143-9622-FC8543E54967}" type="slidenum">
              <a:rPr lang="en-US" smtClean="0"/>
              <a:t>1</a:t>
            </a:fld>
            <a:endParaRPr lang="en-US"/>
          </a:p>
        </p:txBody>
      </p:sp>
    </p:spTree>
    <p:extLst>
      <p:ext uri="{BB962C8B-B14F-4D97-AF65-F5344CB8AC3E}">
        <p14:creationId xmlns:p14="http://schemas.microsoft.com/office/powerpoint/2010/main" val="4238451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804"/>
            <a:ext cx="13716000" cy="3581953"/>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891"/>
            <a:ext cx="13716000" cy="2484026"/>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A3DADD-AE6D-F44C-8E99-E83159E36487}" type="datetimeFigureOut">
              <a:rPr lang="pt-BR" smtClean="0"/>
              <a:pPr/>
              <a:t>18/01/2023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BAD736C-9784-0E49-AB4F-6CBCE0EDB27D}" type="slidenum">
              <a:rPr lang="pt-BR" smtClean="0"/>
              <a:pPr/>
              <a:t>‹#›</a:t>
            </a:fld>
            <a:endParaRPr lang="pt-BR"/>
          </a:p>
        </p:txBody>
      </p:sp>
    </p:spTree>
    <p:extLst>
      <p:ext uri="{BB962C8B-B14F-4D97-AF65-F5344CB8AC3E}">
        <p14:creationId xmlns:p14="http://schemas.microsoft.com/office/powerpoint/2010/main" val="232093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3DADD-AE6D-F44C-8E99-E83159E36487}" type="datetimeFigureOut">
              <a:rPr lang="pt-BR" smtClean="0"/>
              <a:pPr/>
              <a:t>18/01/2023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BAD736C-9784-0E49-AB4F-6CBCE0EDB27D}" type="slidenum">
              <a:rPr lang="pt-BR" smtClean="0"/>
              <a:pPr/>
              <a:t>‹#›</a:t>
            </a:fld>
            <a:endParaRPr lang="pt-BR"/>
          </a:p>
        </p:txBody>
      </p:sp>
    </p:spTree>
    <p:extLst>
      <p:ext uri="{BB962C8B-B14F-4D97-AF65-F5344CB8AC3E}">
        <p14:creationId xmlns:p14="http://schemas.microsoft.com/office/powerpoint/2010/main" val="1522166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772"/>
            <a:ext cx="3943350" cy="871910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772"/>
            <a:ext cx="11601450" cy="87191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3DADD-AE6D-F44C-8E99-E83159E36487}" type="datetimeFigureOut">
              <a:rPr lang="pt-BR" smtClean="0"/>
              <a:pPr/>
              <a:t>18/01/2023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BAD736C-9784-0E49-AB4F-6CBCE0EDB27D}" type="slidenum">
              <a:rPr lang="pt-BR" smtClean="0"/>
              <a:pPr/>
              <a:t>‹#›</a:t>
            </a:fld>
            <a:endParaRPr lang="pt-BR"/>
          </a:p>
        </p:txBody>
      </p:sp>
    </p:spTree>
    <p:extLst>
      <p:ext uri="{BB962C8B-B14F-4D97-AF65-F5344CB8AC3E}">
        <p14:creationId xmlns:p14="http://schemas.microsoft.com/office/powerpoint/2010/main" val="3048015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3DADD-AE6D-F44C-8E99-E83159E36487}" type="datetimeFigureOut">
              <a:rPr lang="pt-BR" smtClean="0"/>
              <a:pPr/>
              <a:t>18/01/2023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BAD736C-9784-0E49-AB4F-6CBCE0EDB27D}" type="slidenum">
              <a:rPr lang="pt-BR" smtClean="0"/>
              <a:pPr/>
              <a:t>‹#›</a:t>
            </a:fld>
            <a:endParaRPr lang="pt-BR"/>
          </a:p>
        </p:txBody>
      </p:sp>
    </p:spTree>
    <p:extLst>
      <p:ext uri="{BB962C8B-B14F-4D97-AF65-F5344CB8AC3E}">
        <p14:creationId xmlns:p14="http://schemas.microsoft.com/office/powerpoint/2010/main" val="2785505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5004"/>
            <a:ext cx="15773400" cy="427976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5258"/>
            <a:ext cx="15773400" cy="2250628"/>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A3DADD-AE6D-F44C-8E99-E83159E36487}" type="datetimeFigureOut">
              <a:rPr lang="pt-BR" smtClean="0"/>
              <a:pPr/>
              <a:t>18/01/2023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BAD736C-9784-0E49-AB4F-6CBCE0EDB27D}" type="slidenum">
              <a:rPr lang="pt-BR" smtClean="0"/>
              <a:pPr/>
              <a:t>‹#›</a:t>
            </a:fld>
            <a:endParaRPr lang="pt-BR"/>
          </a:p>
        </p:txBody>
      </p:sp>
    </p:spTree>
    <p:extLst>
      <p:ext uri="{BB962C8B-B14F-4D97-AF65-F5344CB8AC3E}">
        <p14:creationId xmlns:p14="http://schemas.microsoft.com/office/powerpoint/2010/main" val="193172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860"/>
            <a:ext cx="7772400" cy="65280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860"/>
            <a:ext cx="7772400" cy="65280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A3DADD-AE6D-F44C-8E99-E83159E36487}" type="datetimeFigureOut">
              <a:rPr lang="pt-BR" smtClean="0"/>
              <a:pPr/>
              <a:t>18/01/2023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BAD736C-9784-0E49-AB4F-6CBCE0EDB27D}" type="slidenum">
              <a:rPr lang="pt-BR" smtClean="0"/>
              <a:pPr/>
              <a:t>‹#›</a:t>
            </a:fld>
            <a:endParaRPr lang="pt-BR"/>
          </a:p>
        </p:txBody>
      </p:sp>
    </p:spTree>
    <p:extLst>
      <p:ext uri="{BB962C8B-B14F-4D97-AF65-F5344CB8AC3E}">
        <p14:creationId xmlns:p14="http://schemas.microsoft.com/office/powerpoint/2010/main" val="251924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773"/>
            <a:ext cx="15773400" cy="198865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2134"/>
            <a:ext cx="7736681"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8193"/>
            <a:ext cx="7736681" cy="55277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2134"/>
            <a:ext cx="7774782"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8193"/>
            <a:ext cx="7774782" cy="55277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A3DADD-AE6D-F44C-8E99-E83159E36487}" type="datetimeFigureOut">
              <a:rPr lang="pt-BR" smtClean="0"/>
              <a:pPr/>
              <a:t>18/01/2023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BAD736C-9784-0E49-AB4F-6CBCE0EDB27D}" type="slidenum">
              <a:rPr lang="pt-BR" smtClean="0"/>
              <a:pPr/>
              <a:t>‹#›</a:t>
            </a:fld>
            <a:endParaRPr lang="pt-BR"/>
          </a:p>
        </p:txBody>
      </p:sp>
    </p:spTree>
    <p:extLst>
      <p:ext uri="{BB962C8B-B14F-4D97-AF65-F5344CB8AC3E}">
        <p14:creationId xmlns:p14="http://schemas.microsoft.com/office/powerpoint/2010/main" val="3259556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A3DADD-AE6D-F44C-8E99-E83159E36487}" type="datetimeFigureOut">
              <a:rPr lang="pt-BR" smtClean="0"/>
              <a:pPr/>
              <a:t>18/01/2023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BAD736C-9784-0E49-AB4F-6CBCE0EDB27D}" type="slidenum">
              <a:rPr lang="pt-BR" smtClean="0"/>
              <a:pPr/>
              <a:t>‹#›</a:t>
            </a:fld>
            <a:endParaRPr lang="pt-BR"/>
          </a:p>
        </p:txBody>
      </p:sp>
    </p:spTree>
    <p:extLst>
      <p:ext uri="{BB962C8B-B14F-4D97-AF65-F5344CB8AC3E}">
        <p14:creationId xmlns:p14="http://schemas.microsoft.com/office/powerpoint/2010/main" val="766619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3DADD-AE6D-F44C-8E99-E83159E36487}" type="datetimeFigureOut">
              <a:rPr lang="pt-BR" smtClean="0"/>
              <a:pPr/>
              <a:t>18/01/2023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0BAD736C-9784-0E49-AB4F-6CBCE0EDB27D}" type="slidenum">
              <a:rPr lang="pt-BR" smtClean="0"/>
              <a:pPr/>
              <a:t>‹#›</a:t>
            </a:fld>
            <a:endParaRPr lang="pt-BR"/>
          </a:p>
        </p:txBody>
      </p:sp>
    </p:spTree>
    <p:extLst>
      <p:ext uri="{BB962C8B-B14F-4D97-AF65-F5344CB8AC3E}">
        <p14:creationId xmlns:p14="http://schemas.microsoft.com/office/powerpoint/2010/main" val="2579181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906"/>
            <a:ext cx="5898356" cy="2400671"/>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367"/>
            <a:ext cx="9258300" cy="731156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0BA3DADD-AE6D-F44C-8E99-E83159E36487}" type="datetimeFigureOut">
              <a:rPr lang="pt-BR" smtClean="0"/>
              <a:pPr/>
              <a:t>18/01/2023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BAD736C-9784-0E49-AB4F-6CBCE0EDB27D}" type="slidenum">
              <a:rPr lang="pt-BR" smtClean="0"/>
              <a:pPr/>
              <a:t>‹#›</a:t>
            </a:fld>
            <a:endParaRPr lang="pt-BR"/>
          </a:p>
        </p:txBody>
      </p:sp>
    </p:spTree>
    <p:extLst>
      <p:ext uri="{BB962C8B-B14F-4D97-AF65-F5344CB8AC3E}">
        <p14:creationId xmlns:p14="http://schemas.microsoft.com/office/powerpoint/2010/main" val="2675993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906"/>
            <a:ext cx="5898356" cy="2400671"/>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367"/>
            <a:ext cx="9258300" cy="7311566"/>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0BA3DADD-AE6D-F44C-8E99-E83159E36487}" type="datetimeFigureOut">
              <a:rPr lang="pt-BR" smtClean="0"/>
              <a:pPr/>
              <a:t>18/01/2023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BAD736C-9784-0E49-AB4F-6CBCE0EDB27D}" type="slidenum">
              <a:rPr lang="pt-BR" smtClean="0"/>
              <a:pPr/>
              <a:t>‹#›</a:t>
            </a:fld>
            <a:endParaRPr lang="pt-BR"/>
          </a:p>
        </p:txBody>
      </p:sp>
    </p:spTree>
    <p:extLst>
      <p:ext uri="{BB962C8B-B14F-4D97-AF65-F5344CB8AC3E}">
        <p14:creationId xmlns:p14="http://schemas.microsoft.com/office/powerpoint/2010/main" val="3914510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773"/>
            <a:ext cx="15773400" cy="19886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860"/>
            <a:ext cx="15773400" cy="65280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5998"/>
            <a:ext cx="4114800" cy="547772"/>
          </a:xfrm>
          <a:prstGeom prst="rect">
            <a:avLst/>
          </a:prstGeom>
        </p:spPr>
        <p:txBody>
          <a:bodyPr vert="horz" lIns="91440" tIns="45720" rIns="91440" bIns="45720" rtlCol="0" anchor="ctr"/>
          <a:lstStyle>
            <a:lvl1pPr algn="l">
              <a:defRPr sz="1800">
                <a:solidFill>
                  <a:schemeClr val="tx1">
                    <a:tint val="75000"/>
                  </a:schemeClr>
                </a:solidFill>
              </a:defRPr>
            </a:lvl1pPr>
          </a:lstStyle>
          <a:p>
            <a:fld id="{0BA3DADD-AE6D-F44C-8E99-E83159E36487}" type="datetimeFigureOut">
              <a:rPr lang="pt-BR" smtClean="0"/>
              <a:pPr/>
              <a:t>18/01/2023</a:t>
            </a:fld>
            <a:endParaRPr lang="pt-BR"/>
          </a:p>
        </p:txBody>
      </p:sp>
      <p:sp>
        <p:nvSpPr>
          <p:cNvPr id="5" name="Footer Placeholder 4"/>
          <p:cNvSpPr>
            <a:spLocks noGrp="1"/>
          </p:cNvSpPr>
          <p:nvPr>
            <p:ph type="ftr" sz="quarter" idx="3"/>
          </p:nvPr>
        </p:nvSpPr>
        <p:spPr>
          <a:xfrm>
            <a:off x="6057900" y="9535998"/>
            <a:ext cx="6172200" cy="547772"/>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12915900" y="9535998"/>
            <a:ext cx="4114800" cy="547772"/>
          </a:xfrm>
          <a:prstGeom prst="rect">
            <a:avLst/>
          </a:prstGeom>
        </p:spPr>
        <p:txBody>
          <a:bodyPr vert="horz" lIns="91440" tIns="45720" rIns="91440" bIns="45720" rtlCol="0" anchor="ctr"/>
          <a:lstStyle>
            <a:lvl1pPr algn="r">
              <a:defRPr sz="1800">
                <a:solidFill>
                  <a:schemeClr val="tx1">
                    <a:tint val="75000"/>
                  </a:schemeClr>
                </a:solidFill>
              </a:defRPr>
            </a:lvl1pPr>
          </a:lstStyle>
          <a:p>
            <a:fld id="{0BAD736C-9784-0E49-AB4F-6CBCE0EDB27D}" type="slidenum">
              <a:rPr lang="pt-BR" smtClean="0"/>
              <a:pPr/>
              <a:t>‹#›</a:t>
            </a:fld>
            <a:endParaRPr lang="pt-BR"/>
          </a:p>
        </p:txBody>
      </p:sp>
    </p:spTree>
    <p:extLst>
      <p:ext uri="{BB962C8B-B14F-4D97-AF65-F5344CB8AC3E}">
        <p14:creationId xmlns:p14="http://schemas.microsoft.com/office/powerpoint/2010/main" val="3336816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tiff"/><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E5D10C6F-55B5-084E-8848-9541B47AC18F}"/>
              </a:ext>
            </a:extLst>
          </p:cNvPr>
          <p:cNvSpPr txBox="1"/>
          <p:nvPr/>
        </p:nvSpPr>
        <p:spPr>
          <a:xfrm>
            <a:off x="4094014" y="8787590"/>
            <a:ext cx="7036018" cy="1277273"/>
          </a:xfrm>
          <a:prstGeom prst="rect">
            <a:avLst/>
          </a:prstGeom>
          <a:noFill/>
        </p:spPr>
        <p:txBody>
          <a:bodyPr wrap="square" rtlCol="0">
            <a:spAutoFit/>
          </a:bodyPr>
          <a:lstStyle/>
          <a:p>
            <a:pPr algn="just"/>
            <a:r>
              <a:rPr lang="en-US" sz="1100" b="1" dirty="0"/>
              <a:t>Figure 1. Gene expression profile of PDAC-associated TLSs at different maturation stages. (A) </a:t>
            </a:r>
            <a:r>
              <a:rPr lang="en-US" sz="1100" dirty="0"/>
              <a:t>Representative</a:t>
            </a:r>
            <a:r>
              <a:rPr lang="en-US" sz="1100" b="1" dirty="0"/>
              <a:t> </a:t>
            </a:r>
            <a:r>
              <a:rPr lang="en-US" sz="1100" dirty="0"/>
              <a:t>immunohistochemistry of PDAC-associated TLSs stained for CD20 and CD23. Prior to the microdissection, TLSs were classified according to the presence of CD23</a:t>
            </a:r>
            <a:r>
              <a:rPr lang="en-US" sz="1100" baseline="30000" dirty="0"/>
              <a:t>+</a:t>
            </a:r>
            <a:r>
              <a:rPr lang="en-US" sz="1100" dirty="0"/>
              <a:t> mature follicular dendritic cells within germinal centers (GCs). </a:t>
            </a:r>
            <a:r>
              <a:rPr lang="en-US" sz="1100" b="1" dirty="0"/>
              <a:t>(B)</a:t>
            </a:r>
            <a:r>
              <a:rPr lang="en-US" sz="1100" dirty="0"/>
              <a:t> Heatmap shows the average relative expression of genes with distinct expression patterns throughout the maturation process, identified using K-means clustering. </a:t>
            </a:r>
            <a:r>
              <a:rPr lang="en-US" sz="1100" b="1" dirty="0"/>
              <a:t>(C) </a:t>
            </a:r>
            <a:r>
              <a:rPr lang="en-US" sz="1100" dirty="0"/>
              <a:t>Functional annotation of genes in each module. </a:t>
            </a:r>
            <a:r>
              <a:rPr lang="en-US" sz="1100" b="1" dirty="0"/>
              <a:t>(D) </a:t>
            </a:r>
            <a:r>
              <a:rPr lang="en-US" sz="1100" dirty="0"/>
              <a:t>Expression of gene signatures derived from neo-antigen reactive T cells by normal pancreatic tissue and CD23neg/</a:t>
            </a:r>
            <a:r>
              <a:rPr lang="en-US" sz="1100" dirty="0" err="1"/>
              <a:t>int</a:t>
            </a:r>
            <a:r>
              <a:rPr lang="en-US" sz="1100" dirty="0"/>
              <a:t>/high TLSs. </a:t>
            </a:r>
            <a:r>
              <a:rPr lang="en-US" sz="1100" b="1" dirty="0"/>
              <a:t>(E) </a:t>
            </a:r>
            <a:r>
              <a:rPr lang="en-US" sz="1100" dirty="0"/>
              <a:t>Number of inferred ligand-receptor interactions in CD23neg/</a:t>
            </a:r>
            <a:r>
              <a:rPr lang="en-US" sz="1100" dirty="0" err="1"/>
              <a:t>int</a:t>
            </a:r>
            <a:r>
              <a:rPr lang="en-US" sz="1100" dirty="0"/>
              <a:t>/high TLSs. *p &lt; 0.05, **p &lt; 0.01, ***p &lt; 0.001 (one-way ANOVA). </a:t>
            </a:r>
          </a:p>
        </p:txBody>
      </p:sp>
      <p:sp>
        <p:nvSpPr>
          <p:cNvPr id="82" name="Rounded Rectangle 81">
            <a:extLst>
              <a:ext uri="{FF2B5EF4-FFF2-40B4-BE49-F238E27FC236}">
                <a16:creationId xmlns:a16="http://schemas.microsoft.com/office/drawing/2014/main" id="{E660B9FC-50A4-7540-BC60-BEB99AD9D78A}"/>
              </a:ext>
            </a:extLst>
          </p:cNvPr>
          <p:cNvSpPr/>
          <p:nvPr/>
        </p:nvSpPr>
        <p:spPr>
          <a:xfrm>
            <a:off x="11270596" y="8326158"/>
            <a:ext cx="6828214" cy="216000"/>
          </a:xfrm>
          <a:prstGeom prst="roundRect">
            <a:avLst/>
          </a:prstGeom>
          <a:solidFill>
            <a:srgbClr val="00B050"/>
          </a:solid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3" name="TextBox 82">
            <a:extLst>
              <a:ext uri="{FF2B5EF4-FFF2-40B4-BE49-F238E27FC236}">
                <a16:creationId xmlns:a16="http://schemas.microsoft.com/office/drawing/2014/main" id="{2A8637C6-E61E-3E43-AC5A-BE333F89953E}"/>
              </a:ext>
            </a:extLst>
          </p:cNvPr>
          <p:cNvSpPr txBox="1"/>
          <p:nvPr/>
        </p:nvSpPr>
        <p:spPr>
          <a:xfrm>
            <a:off x="13029139" y="8248475"/>
            <a:ext cx="3303498" cy="369332"/>
          </a:xfrm>
          <a:prstGeom prst="rect">
            <a:avLst/>
          </a:prstGeom>
          <a:noFill/>
        </p:spPr>
        <p:txBody>
          <a:bodyPr wrap="square" rtlCol="0">
            <a:spAutoFit/>
          </a:bodyPr>
          <a:lstStyle/>
          <a:p>
            <a:pPr algn="ctr"/>
            <a:r>
              <a:rPr lang="pt-PT" sz="1800" b="1" dirty="0" err="1">
                <a:solidFill>
                  <a:schemeClr val="bg1"/>
                </a:solidFill>
                <a:latin typeface="Calibri" charset="0"/>
                <a:ea typeface="Calibri" charset="0"/>
                <a:cs typeface="Calibri" charset="0"/>
              </a:rPr>
              <a:t>Conclusions</a:t>
            </a:r>
            <a:endParaRPr lang="pt-BR" sz="1800" b="1" dirty="0">
              <a:solidFill>
                <a:schemeClr val="bg1"/>
              </a:solidFill>
              <a:latin typeface="Calibri" charset="0"/>
              <a:ea typeface="Calibri" charset="0"/>
              <a:cs typeface="Calibri" charset="0"/>
            </a:endParaRPr>
          </a:p>
        </p:txBody>
      </p:sp>
      <p:sp>
        <p:nvSpPr>
          <p:cNvPr id="85" name="TextBox 84">
            <a:extLst>
              <a:ext uri="{FF2B5EF4-FFF2-40B4-BE49-F238E27FC236}">
                <a16:creationId xmlns:a16="http://schemas.microsoft.com/office/drawing/2014/main" id="{CC56BAE3-D4E0-E24B-B1B5-953B45FA575F}"/>
              </a:ext>
            </a:extLst>
          </p:cNvPr>
          <p:cNvSpPr txBox="1"/>
          <p:nvPr/>
        </p:nvSpPr>
        <p:spPr>
          <a:xfrm>
            <a:off x="11122801" y="8608344"/>
            <a:ext cx="6976009" cy="1384995"/>
          </a:xfrm>
          <a:prstGeom prst="rect">
            <a:avLst/>
          </a:prstGeom>
          <a:noFill/>
        </p:spPr>
        <p:txBody>
          <a:bodyPr wrap="square" numCol="1" rtlCol="0">
            <a:spAutoFit/>
          </a:bodyPr>
          <a:lstStyle/>
          <a:p>
            <a:pPr marL="285750" indent="-177750" algn="just">
              <a:buFont typeface="Courier New" panose="02070309020205020404" pitchFamily="49" charset="0"/>
              <a:buChar char="o"/>
            </a:pPr>
            <a:r>
              <a:rPr lang="en-US" sz="1400" dirty="0"/>
              <a:t>PDAC-associated TLSs can develop into fully mature structures where B cells differentiate into plasma cells, culminating with the production of </a:t>
            </a:r>
            <a:r>
              <a:rPr lang="en-US" sz="1400"/>
              <a:t>disease-relevant antibodies. </a:t>
            </a:r>
            <a:endParaRPr lang="en-US" sz="1400" dirty="0"/>
          </a:p>
          <a:p>
            <a:pPr marL="285750" indent="-177750" algn="just">
              <a:buFont typeface="Courier New" panose="02070309020205020404" pitchFamily="49" charset="0"/>
              <a:buChar char="o"/>
            </a:pPr>
            <a:r>
              <a:rPr lang="en-US" sz="1400" dirty="0"/>
              <a:t>Mature TLSs support T cell activity and are enriched with tumor-reactive T cells, indicating that antitumor adaptive immunity can be generated/boosted directly at the tumor. </a:t>
            </a:r>
          </a:p>
          <a:p>
            <a:pPr marL="285750" indent="-177750" algn="just">
              <a:buFont typeface="Courier New" panose="02070309020205020404" pitchFamily="49" charset="0"/>
              <a:buChar char="o"/>
            </a:pPr>
            <a:r>
              <a:rPr lang="en-US" sz="1400" dirty="0"/>
              <a:t>The presence of tumor-associated mature TLSs may guide</a:t>
            </a:r>
          </a:p>
          <a:p>
            <a:pPr marL="108000" algn="just"/>
            <a:r>
              <a:rPr lang="en-US" sz="1400" dirty="0"/>
              <a:t>     the selection of PDAC patients for future immunotherapy trials.</a:t>
            </a:r>
            <a:endParaRPr lang="pt-BR" sz="1400" dirty="0">
              <a:latin typeface="Calibri" charset="0"/>
              <a:ea typeface="Calibri" charset="0"/>
              <a:cs typeface="Calibri" charset="0"/>
            </a:endParaRPr>
          </a:p>
        </p:txBody>
      </p:sp>
      <p:pic>
        <p:nvPicPr>
          <p:cNvPr id="86" name="Picture 85">
            <a:extLst>
              <a:ext uri="{FF2B5EF4-FFF2-40B4-BE49-F238E27FC236}">
                <a16:creationId xmlns:a16="http://schemas.microsoft.com/office/drawing/2014/main" id="{170C9A34-7097-3F42-AECD-C0D2A8F37B45}"/>
              </a:ext>
            </a:extLst>
          </p:cNvPr>
          <p:cNvPicPr>
            <a:picLocks noChangeAspect="1"/>
          </p:cNvPicPr>
          <p:nvPr/>
        </p:nvPicPr>
        <p:blipFill rotWithShape="1">
          <a:blip r:embed="rId3"/>
          <a:srcRect t="33764" b="36580"/>
          <a:stretch/>
        </p:blipFill>
        <p:spPr>
          <a:xfrm>
            <a:off x="16253819" y="9641986"/>
            <a:ext cx="1905000" cy="564940"/>
          </a:xfrm>
          <a:prstGeom prst="rect">
            <a:avLst/>
          </a:prstGeom>
        </p:spPr>
      </p:pic>
      <p:sp>
        <p:nvSpPr>
          <p:cNvPr id="26" name="Rounded Rectangle 25">
            <a:extLst>
              <a:ext uri="{FF2B5EF4-FFF2-40B4-BE49-F238E27FC236}">
                <a16:creationId xmlns:a16="http://schemas.microsoft.com/office/drawing/2014/main" id="{001D1AA0-407E-424D-91CD-EDDDAC304852}"/>
              </a:ext>
            </a:extLst>
          </p:cNvPr>
          <p:cNvSpPr/>
          <p:nvPr/>
        </p:nvSpPr>
        <p:spPr>
          <a:xfrm>
            <a:off x="141031" y="2319244"/>
            <a:ext cx="3720755" cy="216000"/>
          </a:xfrm>
          <a:prstGeom prst="roundRect">
            <a:avLst/>
          </a:prstGeom>
          <a:solidFill>
            <a:srgbClr val="00B050"/>
          </a:solid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ctangle 28">
            <a:extLst>
              <a:ext uri="{FF2B5EF4-FFF2-40B4-BE49-F238E27FC236}">
                <a16:creationId xmlns:a16="http://schemas.microsoft.com/office/drawing/2014/main" id="{AC7E963C-F39C-9142-BF7D-B9F3E604B6E7}"/>
              </a:ext>
            </a:extLst>
          </p:cNvPr>
          <p:cNvSpPr/>
          <p:nvPr/>
        </p:nvSpPr>
        <p:spPr>
          <a:xfrm>
            <a:off x="0" y="585967"/>
            <a:ext cx="18288000" cy="159170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extBox 11">
            <a:extLst>
              <a:ext uri="{FF2B5EF4-FFF2-40B4-BE49-F238E27FC236}">
                <a16:creationId xmlns:a16="http://schemas.microsoft.com/office/drawing/2014/main" id="{36FBF4F5-4DA9-A54C-8992-944303BBFA52}"/>
              </a:ext>
            </a:extLst>
          </p:cNvPr>
          <p:cNvSpPr txBox="1"/>
          <p:nvPr/>
        </p:nvSpPr>
        <p:spPr>
          <a:xfrm>
            <a:off x="-13855" y="560084"/>
            <a:ext cx="13595838" cy="707886"/>
          </a:xfrm>
          <a:prstGeom prst="rect">
            <a:avLst/>
          </a:prstGeom>
          <a:noFill/>
        </p:spPr>
        <p:txBody>
          <a:bodyPr wrap="none" rtlCol="0">
            <a:spAutoFit/>
          </a:bodyPr>
          <a:lstStyle/>
          <a:p>
            <a:r>
              <a:rPr lang="en-US" sz="2000" b="1" dirty="0"/>
              <a:t>Mature tertiary lymphoid structures are key niches of tumor-specific immune responses in pancreatic ductal adenocarcinomas</a:t>
            </a:r>
            <a:endParaRPr lang="en-US" sz="2000" dirty="0"/>
          </a:p>
          <a:p>
            <a:r>
              <a:rPr lang="en-US" sz="2000" b="1" dirty="0"/>
              <a:t> </a:t>
            </a:r>
            <a:endParaRPr lang="en-US" sz="2000" dirty="0"/>
          </a:p>
        </p:txBody>
      </p:sp>
      <p:sp>
        <p:nvSpPr>
          <p:cNvPr id="13" name="TextBox 12">
            <a:extLst>
              <a:ext uri="{FF2B5EF4-FFF2-40B4-BE49-F238E27FC236}">
                <a16:creationId xmlns:a16="http://schemas.microsoft.com/office/drawing/2014/main" id="{AA1A24BD-BD89-144A-A301-A8058FB68A3A}"/>
              </a:ext>
            </a:extLst>
          </p:cNvPr>
          <p:cNvSpPr txBox="1"/>
          <p:nvPr/>
        </p:nvSpPr>
        <p:spPr>
          <a:xfrm>
            <a:off x="-22279" y="905879"/>
            <a:ext cx="17095538" cy="877163"/>
          </a:xfrm>
          <a:prstGeom prst="rect">
            <a:avLst/>
          </a:prstGeom>
          <a:noFill/>
        </p:spPr>
        <p:txBody>
          <a:bodyPr wrap="square" rtlCol="0">
            <a:spAutoFit/>
          </a:bodyPr>
          <a:lstStyle/>
          <a:p>
            <a:r>
              <a:rPr lang="pt-BR" sz="1300" dirty="0"/>
              <a:t>Gabriela </a:t>
            </a:r>
            <a:r>
              <a:rPr lang="pt-BR" sz="1300" dirty="0" err="1"/>
              <a:t>Sarti</a:t>
            </a:r>
            <a:r>
              <a:rPr lang="pt-BR" sz="1300" dirty="0"/>
              <a:t> Kinker</a:t>
            </a:r>
            <a:r>
              <a:rPr lang="pt-BR" sz="1300" baseline="30000" dirty="0"/>
              <a:t>1</a:t>
            </a:r>
            <a:r>
              <a:rPr lang="pt-BR" sz="1300" dirty="0"/>
              <a:t>, Glauco </a:t>
            </a:r>
            <a:r>
              <a:rPr lang="pt-BR" sz="1300" dirty="0" err="1"/>
              <a:t>Akelinghton</a:t>
            </a:r>
            <a:r>
              <a:rPr lang="pt-BR" sz="1300" dirty="0"/>
              <a:t> Freire Vitiello</a:t>
            </a:r>
            <a:r>
              <a:rPr lang="pt-BR" sz="1300" baseline="30000" dirty="0"/>
              <a:t>1</a:t>
            </a:r>
            <a:r>
              <a:rPr lang="pt-BR" sz="1300" dirty="0"/>
              <a:t>, Ariane Barros Diniz</a:t>
            </a:r>
            <a:r>
              <a:rPr lang="pt-BR" sz="1300" baseline="30000" dirty="0"/>
              <a:t>2</a:t>
            </a:r>
            <a:r>
              <a:rPr lang="pt-BR" sz="1300" dirty="0"/>
              <a:t>, Pedro Henrique Barbosa Pereira</a:t>
            </a:r>
            <a:r>
              <a:rPr lang="pt-BR" sz="1300" baseline="30000" dirty="0"/>
              <a:t>1</a:t>
            </a:r>
            <a:r>
              <a:rPr lang="pt-BR" sz="1300" dirty="0"/>
              <a:t>, Maria Letícia Rodrigues Carvalho</a:t>
            </a:r>
            <a:r>
              <a:rPr lang="pt-BR" sz="1300" baseline="30000" dirty="0"/>
              <a:t>1</a:t>
            </a:r>
            <a:r>
              <a:rPr lang="pt-BR" sz="1300" dirty="0"/>
              <a:t>, </a:t>
            </a:r>
            <a:r>
              <a:rPr lang="pt-BR" sz="1300" dirty="0" err="1"/>
              <a:t>Wallax</a:t>
            </a:r>
            <a:r>
              <a:rPr lang="pt-BR" sz="1300" dirty="0"/>
              <a:t> Augusto Silva Ferreira</a:t>
            </a:r>
            <a:r>
              <a:rPr lang="pt-BR" sz="1300" baseline="30000" dirty="0"/>
              <a:t>1,3</a:t>
            </a:r>
            <a:r>
              <a:rPr lang="pt-BR" sz="1300" dirty="0"/>
              <a:t>, Alexandre Silva Chaves</a:t>
            </a:r>
            <a:r>
              <a:rPr lang="pt-BR" sz="1300" baseline="30000" dirty="0"/>
              <a:t>1</a:t>
            </a:r>
            <a:r>
              <a:rPr lang="pt-BR" sz="1300" dirty="0"/>
              <a:t>, Amanda Rondinelli</a:t>
            </a:r>
            <a:r>
              <a:rPr lang="pt-BR" sz="1300" baseline="30000" dirty="0"/>
              <a:t>1</a:t>
            </a:r>
            <a:r>
              <a:rPr lang="pt-BR" sz="1300" dirty="0"/>
              <a:t>, Mariela Pires Cabral Piccin</a:t>
            </a:r>
            <a:r>
              <a:rPr lang="pt-BR" sz="1300" baseline="30000" dirty="0"/>
              <a:t>1</a:t>
            </a:r>
            <a:r>
              <a:rPr lang="pt-BR" sz="1300" dirty="0"/>
              <a:t>, </a:t>
            </a:r>
            <a:r>
              <a:rPr lang="pt-BR" sz="1300" dirty="0" err="1"/>
              <a:t>Arianne</a:t>
            </a:r>
            <a:r>
              <a:rPr lang="pt-BR" sz="1300" dirty="0"/>
              <a:t> </a:t>
            </a:r>
            <a:r>
              <a:rPr lang="pt-BR" sz="1300" dirty="0" err="1"/>
              <a:t>Fagotti</a:t>
            </a:r>
            <a:r>
              <a:rPr lang="pt-BR" sz="1300" dirty="0"/>
              <a:t> Gusmão</a:t>
            </a:r>
            <a:r>
              <a:rPr lang="pt-BR" sz="1300" baseline="30000" dirty="0"/>
              <a:t>1</a:t>
            </a:r>
            <a:r>
              <a:rPr lang="pt-BR" sz="1300" dirty="0"/>
              <a:t>, Alexandre Defelicibus</a:t>
            </a:r>
            <a:r>
              <a:rPr lang="pt-BR" sz="1300" baseline="30000" dirty="0"/>
              <a:t>1</a:t>
            </a:r>
            <a:r>
              <a:rPr lang="pt-BR" sz="1300" dirty="0"/>
              <a:t>, Gabriel Oliveira dos Santos</a:t>
            </a:r>
            <a:r>
              <a:rPr lang="pt-BR" sz="1300" baseline="30000" dirty="0"/>
              <a:t>4</a:t>
            </a:r>
            <a:r>
              <a:rPr lang="pt-BR" sz="1300" dirty="0"/>
              <a:t>, Warley Abreu Nunes</a:t>
            </a:r>
            <a:r>
              <a:rPr lang="pt-BR" sz="1300" baseline="30000" dirty="0"/>
              <a:t>4</a:t>
            </a:r>
            <a:r>
              <a:rPr lang="pt-BR" sz="1300" dirty="0"/>
              <a:t>, Laura Carolina López Claro</a:t>
            </a:r>
            <a:r>
              <a:rPr lang="pt-BR" sz="1300" baseline="30000" dirty="0"/>
              <a:t>5</a:t>
            </a:r>
            <a:r>
              <a:rPr lang="pt-BR" sz="1300" dirty="0"/>
              <a:t>, Talita Magalhães Bernardo</a:t>
            </a:r>
            <a:r>
              <a:rPr lang="pt-BR" sz="1300" baseline="30000" dirty="0"/>
              <a:t>5</a:t>
            </a:r>
            <a:r>
              <a:rPr lang="pt-BR" sz="1300" dirty="0"/>
              <a:t>, Ricardo </a:t>
            </a:r>
            <a:r>
              <a:rPr lang="pt-BR" sz="1300" dirty="0" err="1"/>
              <a:t>Tadashi</a:t>
            </a:r>
            <a:r>
              <a:rPr lang="pt-BR" sz="1300" dirty="0"/>
              <a:t> Nishio</a:t>
            </a:r>
            <a:r>
              <a:rPr lang="pt-BR" sz="1300" baseline="30000" dirty="0"/>
              <a:t>5</a:t>
            </a:r>
            <a:r>
              <a:rPr lang="pt-BR" sz="1300" dirty="0"/>
              <a:t>, Adhemar Monteiro Pacheco</a:t>
            </a:r>
            <a:r>
              <a:rPr lang="pt-BR" sz="1300" baseline="30000" dirty="0"/>
              <a:t>5</a:t>
            </a:r>
            <a:r>
              <a:rPr lang="pt-BR" sz="1300" dirty="0"/>
              <a:t>, Ana Carolina Laus</a:t>
            </a:r>
            <a:r>
              <a:rPr lang="pt-BR" sz="1300" baseline="30000" dirty="0"/>
              <a:t>6</a:t>
            </a:r>
            <a:r>
              <a:rPr lang="pt-BR" sz="1300" dirty="0"/>
              <a:t>, </a:t>
            </a:r>
            <a:r>
              <a:rPr lang="pt-BR" sz="1300" dirty="0" err="1"/>
              <a:t>Lidia</a:t>
            </a:r>
            <a:r>
              <a:rPr lang="pt-BR" sz="1300" dirty="0"/>
              <a:t> Maria </a:t>
            </a:r>
            <a:r>
              <a:rPr lang="pt-BR" sz="1300" dirty="0" err="1"/>
              <a:t>Rebolho</a:t>
            </a:r>
            <a:r>
              <a:rPr lang="pt-BR" sz="1300" dirty="0"/>
              <a:t> Batista Arantes</a:t>
            </a:r>
            <a:r>
              <a:rPr lang="pt-BR" sz="1300" baseline="30000" dirty="0"/>
              <a:t>6</a:t>
            </a:r>
            <a:r>
              <a:rPr lang="pt-BR" sz="1300" dirty="0"/>
              <a:t>, Julia L. Fleck</a:t>
            </a:r>
            <a:r>
              <a:rPr lang="pt-BR" sz="1300" baseline="30000" dirty="0"/>
              <a:t>7</a:t>
            </a:r>
            <a:r>
              <a:rPr lang="pt-BR" sz="1300" dirty="0"/>
              <a:t>, Victor Hugo Fonseca de Jesus</a:t>
            </a:r>
            <a:r>
              <a:rPr lang="pt-BR" sz="1300" baseline="30000" dirty="0"/>
              <a:t>8</a:t>
            </a:r>
            <a:r>
              <a:rPr lang="pt-BR" sz="1300" dirty="0"/>
              <a:t>, André de Moricz</a:t>
            </a:r>
            <a:r>
              <a:rPr lang="pt-BR" sz="1300" baseline="30000" dirty="0"/>
              <a:t>5</a:t>
            </a:r>
            <a:r>
              <a:rPr lang="pt-BR" sz="1300" dirty="0"/>
              <a:t>, Ricardo Weinlich</a:t>
            </a:r>
            <a:r>
              <a:rPr lang="pt-BR" sz="1300" baseline="30000" dirty="0"/>
              <a:t>2</a:t>
            </a:r>
            <a:r>
              <a:rPr lang="pt-BR" sz="1300" dirty="0"/>
              <a:t>, Felipe José Fernandez Coimbra</a:t>
            </a:r>
            <a:r>
              <a:rPr lang="pt-BR" sz="1300" baseline="30000" dirty="0"/>
              <a:t>9</a:t>
            </a:r>
            <a:r>
              <a:rPr lang="pt-BR" sz="1300" dirty="0"/>
              <a:t>, Vladmir Cláudio Cordeiro de Lima</a:t>
            </a:r>
            <a:r>
              <a:rPr lang="pt-BR" sz="1300" baseline="30000" dirty="0"/>
              <a:t>8</a:t>
            </a:r>
            <a:r>
              <a:rPr lang="pt-BR" sz="1300" dirty="0"/>
              <a:t>, Tiago da Silva Medina</a:t>
            </a:r>
            <a:r>
              <a:rPr lang="pt-BR" sz="1300" baseline="30000" dirty="0"/>
              <a:t>1,10</a:t>
            </a:r>
          </a:p>
          <a:p>
            <a:endParaRPr lang="en-US" sz="1200" dirty="0"/>
          </a:p>
        </p:txBody>
      </p:sp>
      <p:sp>
        <p:nvSpPr>
          <p:cNvPr id="30" name="Rectangle 29">
            <a:extLst>
              <a:ext uri="{FF2B5EF4-FFF2-40B4-BE49-F238E27FC236}">
                <a16:creationId xmlns:a16="http://schemas.microsoft.com/office/drawing/2014/main" id="{110A48B5-F328-D645-96C3-2D4ECF5001AD}"/>
              </a:ext>
            </a:extLst>
          </p:cNvPr>
          <p:cNvSpPr/>
          <p:nvPr/>
        </p:nvSpPr>
        <p:spPr>
          <a:xfrm>
            <a:off x="17314606" y="585967"/>
            <a:ext cx="973394" cy="159170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ctangle 30">
            <a:extLst>
              <a:ext uri="{FF2B5EF4-FFF2-40B4-BE49-F238E27FC236}">
                <a16:creationId xmlns:a16="http://schemas.microsoft.com/office/drawing/2014/main" id="{3A9E31E6-DEFD-F244-8DCD-75F5CF51EA30}"/>
              </a:ext>
            </a:extLst>
          </p:cNvPr>
          <p:cNvSpPr/>
          <p:nvPr/>
        </p:nvSpPr>
        <p:spPr>
          <a:xfrm>
            <a:off x="17073259" y="585967"/>
            <a:ext cx="361583" cy="159170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TextBox 13">
            <a:extLst>
              <a:ext uri="{FF2B5EF4-FFF2-40B4-BE49-F238E27FC236}">
                <a16:creationId xmlns:a16="http://schemas.microsoft.com/office/drawing/2014/main" id="{60499DB6-57F6-FA4E-AD8C-82777B9EFB6F}"/>
              </a:ext>
            </a:extLst>
          </p:cNvPr>
          <p:cNvSpPr txBox="1"/>
          <p:nvPr/>
        </p:nvSpPr>
        <p:spPr>
          <a:xfrm>
            <a:off x="235020" y="2232132"/>
            <a:ext cx="3698917" cy="369332"/>
          </a:xfrm>
          <a:prstGeom prst="rect">
            <a:avLst/>
          </a:prstGeom>
          <a:noFill/>
        </p:spPr>
        <p:txBody>
          <a:bodyPr wrap="square" rtlCol="0">
            <a:spAutoFit/>
          </a:bodyPr>
          <a:lstStyle/>
          <a:p>
            <a:pPr algn="ctr"/>
            <a:r>
              <a:rPr lang="pt-PT" sz="1800" b="1" dirty="0">
                <a:solidFill>
                  <a:schemeClr val="bg1"/>
                </a:solidFill>
                <a:latin typeface="Calibri" charset="0"/>
                <a:ea typeface="Calibri" charset="0"/>
                <a:cs typeface="Calibri" charset="0"/>
              </a:rPr>
              <a:t>Background</a:t>
            </a:r>
            <a:endParaRPr lang="pt-BR" sz="1800" b="1" dirty="0">
              <a:solidFill>
                <a:schemeClr val="bg1"/>
              </a:solidFill>
              <a:latin typeface="Calibri" charset="0"/>
              <a:ea typeface="Calibri" charset="0"/>
              <a:cs typeface="Calibri" charset="0"/>
            </a:endParaRPr>
          </a:p>
        </p:txBody>
      </p:sp>
      <p:sp>
        <p:nvSpPr>
          <p:cNvPr id="15" name="TextBox 14">
            <a:extLst>
              <a:ext uri="{FF2B5EF4-FFF2-40B4-BE49-F238E27FC236}">
                <a16:creationId xmlns:a16="http://schemas.microsoft.com/office/drawing/2014/main" id="{A47B7308-5D9B-974F-AB82-CF827144DE32}"/>
              </a:ext>
            </a:extLst>
          </p:cNvPr>
          <p:cNvSpPr txBox="1"/>
          <p:nvPr/>
        </p:nvSpPr>
        <p:spPr>
          <a:xfrm>
            <a:off x="-47427" y="2587012"/>
            <a:ext cx="3959159" cy="3539430"/>
          </a:xfrm>
          <a:prstGeom prst="rect">
            <a:avLst/>
          </a:prstGeom>
          <a:noFill/>
        </p:spPr>
        <p:txBody>
          <a:bodyPr wrap="square" rtlCol="0">
            <a:spAutoFit/>
          </a:bodyPr>
          <a:lstStyle/>
          <a:p>
            <a:pPr marL="285750" indent="-177750" algn="just">
              <a:buFont typeface="Courier New" panose="02070309020205020404" pitchFamily="49" charset="0"/>
              <a:buChar char="o"/>
            </a:pPr>
            <a:r>
              <a:rPr lang="en-US" sz="1400" dirty="0"/>
              <a:t>Tertiary lymphoid structures (TLSs) are ectopic lymphoid aggregates that develop in non-lymphoid tissues at sites of chronic inflammation, including tumors. </a:t>
            </a:r>
          </a:p>
          <a:p>
            <a:pPr marL="285750" indent="-177750" algn="just">
              <a:buFont typeface="Courier New" panose="02070309020205020404" pitchFamily="49" charset="0"/>
              <a:buChar char="o"/>
            </a:pPr>
            <a:r>
              <a:rPr lang="en-US" sz="1400" dirty="0"/>
              <a:t>Tumor-associated TLSs may exist under different functional states, according to their structural similarity to secondary lymphoid organs. </a:t>
            </a:r>
          </a:p>
          <a:p>
            <a:pPr marL="285750" indent="-177750" algn="just">
              <a:buFont typeface="Courier New" panose="02070309020205020404" pitchFamily="49" charset="0"/>
              <a:buChar char="o"/>
            </a:pPr>
            <a:r>
              <a:rPr lang="en-US" sz="1400" dirty="0"/>
              <a:t>Over the past years, checkpoint inhibitor-based immunotherapies have shown remarkable success in a range of tumor types.</a:t>
            </a:r>
          </a:p>
          <a:p>
            <a:pPr marL="285750" indent="-177750" algn="just">
              <a:buFont typeface="Courier New" panose="02070309020205020404" pitchFamily="49" charset="0"/>
              <a:buChar char="o"/>
            </a:pPr>
            <a:r>
              <a:rPr lang="en-US" sz="1400" dirty="0"/>
              <a:t>Only a subset of pancreatic ductal adenocarcinoma (PDAC) patients may derive durable clinical benefit from available immune checkpoint inhibitors.</a:t>
            </a:r>
          </a:p>
          <a:p>
            <a:pPr marL="285750" indent="-213750" algn="just">
              <a:buFont typeface="Courier New" panose="02070309020205020404" pitchFamily="49" charset="0"/>
              <a:buChar char="o"/>
            </a:pPr>
            <a:endParaRPr lang="en-US" sz="1400" dirty="0"/>
          </a:p>
          <a:p>
            <a:pPr marL="285750" indent="-213750" algn="just">
              <a:buFont typeface="Courier New" panose="02070309020205020404" pitchFamily="49" charset="0"/>
              <a:buChar char="o"/>
            </a:pPr>
            <a:endParaRPr lang="pt-BR" sz="1400" dirty="0">
              <a:latin typeface="Calibri" charset="0"/>
              <a:ea typeface="Calibri" charset="0"/>
              <a:cs typeface="Calibri" charset="0"/>
            </a:endParaRPr>
          </a:p>
        </p:txBody>
      </p:sp>
      <p:sp>
        <p:nvSpPr>
          <p:cNvPr id="49" name="Retângulo 48"/>
          <p:cNvSpPr/>
          <p:nvPr/>
        </p:nvSpPr>
        <p:spPr>
          <a:xfrm>
            <a:off x="14727383" y="154063"/>
            <a:ext cx="3504598" cy="338554"/>
          </a:xfrm>
          <a:prstGeom prst="rect">
            <a:avLst/>
          </a:prstGeom>
          <a:solidFill>
            <a:srgbClr val="00B050"/>
          </a:solidFill>
        </p:spPr>
        <p:txBody>
          <a:bodyPr wrap="square">
            <a:spAutoFit/>
          </a:bodyPr>
          <a:lstStyle/>
          <a:p>
            <a:pPr algn="ctr"/>
            <a:r>
              <a:rPr lang="pt-BR" sz="1600" b="1" dirty="0">
                <a:solidFill>
                  <a:schemeClr val="bg1"/>
                </a:solidFill>
                <a:effectLst>
                  <a:outerShdw blurRad="38100" dist="38100" dir="2700000" algn="tl">
                    <a:srgbClr val="000000">
                      <a:alpha val="43137"/>
                    </a:srgbClr>
                  </a:outerShdw>
                </a:effectLst>
              </a:rPr>
              <a:t>Encontro de Ciência e Inovação 2023</a:t>
            </a:r>
          </a:p>
        </p:txBody>
      </p:sp>
      <p:pic>
        <p:nvPicPr>
          <p:cNvPr id="37" name="Imagem 36" descr="C:\Users\25496\Downloads\ACC - Assinaturas versão horizontal_RGB (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 y="72311"/>
            <a:ext cx="3253561" cy="490133"/>
          </a:xfrm>
          <a:prstGeom prst="rect">
            <a:avLst/>
          </a:prstGeom>
          <a:noFill/>
          <a:ln>
            <a:noFill/>
          </a:ln>
        </p:spPr>
      </p:pic>
      <p:sp>
        <p:nvSpPr>
          <p:cNvPr id="38" name="TextBox 37">
            <a:extLst>
              <a:ext uri="{FF2B5EF4-FFF2-40B4-BE49-F238E27FC236}">
                <a16:creationId xmlns:a16="http://schemas.microsoft.com/office/drawing/2014/main" id="{5FBE4437-9160-6142-A67A-55EBF0A36D91}"/>
              </a:ext>
            </a:extLst>
          </p:cNvPr>
          <p:cNvSpPr txBox="1"/>
          <p:nvPr/>
        </p:nvSpPr>
        <p:spPr>
          <a:xfrm>
            <a:off x="-45637" y="1540086"/>
            <a:ext cx="17095538" cy="600164"/>
          </a:xfrm>
          <a:prstGeom prst="rect">
            <a:avLst/>
          </a:prstGeom>
          <a:noFill/>
        </p:spPr>
        <p:txBody>
          <a:bodyPr wrap="square" rtlCol="0">
            <a:spAutoFit/>
          </a:bodyPr>
          <a:lstStyle/>
          <a:p>
            <a:pPr lvl="0"/>
            <a:r>
              <a:rPr lang="pt-BR" sz="1100" i="1" dirty="0"/>
              <a:t>1. </a:t>
            </a:r>
            <a:r>
              <a:rPr lang="pt-BR" sz="1100" i="1" dirty="0" err="1"/>
              <a:t>International</a:t>
            </a:r>
            <a:r>
              <a:rPr lang="pt-BR" sz="1100" i="1" dirty="0"/>
              <a:t> </a:t>
            </a:r>
            <a:r>
              <a:rPr lang="pt-BR" sz="1100" i="1" dirty="0" err="1"/>
              <a:t>Research</a:t>
            </a:r>
            <a:r>
              <a:rPr lang="pt-BR" sz="1100" i="1" dirty="0"/>
              <a:t> Center, A. C. Camargo </a:t>
            </a:r>
            <a:r>
              <a:rPr lang="pt-BR" sz="1100" i="1" dirty="0" err="1"/>
              <a:t>Cancer</a:t>
            </a:r>
            <a:r>
              <a:rPr lang="pt-BR" sz="1100" i="1" dirty="0"/>
              <a:t> Center, São Paulo, </a:t>
            </a:r>
            <a:r>
              <a:rPr lang="pt-BR" sz="1100" i="1" dirty="0" err="1"/>
              <a:t>Brazil</a:t>
            </a:r>
            <a:r>
              <a:rPr lang="pt-BR" sz="1100" i="1" dirty="0"/>
              <a:t>.</a:t>
            </a:r>
            <a:r>
              <a:rPr lang="en-US" sz="1100" i="1" dirty="0"/>
              <a:t> 2. </a:t>
            </a:r>
            <a:r>
              <a:rPr lang="pt-BR" sz="1100" i="1" dirty="0"/>
              <a:t>Hospital Israelita Albert Einstein, São Paulo, </a:t>
            </a:r>
            <a:r>
              <a:rPr lang="pt-BR" sz="1100" i="1" dirty="0" err="1"/>
              <a:t>Brazil</a:t>
            </a:r>
            <a:r>
              <a:rPr lang="pt-BR" sz="1100" i="1" dirty="0"/>
              <a:t>. 3. Evandro Chagas </a:t>
            </a:r>
            <a:r>
              <a:rPr lang="pt-BR" sz="1100" i="1" dirty="0" err="1"/>
              <a:t>Institute</a:t>
            </a:r>
            <a:r>
              <a:rPr lang="pt-BR" sz="1100" i="1" dirty="0"/>
              <a:t>, Belém, </a:t>
            </a:r>
            <a:r>
              <a:rPr lang="pt-BR" sz="1100" i="1" dirty="0" err="1"/>
              <a:t>Brazil</a:t>
            </a:r>
            <a:r>
              <a:rPr lang="pt-BR" sz="1100" i="1" dirty="0"/>
              <a:t>.</a:t>
            </a:r>
            <a:r>
              <a:rPr lang="en-US" sz="1100" i="1" dirty="0"/>
              <a:t> 4. Department of Pathology, A. C. Camargo Cancer Center, São Paulo, Brazil. 5. </a:t>
            </a:r>
            <a:r>
              <a:rPr lang="pt-BR" sz="1100" i="1" dirty="0" err="1"/>
              <a:t>Faculty</a:t>
            </a:r>
            <a:r>
              <a:rPr lang="pt-BR" sz="1100" i="1" dirty="0"/>
              <a:t> </a:t>
            </a:r>
            <a:r>
              <a:rPr lang="pt-BR" sz="1100" i="1" dirty="0" err="1"/>
              <a:t>of</a:t>
            </a:r>
            <a:r>
              <a:rPr lang="pt-BR" sz="1100" i="1" dirty="0"/>
              <a:t> Medical </a:t>
            </a:r>
            <a:r>
              <a:rPr lang="pt-BR" sz="1100" i="1" dirty="0" err="1"/>
              <a:t>Sciences</a:t>
            </a:r>
            <a:r>
              <a:rPr lang="pt-BR" sz="1100" i="1" dirty="0"/>
              <a:t>, Santa Casa de Misericórdia do Estado de São Paulo, São Paulo, </a:t>
            </a:r>
            <a:r>
              <a:rPr lang="pt-BR" sz="1100" i="1" dirty="0" err="1"/>
              <a:t>Brazil</a:t>
            </a:r>
            <a:r>
              <a:rPr lang="pt-BR" sz="1100" i="1" dirty="0"/>
              <a:t>. 6. </a:t>
            </a:r>
            <a:r>
              <a:rPr lang="fr-FR" sz="1100" i="1" dirty="0" err="1"/>
              <a:t>Molecular</a:t>
            </a:r>
            <a:r>
              <a:rPr lang="fr-FR" sz="1100" i="1" dirty="0"/>
              <a:t> </a:t>
            </a:r>
            <a:r>
              <a:rPr lang="fr-FR" sz="1100" i="1" dirty="0" err="1"/>
              <a:t>Oncology</a:t>
            </a:r>
            <a:r>
              <a:rPr lang="fr-FR" sz="1100" i="1" dirty="0"/>
              <a:t> </a:t>
            </a:r>
            <a:r>
              <a:rPr lang="fr-FR" sz="1100" i="1" dirty="0" err="1"/>
              <a:t>Research</a:t>
            </a:r>
            <a:r>
              <a:rPr lang="fr-FR" sz="1100" i="1" dirty="0"/>
              <a:t> Center, </a:t>
            </a:r>
            <a:r>
              <a:rPr lang="fr-FR" sz="1100" i="1" dirty="0" err="1"/>
              <a:t>Barretos</a:t>
            </a:r>
            <a:r>
              <a:rPr lang="fr-FR" sz="1100" i="1" dirty="0"/>
              <a:t> Cancer </a:t>
            </a:r>
            <a:r>
              <a:rPr lang="fr-FR" sz="1100" i="1" dirty="0" err="1"/>
              <a:t>Hospital</a:t>
            </a:r>
            <a:r>
              <a:rPr lang="fr-FR" sz="1100" i="1" dirty="0"/>
              <a:t>, </a:t>
            </a:r>
            <a:r>
              <a:rPr lang="fr-FR" sz="1100" i="1" dirty="0" err="1"/>
              <a:t>Barretos</a:t>
            </a:r>
            <a:r>
              <a:rPr lang="fr-FR" sz="1100" i="1" dirty="0"/>
              <a:t>, </a:t>
            </a:r>
            <a:r>
              <a:rPr lang="fr-FR" sz="1100" i="1" dirty="0" err="1"/>
              <a:t>Brazil</a:t>
            </a:r>
            <a:r>
              <a:rPr lang="fr-FR" sz="1100" i="1" dirty="0"/>
              <a:t>.</a:t>
            </a:r>
            <a:r>
              <a:rPr lang="en-US" sz="1100" i="1" dirty="0"/>
              <a:t> </a:t>
            </a:r>
            <a:r>
              <a:rPr lang="fr-FR" sz="1100" i="1" dirty="0"/>
              <a:t>7. Mines Saint-Etienne, </a:t>
            </a:r>
            <a:r>
              <a:rPr lang="fr-FR" sz="1100" i="1" dirty="0" err="1"/>
              <a:t>Univ</a:t>
            </a:r>
            <a:r>
              <a:rPr lang="fr-FR" sz="1100" i="1" dirty="0"/>
              <a:t> Clermont Auvergne, CNRS, UMR 6158 LIMOS, Centre CIS, Saint-Etienne, France. </a:t>
            </a:r>
            <a:r>
              <a:rPr lang="en-US" sz="1100" i="1" dirty="0"/>
              <a:t>8. Department of Medical Oncology, A. C. Camargo Cancer Center, São Paulo, Brazil. 9. Department of Surgical Oncology, A. C. Camargo Cancer Center, São Paulo, Brazil. 10. National Institute of Science and Technology in </a:t>
            </a:r>
            <a:r>
              <a:rPr lang="en-US" sz="1100" i="1" dirty="0" err="1"/>
              <a:t>Oncogenomics</a:t>
            </a:r>
            <a:r>
              <a:rPr lang="en-US" sz="1100" i="1" dirty="0"/>
              <a:t> and Therapeutic Innovation, São Paulo, Brazil.</a:t>
            </a:r>
          </a:p>
        </p:txBody>
      </p:sp>
      <p:sp>
        <p:nvSpPr>
          <p:cNvPr id="46" name="TextBox 45">
            <a:extLst>
              <a:ext uri="{FF2B5EF4-FFF2-40B4-BE49-F238E27FC236}">
                <a16:creationId xmlns:a16="http://schemas.microsoft.com/office/drawing/2014/main" id="{75721589-B76E-BE48-BADD-CF23F905A418}"/>
              </a:ext>
            </a:extLst>
          </p:cNvPr>
          <p:cNvSpPr txBox="1"/>
          <p:nvPr/>
        </p:nvSpPr>
        <p:spPr>
          <a:xfrm>
            <a:off x="93947" y="6010049"/>
            <a:ext cx="3800144" cy="1815882"/>
          </a:xfrm>
          <a:prstGeom prst="rect">
            <a:avLst/>
          </a:prstGeom>
          <a:noFill/>
        </p:spPr>
        <p:txBody>
          <a:bodyPr wrap="square" rtlCol="0">
            <a:spAutoFit/>
          </a:bodyPr>
          <a:lstStyle/>
          <a:p>
            <a:pPr marL="72000" algn="just"/>
            <a:r>
              <a:rPr lang="en-US" sz="1400" dirty="0"/>
              <a:t>As mature tumor-associated TLSs may represent sheltered niches for optimal lymphocyte activity, we investigated the impact of TLS maturation on the generation of tumor-specific immunity and patient response to chemoimmunotherapy. </a:t>
            </a:r>
          </a:p>
          <a:p>
            <a:pPr marL="72000" algn="just"/>
            <a:endParaRPr lang="en-US" sz="1400" dirty="0"/>
          </a:p>
          <a:p>
            <a:pPr marL="72000" algn="just"/>
            <a:endParaRPr lang="en-US" sz="1400" dirty="0"/>
          </a:p>
          <a:p>
            <a:pPr marL="285750" indent="-213750" algn="just">
              <a:buFont typeface="Courier New" panose="02070309020205020404" pitchFamily="49" charset="0"/>
              <a:buChar char="o"/>
            </a:pPr>
            <a:endParaRPr lang="pt-BR" sz="1400" dirty="0">
              <a:latin typeface="Calibri" charset="0"/>
              <a:ea typeface="Calibri" charset="0"/>
              <a:cs typeface="Calibri" charset="0"/>
            </a:endParaRPr>
          </a:p>
        </p:txBody>
      </p:sp>
      <p:sp>
        <p:nvSpPr>
          <p:cNvPr id="51" name="Rounded Rectangle 50">
            <a:extLst>
              <a:ext uri="{FF2B5EF4-FFF2-40B4-BE49-F238E27FC236}">
                <a16:creationId xmlns:a16="http://schemas.microsoft.com/office/drawing/2014/main" id="{82B9BCB3-21F4-AD42-8198-19E5AAD02437}"/>
              </a:ext>
            </a:extLst>
          </p:cNvPr>
          <p:cNvSpPr/>
          <p:nvPr/>
        </p:nvSpPr>
        <p:spPr>
          <a:xfrm>
            <a:off x="177435" y="5773971"/>
            <a:ext cx="3684352" cy="216000"/>
          </a:xfrm>
          <a:prstGeom prst="roundRect">
            <a:avLst/>
          </a:prstGeom>
          <a:solidFill>
            <a:srgbClr val="00B050"/>
          </a:solid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2" name="TextBox 51">
            <a:extLst>
              <a:ext uri="{FF2B5EF4-FFF2-40B4-BE49-F238E27FC236}">
                <a16:creationId xmlns:a16="http://schemas.microsoft.com/office/drawing/2014/main" id="{3980BE04-5B27-8D49-8DD6-54DCE2487180}"/>
              </a:ext>
            </a:extLst>
          </p:cNvPr>
          <p:cNvSpPr txBox="1"/>
          <p:nvPr/>
        </p:nvSpPr>
        <p:spPr>
          <a:xfrm>
            <a:off x="54052" y="5696288"/>
            <a:ext cx="3807734" cy="369332"/>
          </a:xfrm>
          <a:prstGeom prst="rect">
            <a:avLst/>
          </a:prstGeom>
          <a:noFill/>
        </p:spPr>
        <p:txBody>
          <a:bodyPr wrap="square" rtlCol="0">
            <a:spAutoFit/>
          </a:bodyPr>
          <a:lstStyle/>
          <a:p>
            <a:pPr algn="ctr"/>
            <a:r>
              <a:rPr lang="pt-PT" sz="1800" b="1" dirty="0" err="1">
                <a:solidFill>
                  <a:schemeClr val="bg1"/>
                </a:solidFill>
                <a:latin typeface="Calibri" charset="0"/>
                <a:ea typeface="Calibri" charset="0"/>
                <a:cs typeface="Calibri" charset="0"/>
              </a:rPr>
              <a:t>Aim</a:t>
            </a:r>
            <a:endParaRPr lang="pt-BR" sz="1800" b="1" dirty="0">
              <a:solidFill>
                <a:schemeClr val="bg1"/>
              </a:solidFill>
              <a:latin typeface="Calibri" charset="0"/>
              <a:ea typeface="Calibri" charset="0"/>
              <a:cs typeface="Calibri" charset="0"/>
            </a:endParaRPr>
          </a:p>
        </p:txBody>
      </p:sp>
      <p:sp>
        <p:nvSpPr>
          <p:cNvPr id="54" name="Rounded Rectangle 53">
            <a:extLst>
              <a:ext uri="{FF2B5EF4-FFF2-40B4-BE49-F238E27FC236}">
                <a16:creationId xmlns:a16="http://schemas.microsoft.com/office/drawing/2014/main" id="{6FED124D-0365-D548-B369-B4CA97D0416E}"/>
              </a:ext>
            </a:extLst>
          </p:cNvPr>
          <p:cNvSpPr/>
          <p:nvPr/>
        </p:nvSpPr>
        <p:spPr>
          <a:xfrm>
            <a:off x="141031" y="7301826"/>
            <a:ext cx="3720755" cy="216000"/>
          </a:xfrm>
          <a:prstGeom prst="roundRect">
            <a:avLst/>
          </a:prstGeom>
          <a:solidFill>
            <a:srgbClr val="00B050"/>
          </a:solid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TextBox 55">
            <a:extLst>
              <a:ext uri="{FF2B5EF4-FFF2-40B4-BE49-F238E27FC236}">
                <a16:creationId xmlns:a16="http://schemas.microsoft.com/office/drawing/2014/main" id="{70AC6FE6-0FAE-6E4E-9227-2D394B896510}"/>
              </a:ext>
            </a:extLst>
          </p:cNvPr>
          <p:cNvSpPr txBox="1"/>
          <p:nvPr/>
        </p:nvSpPr>
        <p:spPr>
          <a:xfrm>
            <a:off x="17648" y="7223979"/>
            <a:ext cx="3919640" cy="369332"/>
          </a:xfrm>
          <a:prstGeom prst="rect">
            <a:avLst/>
          </a:prstGeom>
          <a:noFill/>
        </p:spPr>
        <p:txBody>
          <a:bodyPr wrap="square" rtlCol="0">
            <a:spAutoFit/>
          </a:bodyPr>
          <a:lstStyle/>
          <a:p>
            <a:pPr algn="ctr"/>
            <a:r>
              <a:rPr lang="pt-PT" sz="1800" b="1" dirty="0" err="1">
                <a:solidFill>
                  <a:schemeClr val="bg1"/>
                </a:solidFill>
                <a:latin typeface="Calibri" charset="0"/>
                <a:ea typeface="Calibri" charset="0"/>
                <a:cs typeface="Calibri" charset="0"/>
              </a:rPr>
              <a:t>Methods</a:t>
            </a:r>
            <a:endParaRPr lang="pt-BR" sz="1800" b="1" dirty="0">
              <a:solidFill>
                <a:schemeClr val="bg1"/>
              </a:solidFill>
              <a:latin typeface="Calibri" charset="0"/>
              <a:ea typeface="Calibri" charset="0"/>
              <a:cs typeface="Calibri" charset="0"/>
            </a:endParaRPr>
          </a:p>
        </p:txBody>
      </p:sp>
      <p:sp>
        <p:nvSpPr>
          <p:cNvPr id="58" name="TextBox 57">
            <a:extLst>
              <a:ext uri="{FF2B5EF4-FFF2-40B4-BE49-F238E27FC236}">
                <a16:creationId xmlns:a16="http://schemas.microsoft.com/office/drawing/2014/main" id="{E950714F-4835-9E46-A57A-209C7B767435}"/>
              </a:ext>
            </a:extLst>
          </p:cNvPr>
          <p:cNvSpPr txBox="1"/>
          <p:nvPr/>
        </p:nvSpPr>
        <p:spPr>
          <a:xfrm>
            <a:off x="-75458" y="7542064"/>
            <a:ext cx="4001860" cy="2677656"/>
          </a:xfrm>
          <a:prstGeom prst="rect">
            <a:avLst/>
          </a:prstGeom>
          <a:noFill/>
        </p:spPr>
        <p:txBody>
          <a:bodyPr wrap="square" rtlCol="0">
            <a:spAutoFit/>
          </a:bodyPr>
          <a:lstStyle/>
          <a:p>
            <a:pPr marL="285750" indent="-177750" algn="just">
              <a:buFont typeface="Courier New" panose="02070309020205020404" pitchFamily="49" charset="0"/>
              <a:buChar char="o"/>
            </a:pPr>
            <a:r>
              <a:rPr lang="en-US" sz="1400" dirty="0"/>
              <a:t>Evaluate the expression of 730 immune-related genes in TLSs at different maturation stages, from treatment-naïve primary PDACs (CEP 2712/19), using microdissection and the </a:t>
            </a:r>
            <a:r>
              <a:rPr lang="en-US" sz="1400" dirty="0" err="1"/>
              <a:t>Nanostring</a:t>
            </a:r>
            <a:r>
              <a:rPr lang="en-US" sz="1400" dirty="0"/>
              <a:t> </a:t>
            </a:r>
            <a:r>
              <a:rPr lang="en-US" sz="1400" dirty="0" err="1"/>
              <a:t>nCounter</a:t>
            </a:r>
            <a:r>
              <a:rPr lang="en-US" sz="1400" dirty="0"/>
              <a:t> platform. </a:t>
            </a:r>
          </a:p>
          <a:p>
            <a:pPr marL="285750" indent="-177750" algn="just">
              <a:buFont typeface="Courier New" panose="02070309020205020404" pitchFamily="49" charset="0"/>
              <a:buChar char="o"/>
            </a:pPr>
            <a:r>
              <a:rPr lang="en-US" sz="1400" dirty="0"/>
              <a:t>Analysis of paired H&amp;E-stained slides and RNA-</a:t>
            </a:r>
            <a:r>
              <a:rPr lang="en-US" sz="1400" dirty="0" err="1"/>
              <a:t>seq</a:t>
            </a:r>
            <a:r>
              <a:rPr lang="en-US" sz="1400" dirty="0"/>
              <a:t> data from 148 treatment-naïve primary PDACs in the The Cancer Genome Atlas (TCGA). </a:t>
            </a:r>
          </a:p>
          <a:p>
            <a:pPr marL="285750" indent="-177750" algn="just">
              <a:buFont typeface="Courier New" panose="02070309020205020404" pitchFamily="49" charset="0"/>
              <a:buChar char="o"/>
            </a:pPr>
            <a:r>
              <a:rPr lang="en-US" sz="1400" dirty="0"/>
              <a:t>Analysis of RNA-</a:t>
            </a:r>
            <a:r>
              <a:rPr lang="en-US" sz="1400" dirty="0" err="1"/>
              <a:t>seq</a:t>
            </a:r>
            <a:r>
              <a:rPr lang="en-US" sz="1400" dirty="0"/>
              <a:t> data from 105 pre-treatment biopsies of first-line metastatic PDAC patients that received chemoimmunotherapy (PRINCE trial). </a:t>
            </a:r>
          </a:p>
        </p:txBody>
      </p:sp>
      <p:sp>
        <p:nvSpPr>
          <p:cNvPr id="59" name="Rounded Rectangle 58">
            <a:extLst>
              <a:ext uri="{FF2B5EF4-FFF2-40B4-BE49-F238E27FC236}">
                <a16:creationId xmlns:a16="http://schemas.microsoft.com/office/drawing/2014/main" id="{C1C55AF0-DFD7-D143-B106-7A8E792DB934}"/>
              </a:ext>
            </a:extLst>
          </p:cNvPr>
          <p:cNvSpPr/>
          <p:nvPr/>
        </p:nvSpPr>
        <p:spPr>
          <a:xfrm>
            <a:off x="4123597" y="2316814"/>
            <a:ext cx="13946400" cy="216000"/>
          </a:xfrm>
          <a:prstGeom prst="roundRect">
            <a:avLst/>
          </a:prstGeom>
          <a:solidFill>
            <a:srgbClr val="00B050"/>
          </a:solid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0" name="TextBox 59">
            <a:extLst>
              <a:ext uri="{FF2B5EF4-FFF2-40B4-BE49-F238E27FC236}">
                <a16:creationId xmlns:a16="http://schemas.microsoft.com/office/drawing/2014/main" id="{A270F608-BB0B-F341-A3E2-6F5D65A4FF8B}"/>
              </a:ext>
            </a:extLst>
          </p:cNvPr>
          <p:cNvSpPr txBox="1"/>
          <p:nvPr/>
        </p:nvSpPr>
        <p:spPr>
          <a:xfrm>
            <a:off x="8912143" y="2230013"/>
            <a:ext cx="3997233" cy="369332"/>
          </a:xfrm>
          <a:prstGeom prst="rect">
            <a:avLst/>
          </a:prstGeom>
          <a:noFill/>
        </p:spPr>
        <p:txBody>
          <a:bodyPr wrap="square" rtlCol="0">
            <a:spAutoFit/>
          </a:bodyPr>
          <a:lstStyle/>
          <a:p>
            <a:pPr algn="ctr"/>
            <a:r>
              <a:rPr lang="pt-PT" sz="1800" b="1" dirty="0" err="1">
                <a:solidFill>
                  <a:schemeClr val="bg1"/>
                </a:solidFill>
                <a:latin typeface="Calibri" charset="0"/>
                <a:ea typeface="Calibri" charset="0"/>
                <a:cs typeface="Calibri" charset="0"/>
              </a:rPr>
              <a:t>Results</a:t>
            </a:r>
            <a:endParaRPr lang="pt-BR" sz="1800" b="1" dirty="0">
              <a:solidFill>
                <a:schemeClr val="bg1"/>
              </a:solidFill>
              <a:latin typeface="Calibri" charset="0"/>
              <a:ea typeface="Calibri" charset="0"/>
              <a:cs typeface="Calibri" charset="0"/>
            </a:endParaRPr>
          </a:p>
        </p:txBody>
      </p:sp>
      <p:pic>
        <p:nvPicPr>
          <p:cNvPr id="8" name="Picture 7">
            <a:extLst>
              <a:ext uri="{FF2B5EF4-FFF2-40B4-BE49-F238E27FC236}">
                <a16:creationId xmlns:a16="http://schemas.microsoft.com/office/drawing/2014/main" id="{9D805B30-E60C-5B4A-BFE1-6C060F688219}"/>
              </a:ext>
            </a:extLst>
          </p:cNvPr>
          <p:cNvPicPr>
            <a:picLocks noChangeAspect="1"/>
          </p:cNvPicPr>
          <p:nvPr/>
        </p:nvPicPr>
        <p:blipFill rotWithShape="1">
          <a:blip r:embed="rId5"/>
          <a:srcRect l="10435" t="10420" r="59553" b="75712"/>
          <a:stretch/>
        </p:blipFill>
        <p:spPr>
          <a:xfrm>
            <a:off x="7980615" y="7378628"/>
            <a:ext cx="1318636" cy="320444"/>
          </a:xfrm>
          <a:prstGeom prst="rect">
            <a:avLst/>
          </a:prstGeom>
        </p:spPr>
      </p:pic>
      <p:pic>
        <p:nvPicPr>
          <p:cNvPr id="16" name="Picture 15">
            <a:extLst>
              <a:ext uri="{FF2B5EF4-FFF2-40B4-BE49-F238E27FC236}">
                <a16:creationId xmlns:a16="http://schemas.microsoft.com/office/drawing/2014/main" id="{38CC3CA7-BADB-7249-9D7B-4D81A40B1F6D}"/>
              </a:ext>
            </a:extLst>
          </p:cNvPr>
          <p:cNvPicPr>
            <a:picLocks noChangeAspect="1"/>
          </p:cNvPicPr>
          <p:nvPr/>
        </p:nvPicPr>
        <p:blipFill>
          <a:blip r:embed="rId6"/>
          <a:stretch>
            <a:fillRect/>
          </a:stretch>
        </p:blipFill>
        <p:spPr>
          <a:xfrm>
            <a:off x="13484198" y="4343697"/>
            <a:ext cx="2159255" cy="2260788"/>
          </a:xfrm>
          <a:prstGeom prst="rect">
            <a:avLst/>
          </a:prstGeom>
        </p:spPr>
      </p:pic>
      <p:pic>
        <p:nvPicPr>
          <p:cNvPr id="17" name="Picture 16">
            <a:extLst>
              <a:ext uri="{FF2B5EF4-FFF2-40B4-BE49-F238E27FC236}">
                <a16:creationId xmlns:a16="http://schemas.microsoft.com/office/drawing/2014/main" id="{F3922854-A125-1743-A414-FEDF8D0CDE9D}"/>
              </a:ext>
            </a:extLst>
          </p:cNvPr>
          <p:cNvPicPr>
            <a:picLocks noChangeAspect="1"/>
          </p:cNvPicPr>
          <p:nvPr/>
        </p:nvPicPr>
        <p:blipFill>
          <a:blip r:embed="rId7"/>
          <a:stretch>
            <a:fillRect/>
          </a:stretch>
        </p:blipFill>
        <p:spPr>
          <a:xfrm>
            <a:off x="15743199" y="4358662"/>
            <a:ext cx="2143166" cy="2243942"/>
          </a:xfrm>
          <a:prstGeom prst="rect">
            <a:avLst/>
          </a:prstGeom>
        </p:spPr>
      </p:pic>
      <p:pic>
        <p:nvPicPr>
          <p:cNvPr id="22" name="Picture 21">
            <a:extLst>
              <a:ext uri="{FF2B5EF4-FFF2-40B4-BE49-F238E27FC236}">
                <a16:creationId xmlns:a16="http://schemas.microsoft.com/office/drawing/2014/main" id="{D28B818D-82D1-1141-94F9-B31776835E4B}"/>
              </a:ext>
            </a:extLst>
          </p:cNvPr>
          <p:cNvPicPr>
            <a:picLocks noChangeAspect="1"/>
          </p:cNvPicPr>
          <p:nvPr/>
        </p:nvPicPr>
        <p:blipFill>
          <a:blip r:embed="rId8"/>
          <a:stretch>
            <a:fillRect/>
          </a:stretch>
        </p:blipFill>
        <p:spPr>
          <a:xfrm>
            <a:off x="4496044" y="3061738"/>
            <a:ext cx="1954311" cy="1010093"/>
          </a:xfrm>
          <a:prstGeom prst="rect">
            <a:avLst/>
          </a:prstGeom>
        </p:spPr>
      </p:pic>
      <p:pic>
        <p:nvPicPr>
          <p:cNvPr id="23" name="Picture 22">
            <a:extLst>
              <a:ext uri="{FF2B5EF4-FFF2-40B4-BE49-F238E27FC236}">
                <a16:creationId xmlns:a16="http://schemas.microsoft.com/office/drawing/2014/main" id="{EF035A9C-E678-B542-B995-5562FAE59FF0}"/>
              </a:ext>
            </a:extLst>
          </p:cNvPr>
          <p:cNvPicPr>
            <a:picLocks noChangeAspect="1"/>
          </p:cNvPicPr>
          <p:nvPr/>
        </p:nvPicPr>
        <p:blipFill>
          <a:blip r:embed="rId9"/>
          <a:stretch>
            <a:fillRect/>
          </a:stretch>
        </p:blipFill>
        <p:spPr>
          <a:xfrm>
            <a:off x="4496044" y="4365144"/>
            <a:ext cx="1954309" cy="1010093"/>
          </a:xfrm>
          <a:prstGeom prst="rect">
            <a:avLst/>
          </a:prstGeom>
        </p:spPr>
      </p:pic>
      <p:pic>
        <p:nvPicPr>
          <p:cNvPr id="24" name="Picture 23">
            <a:extLst>
              <a:ext uri="{FF2B5EF4-FFF2-40B4-BE49-F238E27FC236}">
                <a16:creationId xmlns:a16="http://schemas.microsoft.com/office/drawing/2014/main" id="{D4AFF168-84BF-414D-8CF0-2263D24801E0}"/>
              </a:ext>
            </a:extLst>
          </p:cNvPr>
          <p:cNvPicPr>
            <a:picLocks noChangeAspect="1"/>
          </p:cNvPicPr>
          <p:nvPr/>
        </p:nvPicPr>
        <p:blipFill>
          <a:blip r:embed="rId10"/>
          <a:stretch>
            <a:fillRect/>
          </a:stretch>
        </p:blipFill>
        <p:spPr>
          <a:xfrm>
            <a:off x="4521612" y="5685724"/>
            <a:ext cx="1917431" cy="991032"/>
          </a:xfrm>
          <a:prstGeom prst="rect">
            <a:avLst/>
          </a:prstGeom>
        </p:spPr>
      </p:pic>
      <p:pic>
        <p:nvPicPr>
          <p:cNvPr id="25" name="Picture 24">
            <a:extLst>
              <a:ext uri="{FF2B5EF4-FFF2-40B4-BE49-F238E27FC236}">
                <a16:creationId xmlns:a16="http://schemas.microsoft.com/office/drawing/2014/main" id="{03D8406C-616B-CF4B-87CD-4A904A34BA30}"/>
              </a:ext>
            </a:extLst>
          </p:cNvPr>
          <p:cNvPicPr>
            <a:picLocks noChangeAspect="1"/>
          </p:cNvPicPr>
          <p:nvPr/>
        </p:nvPicPr>
        <p:blipFill rotWithShape="1">
          <a:blip r:embed="rId11"/>
          <a:srcRect r="1548"/>
          <a:stretch/>
        </p:blipFill>
        <p:spPr>
          <a:xfrm>
            <a:off x="13622709" y="2584501"/>
            <a:ext cx="2041044" cy="1691484"/>
          </a:xfrm>
          <a:prstGeom prst="rect">
            <a:avLst/>
          </a:prstGeom>
        </p:spPr>
      </p:pic>
      <p:pic>
        <p:nvPicPr>
          <p:cNvPr id="61" name="Picture 60">
            <a:extLst>
              <a:ext uri="{FF2B5EF4-FFF2-40B4-BE49-F238E27FC236}">
                <a16:creationId xmlns:a16="http://schemas.microsoft.com/office/drawing/2014/main" id="{5837A257-DBCF-8442-B77E-874F7C304B0A}"/>
              </a:ext>
            </a:extLst>
          </p:cNvPr>
          <p:cNvPicPr>
            <a:picLocks noChangeAspect="1"/>
          </p:cNvPicPr>
          <p:nvPr/>
        </p:nvPicPr>
        <p:blipFill>
          <a:blip r:embed="rId12"/>
          <a:stretch>
            <a:fillRect/>
          </a:stretch>
        </p:blipFill>
        <p:spPr>
          <a:xfrm>
            <a:off x="15813214" y="2607645"/>
            <a:ext cx="2073151" cy="1691484"/>
          </a:xfrm>
          <a:prstGeom prst="rect">
            <a:avLst/>
          </a:prstGeom>
        </p:spPr>
      </p:pic>
      <p:grpSp>
        <p:nvGrpSpPr>
          <p:cNvPr id="69" name="Group 68">
            <a:extLst>
              <a:ext uri="{FF2B5EF4-FFF2-40B4-BE49-F238E27FC236}">
                <a16:creationId xmlns:a16="http://schemas.microsoft.com/office/drawing/2014/main" id="{B053C2F2-852A-4D4B-8B3B-15C10BEADCC6}"/>
              </a:ext>
            </a:extLst>
          </p:cNvPr>
          <p:cNvGrpSpPr/>
          <p:nvPr/>
        </p:nvGrpSpPr>
        <p:grpSpPr>
          <a:xfrm>
            <a:off x="6806653" y="2665724"/>
            <a:ext cx="2296289" cy="4423827"/>
            <a:chOff x="6705517" y="2766648"/>
            <a:chExt cx="2296289" cy="4423827"/>
          </a:xfrm>
        </p:grpSpPr>
        <p:pic>
          <p:nvPicPr>
            <p:cNvPr id="7" name="Picture 6">
              <a:extLst>
                <a:ext uri="{FF2B5EF4-FFF2-40B4-BE49-F238E27FC236}">
                  <a16:creationId xmlns:a16="http://schemas.microsoft.com/office/drawing/2014/main" id="{0CBBC6FA-ED14-9C41-A915-3BB43BFA0731}"/>
                </a:ext>
              </a:extLst>
            </p:cNvPr>
            <p:cNvPicPr>
              <a:picLocks noChangeAspect="1"/>
            </p:cNvPicPr>
            <p:nvPr/>
          </p:nvPicPr>
          <p:blipFill rotWithShape="1">
            <a:blip r:embed="rId13"/>
            <a:srcRect t="386"/>
            <a:stretch/>
          </p:blipFill>
          <p:spPr>
            <a:xfrm>
              <a:off x="6705517" y="2766648"/>
              <a:ext cx="2296289" cy="4423827"/>
            </a:xfrm>
            <a:prstGeom prst="rect">
              <a:avLst/>
            </a:prstGeom>
          </p:spPr>
        </p:pic>
        <p:sp>
          <p:nvSpPr>
            <p:cNvPr id="68" name="TextBox 67">
              <a:extLst>
                <a:ext uri="{FF2B5EF4-FFF2-40B4-BE49-F238E27FC236}">
                  <a16:creationId xmlns:a16="http://schemas.microsoft.com/office/drawing/2014/main" id="{C61E230A-42EE-404C-804F-04DD04A6B53A}"/>
                </a:ext>
              </a:extLst>
            </p:cNvPr>
            <p:cNvSpPr txBox="1"/>
            <p:nvPr/>
          </p:nvSpPr>
          <p:spPr>
            <a:xfrm>
              <a:off x="8755174" y="6243960"/>
              <a:ext cx="246632" cy="229767"/>
            </a:xfrm>
            <a:prstGeom prst="rect">
              <a:avLst/>
            </a:prstGeom>
            <a:solidFill>
              <a:schemeClr val="bg1"/>
            </a:solidFill>
          </p:spPr>
          <p:txBody>
            <a:bodyPr wrap="square" rtlCol="0">
              <a:spAutoFit/>
            </a:bodyPr>
            <a:lstStyle/>
            <a:p>
              <a:endParaRPr lang="en-US" dirty="0"/>
            </a:p>
          </p:txBody>
        </p:sp>
      </p:grpSp>
      <p:pic>
        <p:nvPicPr>
          <p:cNvPr id="62" name="Picture 61">
            <a:extLst>
              <a:ext uri="{FF2B5EF4-FFF2-40B4-BE49-F238E27FC236}">
                <a16:creationId xmlns:a16="http://schemas.microsoft.com/office/drawing/2014/main" id="{FA83931D-78EC-2D40-810D-D27A1B0B4140}"/>
              </a:ext>
            </a:extLst>
          </p:cNvPr>
          <p:cNvPicPr>
            <a:picLocks noChangeAspect="1"/>
          </p:cNvPicPr>
          <p:nvPr/>
        </p:nvPicPr>
        <p:blipFill rotWithShape="1">
          <a:blip r:embed="rId14"/>
          <a:srcRect t="1905"/>
          <a:stretch/>
        </p:blipFill>
        <p:spPr>
          <a:xfrm>
            <a:off x="8752326" y="2723030"/>
            <a:ext cx="2272105" cy="4338873"/>
          </a:xfrm>
          <a:prstGeom prst="rect">
            <a:avLst/>
          </a:prstGeom>
        </p:spPr>
      </p:pic>
      <p:sp>
        <p:nvSpPr>
          <p:cNvPr id="70" name="TextBox 69">
            <a:extLst>
              <a:ext uri="{FF2B5EF4-FFF2-40B4-BE49-F238E27FC236}">
                <a16:creationId xmlns:a16="http://schemas.microsoft.com/office/drawing/2014/main" id="{92AF3C00-9935-2041-9CCF-6EBA35F52148}"/>
              </a:ext>
            </a:extLst>
          </p:cNvPr>
          <p:cNvSpPr txBox="1"/>
          <p:nvPr/>
        </p:nvSpPr>
        <p:spPr>
          <a:xfrm>
            <a:off x="7907084" y="6780941"/>
            <a:ext cx="942353" cy="307777"/>
          </a:xfrm>
          <a:prstGeom prst="rect">
            <a:avLst/>
          </a:prstGeom>
          <a:noFill/>
        </p:spPr>
        <p:txBody>
          <a:bodyPr wrap="square" rtlCol="0">
            <a:spAutoFit/>
          </a:bodyPr>
          <a:lstStyle/>
          <a:p>
            <a:endParaRPr lang="en-US" sz="1400" dirty="0">
              <a:solidFill>
                <a:srgbClr val="FF0000"/>
              </a:solidFill>
            </a:endParaRPr>
          </a:p>
        </p:txBody>
      </p:sp>
      <p:sp>
        <p:nvSpPr>
          <p:cNvPr id="72" name="TextBox 71">
            <a:extLst>
              <a:ext uri="{FF2B5EF4-FFF2-40B4-BE49-F238E27FC236}">
                <a16:creationId xmlns:a16="http://schemas.microsoft.com/office/drawing/2014/main" id="{D645B72C-D60D-7A44-98AA-B485F2D39D09}"/>
              </a:ext>
            </a:extLst>
          </p:cNvPr>
          <p:cNvSpPr txBox="1"/>
          <p:nvPr/>
        </p:nvSpPr>
        <p:spPr>
          <a:xfrm>
            <a:off x="7893339" y="6758622"/>
            <a:ext cx="997121" cy="369332"/>
          </a:xfrm>
          <a:prstGeom prst="rect">
            <a:avLst/>
          </a:prstGeom>
          <a:solidFill>
            <a:schemeClr val="bg1"/>
          </a:solidFill>
          <a:ln>
            <a:noFill/>
          </a:ln>
        </p:spPr>
        <p:txBody>
          <a:bodyPr wrap="square" rtlCol="0">
            <a:spAutoFit/>
          </a:bodyPr>
          <a:lstStyle/>
          <a:p>
            <a:endParaRPr lang="en-US" sz="1800" dirty="0"/>
          </a:p>
        </p:txBody>
      </p:sp>
      <p:pic>
        <p:nvPicPr>
          <p:cNvPr id="74" name="Picture 73">
            <a:extLst>
              <a:ext uri="{FF2B5EF4-FFF2-40B4-BE49-F238E27FC236}">
                <a16:creationId xmlns:a16="http://schemas.microsoft.com/office/drawing/2014/main" id="{0A343C63-CDB0-214E-8248-449BEBA940CC}"/>
              </a:ext>
            </a:extLst>
          </p:cNvPr>
          <p:cNvPicPr>
            <a:picLocks noChangeAspect="1"/>
          </p:cNvPicPr>
          <p:nvPr/>
        </p:nvPicPr>
        <p:blipFill rotWithShape="1">
          <a:blip r:embed="rId13"/>
          <a:srcRect l="53430" t="90846" b="-1"/>
          <a:stretch/>
        </p:blipFill>
        <p:spPr>
          <a:xfrm>
            <a:off x="8034768" y="6628532"/>
            <a:ext cx="1069386" cy="406530"/>
          </a:xfrm>
          <a:prstGeom prst="rect">
            <a:avLst/>
          </a:prstGeom>
        </p:spPr>
      </p:pic>
      <p:sp>
        <p:nvSpPr>
          <p:cNvPr id="77" name="TextBox 76">
            <a:extLst>
              <a:ext uri="{FF2B5EF4-FFF2-40B4-BE49-F238E27FC236}">
                <a16:creationId xmlns:a16="http://schemas.microsoft.com/office/drawing/2014/main" id="{7989C784-D0CC-4C47-85EF-4BF9D58CDE65}"/>
              </a:ext>
            </a:extLst>
          </p:cNvPr>
          <p:cNvSpPr txBox="1"/>
          <p:nvPr/>
        </p:nvSpPr>
        <p:spPr>
          <a:xfrm>
            <a:off x="4777749" y="2895141"/>
            <a:ext cx="1467068" cy="230832"/>
          </a:xfrm>
          <a:prstGeom prst="rect">
            <a:avLst/>
          </a:prstGeom>
          <a:noFill/>
        </p:spPr>
        <p:txBody>
          <a:bodyPr wrap="none" rtlCol="0">
            <a:spAutoFit/>
          </a:bodyPr>
          <a:lstStyle/>
          <a:p>
            <a:r>
              <a:rPr lang="en-US" sz="900" dirty="0">
                <a:latin typeface="Helvetica" pitchFamily="2" charset="0"/>
              </a:rPr>
              <a:t>Immature TLS: CD23neg</a:t>
            </a:r>
          </a:p>
        </p:txBody>
      </p:sp>
      <p:pic>
        <p:nvPicPr>
          <p:cNvPr id="78" name="Picture 77">
            <a:extLst>
              <a:ext uri="{FF2B5EF4-FFF2-40B4-BE49-F238E27FC236}">
                <a16:creationId xmlns:a16="http://schemas.microsoft.com/office/drawing/2014/main" id="{4C35F38B-3752-0643-8747-6EA9A51BDFAD}"/>
              </a:ext>
            </a:extLst>
          </p:cNvPr>
          <p:cNvPicPr>
            <a:picLocks noChangeAspect="1"/>
          </p:cNvPicPr>
          <p:nvPr/>
        </p:nvPicPr>
        <p:blipFill rotWithShape="1">
          <a:blip r:embed="rId5"/>
          <a:srcRect t="26258" r="1693" b="5563"/>
          <a:stretch/>
        </p:blipFill>
        <p:spPr>
          <a:xfrm>
            <a:off x="4334635" y="7301680"/>
            <a:ext cx="3756982" cy="1370142"/>
          </a:xfrm>
          <a:prstGeom prst="rect">
            <a:avLst/>
          </a:prstGeom>
        </p:spPr>
      </p:pic>
      <p:sp>
        <p:nvSpPr>
          <p:cNvPr id="79" name="TextBox 78">
            <a:extLst>
              <a:ext uri="{FF2B5EF4-FFF2-40B4-BE49-F238E27FC236}">
                <a16:creationId xmlns:a16="http://schemas.microsoft.com/office/drawing/2014/main" id="{7D3C5719-7010-F447-878A-637A68533E7C}"/>
              </a:ext>
            </a:extLst>
          </p:cNvPr>
          <p:cNvSpPr txBox="1"/>
          <p:nvPr/>
        </p:nvSpPr>
        <p:spPr>
          <a:xfrm>
            <a:off x="4553368" y="4195248"/>
            <a:ext cx="1871025" cy="230832"/>
          </a:xfrm>
          <a:prstGeom prst="rect">
            <a:avLst/>
          </a:prstGeom>
          <a:noFill/>
        </p:spPr>
        <p:txBody>
          <a:bodyPr wrap="none" rtlCol="0">
            <a:spAutoFit/>
          </a:bodyPr>
          <a:lstStyle/>
          <a:p>
            <a:r>
              <a:rPr lang="en-US" sz="900" dirty="0">
                <a:latin typeface="Helvetica" pitchFamily="2" charset="0"/>
              </a:rPr>
              <a:t>Mature TLS without GC: CD23int</a:t>
            </a:r>
          </a:p>
        </p:txBody>
      </p:sp>
      <p:sp>
        <p:nvSpPr>
          <p:cNvPr id="80" name="TextBox 79">
            <a:extLst>
              <a:ext uri="{FF2B5EF4-FFF2-40B4-BE49-F238E27FC236}">
                <a16:creationId xmlns:a16="http://schemas.microsoft.com/office/drawing/2014/main" id="{F5FD8EC5-4401-0745-AB8C-D8DF294AAC28}"/>
              </a:ext>
            </a:extLst>
          </p:cNvPr>
          <p:cNvSpPr txBox="1"/>
          <p:nvPr/>
        </p:nvSpPr>
        <p:spPr>
          <a:xfrm>
            <a:off x="4541336" y="5511457"/>
            <a:ext cx="1954381" cy="230832"/>
          </a:xfrm>
          <a:prstGeom prst="rect">
            <a:avLst/>
          </a:prstGeom>
          <a:noFill/>
        </p:spPr>
        <p:txBody>
          <a:bodyPr wrap="none" rtlCol="0">
            <a:spAutoFit/>
          </a:bodyPr>
          <a:lstStyle/>
          <a:p>
            <a:r>
              <a:rPr lang="en-US" sz="900" dirty="0">
                <a:latin typeface="Helvetica" pitchFamily="2" charset="0"/>
              </a:rPr>
              <a:t>Fully mature TLS with GC: CD23hi</a:t>
            </a:r>
          </a:p>
        </p:txBody>
      </p:sp>
      <p:sp>
        <p:nvSpPr>
          <p:cNvPr id="81" name="TextBox 80">
            <a:extLst>
              <a:ext uri="{FF2B5EF4-FFF2-40B4-BE49-F238E27FC236}">
                <a16:creationId xmlns:a16="http://schemas.microsoft.com/office/drawing/2014/main" id="{2B6ED381-0A11-004F-844E-45C2CACA410E}"/>
              </a:ext>
            </a:extLst>
          </p:cNvPr>
          <p:cNvSpPr txBox="1"/>
          <p:nvPr/>
        </p:nvSpPr>
        <p:spPr>
          <a:xfrm>
            <a:off x="11328422" y="6625006"/>
            <a:ext cx="6760916" cy="1446550"/>
          </a:xfrm>
          <a:prstGeom prst="rect">
            <a:avLst/>
          </a:prstGeom>
          <a:noFill/>
        </p:spPr>
        <p:txBody>
          <a:bodyPr wrap="square" rtlCol="0">
            <a:spAutoFit/>
          </a:bodyPr>
          <a:lstStyle/>
          <a:p>
            <a:pPr algn="just"/>
            <a:r>
              <a:rPr lang="en-US" sz="1100" b="1" dirty="0"/>
              <a:t>Figure 2.</a:t>
            </a:r>
            <a:r>
              <a:rPr lang="en-US" sz="1100" dirty="0"/>
              <a:t> </a:t>
            </a:r>
            <a:r>
              <a:rPr lang="en-US" sz="1100" b="1" dirty="0"/>
              <a:t>Clinical relevance of mature TLSs in PDACs. (A)</a:t>
            </a:r>
            <a:r>
              <a:rPr lang="en-US" sz="1100" dirty="0"/>
              <a:t> Representative images of H&amp;E-stained sections from TCGA PDACs with immature (up) and mature (down) TLSs. Tumors with mature TLSs were used to derive a GC-specific signature using RNA-</a:t>
            </a:r>
            <a:r>
              <a:rPr lang="en-US" sz="1100" dirty="0" err="1"/>
              <a:t>seq</a:t>
            </a:r>
            <a:r>
              <a:rPr lang="en-US" sz="1100" dirty="0"/>
              <a:t> data. The circle indicates a GC. </a:t>
            </a:r>
            <a:r>
              <a:rPr lang="en-US" sz="1100" b="1" dirty="0"/>
              <a:t>(B)</a:t>
            </a:r>
            <a:r>
              <a:rPr lang="en-US" sz="1100" dirty="0"/>
              <a:t> GC signature score in TCGA PDACs with different degrees of B cell differentiation, as defined by the occurrence of somatic hypermutation and class switch recombination in </a:t>
            </a:r>
            <a:r>
              <a:rPr lang="en-US" sz="1100" dirty="0" err="1"/>
              <a:t>IgH</a:t>
            </a:r>
            <a:r>
              <a:rPr lang="en-US" sz="1100" dirty="0"/>
              <a:t> sequences. </a:t>
            </a:r>
            <a:r>
              <a:rPr lang="en-US" sz="1100" b="1" dirty="0"/>
              <a:t>(C) </a:t>
            </a:r>
            <a:r>
              <a:rPr lang="en-US" sz="1100" dirty="0"/>
              <a:t>Gene set enrichment analysis of the GC signature comparing PDAC RNA-</a:t>
            </a:r>
            <a:r>
              <a:rPr lang="en-US" sz="1100" dirty="0" err="1"/>
              <a:t>seq</a:t>
            </a:r>
            <a:r>
              <a:rPr lang="en-US" sz="1100" dirty="0"/>
              <a:t> data from patients that survived &gt;1yr vs. &lt;1yr after receiving different chemoimmunotherapy regimens (PRINCE trial cohort). </a:t>
            </a:r>
            <a:r>
              <a:rPr lang="en-US" sz="1100" b="1" dirty="0"/>
              <a:t>(D)</a:t>
            </a:r>
            <a:r>
              <a:rPr lang="en-US" sz="1100" dirty="0"/>
              <a:t> Kaplan-Meier survival curves and log-rank test comparing PRINCE trial patients with high vs. low GC signature scores. *** p &lt; 0.001 (one-way ANOVA).</a:t>
            </a:r>
          </a:p>
        </p:txBody>
      </p:sp>
      <p:sp>
        <p:nvSpPr>
          <p:cNvPr id="88" name="TextBox 87">
            <a:extLst>
              <a:ext uri="{FF2B5EF4-FFF2-40B4-BE49-F238E27FC236}">
                <a16:creationId xmlns:a16="http://schemas.microsoft.com/office/drawing/2014/main" id="{B2343BED-CD25-054B-AF76-540531B6B94C}"/>
              </a:ext>
            </a:extLst>
          </p:cNvPr>
          <p:cNvSpPr txBox="1"/>
          <p:nvPr/>
        </p:nvSpPr>
        <p:spPr>
          <a:xfrm>
            <a:off x="16701359" y="9551575"/>
            <a:ext cx="1298753" cy="276999"/>
          </a:xfrm>
          <a:prstGeom prst="rect">
            <a:avLst/>
          </a:prstGeom>
          <a:noFill/>
        </p:spPr>
        <p:txBody>
          <a:bodyPr wrap="none" rtlCol="0">
            <a:spAutoFit/>
          </a:bodyPr>
          <a:lstStyle/>
          <a:p>
            <a:r>
              <a:rPr lang="en-US" sz="1200" dirty="0"/>
              <a:t>Financial support:</a:t>
            </a:r>
          </a:p>
        </p:txBody>
      </p:sp>
      <p:sp>
        <p:nvSpPr>
          <p:cNvPr id="89" name="TextBox 88">
            <a:extLst>
              <a:ext uri="{FF2B5EF4-FFF2-40B4-BE49-F238E27FC236}">
                <a16:creationId xmlns:a16="http://schemas.microsoft.com/office/drawing/2014/main" id="{66DA8446-4E02-B244-9561-2BC4C0A6A1AC}"/>
              </a:ext>
            </a:extLst>
          </p:cNvPr>
          <p:cNvSpPr txBox="1"/>
          <p:nvPr/>
        </p:nvSpPr>
        <p:spPr>
          <a:xfrm>
            <a:off x="4192078" y="2676618"/>
            <a:ext cx="367408" cy="276999"/>
          </a:xfrm>
          <a:prstGeom prst="rect">
            <a:avLst/>
          </a:prstGeom>
          <a:noFill/>
        </p:spPr>
        <p:txBody>
          <a:bodyPr wrap="none" rtlCol="0">
            <a:spAutoFit/>
          </a:bodyPr>
          <a:lstStyle/>
          <a:p>
            <a:r>
              <a:rPr lang="en-US" sz="1200" dirty="0"/>
              <a:t>(A)</a:t>
            </a:r>
            <a:endParaRPr lang="en-US" dirty="0"/>
          </a:p>
        </p:txBody>
      </p:sp>
      <p:sp>
        <p:nvSpPr>
          <p:cNvPr id="90" name="TextBox 89">
            <a:extLst>
              <a:ext uri="{FF2B5EF4-FFF2-40B4-BE49-F238E27FC236}">
                <a16:creationId xmlns:a16="http://schemas.microsoft.com/office/drawing/2014/main" id="{04690220-A101-E042-A6B9-C0AF13E5D609}"/>
              </a:ext>
            </a:extLst>
          </p:cNvPr>
          <p:cNvSpPr txBox="1"/>
          <p:nvPr/>
        </p:nvSpPr>
        <p:spPr>
          <a:xfrm>
            <a:off x="6568280" y="2677025"/>
            <a:ext cx="360996" cy="276999"/>
          </a:xfrm>
          <a:prstGeom prst="rect">
            <a:avLst/>
          </a:prstGeom>
          <a:noFill/>
        </p:spPr>
        <p:txBody>
          <a:bodyPr wrap="none" rtlCol="0">
            <a:spAutoFit/>
          </a:bodyPr>
          <a:lstStyle/>
          <a:p>
            <a:r>
              <a:rPr lang="en-US" sz="1200" dirty="0"/>
              <a:t>(B)</a:t>
            </a:r>
            <a:endParaRPr lang="en-US" dirty="0"/>
          </a:p>
        </p:txBody>
      </p:sp>
      <p:sp>
        <p:nvSpPr>
          <p:cNvPr id="91" name="TextBox 90">
            <a:extLst>
              <a:ext uri="{FF2B5EF4-FFF2-40B4-BE49-F238E27FC236}">
                <a16:creationId xmlns:a16="http://schemas.microsoft.com/office/drawing/2014/main" id="{5EF6E84B-6452-1C47-9CF5-DD8DB44F4339}"/>
              </a:ext>
            </a:extLst>
          </p:cNvPr>
          <p:cNvSpPr txBox="1"/>
          <p:nvPr/>
        </p:nvSpPr>
        <p:spPr>
          <a:xfrm>
            <a:off x="8738309" y="2680247"/>
            <a:ext cx="359394" cy="276999"/>
          </a:xfrm>
          <a:prstGeom prst="rect">
            <a:avLst/>
          </a:prstGeom>
          <a:noFill/>
        </p:spPr>
        <p:txBody>
          <a:bodyPr wrap="none" rtlCol="0">
            <a:spAutoFit/>
          </a:bodyPr>
          <a:lstStyle/>
          <a:p>
            <a:r>
              <a:rPr lang="en-US" sz="1200" dirty="0"/>
              <a:t>(C)</a:t>
            </a:r>
            <a:endParaRPr lang="en-US" dirty="0"/>
          </a:p>
        </p:txBody>
      </p:sp>
      <p:sp>
        <p:nvSpPr>
          <p:cNvPr id="92" name="TextBox 91">
            <a:extLst>
              <a:ext uri="{FF2B5EF4-FFF2-40B4-BE49-F238E27FC236}">
                <a16:creationId xmlns:a16="http://schemas.microsoft.com/office/drawing/2014/main" id="{7382A5B3-30BE-E24A-8A35-76E0090B9B47}"/>
              </a:ext>
            </a:extLst>
          </p:cNvPr>
          <p:cNvSpPr txBox="1"/>
          <p:nvPr/>
        </p:nvSpPr>
        <p:spPr>
          <a:xfrm>
            <a:off x="4193479" y="7142981"/>
            <a:ext cx="372218" cy="276999"/>
          </a:xfrm>
          <a:prstGeom prst="rect">
            <a:avLst/>
          </a:prstGeom>
          <a:noFill/>
        </p:spPr>
        <p:txBody>
          <a:bodyPr wrap="none" rtlCol="0">
            <a:spAutoFit/>
          </a:bodyPr>
          <a:lstStyle/>
          <a:p>
            <a:r>
              <a:rPr lang="en-US" sz="1200" dirty="0"/>
              <a:t>(D)</a:t>
            </a:r>
            <a:endParaRPr lang="en-US" dirty="0"/>
          </a:p>
        </p:txBody>
      </p:sp>
      <p:sp>
        <p:nvSpPr>
          <p:cNvPr id="93" name="TextBox 92">
            <a:extLst>
              <a:ext uri="{FF2B5EF4-FFF2-40B4-BE49-F238E27FC236}">
                <a16:creationId xmlns:a16="http://schemas.microsoft.com/office/drawing/2014/main" id="{7365DC29-99AC-EC40-B250-A6E4F545975F}"/>
              </a:ext>
            </a:extLst>
          </p:cNvPr>
          <p:cNvSpPr txBox="1"/>
          <p:nvPr/>
        </p:nvSpPr>
        <p:spPr>
          <a:xfrm>
            <a:off x="9468314" y="7788530"/>
            <a:ext cx="386644" cy="207749"/>
          </a:xfrm>
          <a:prstGeom prst="rect">
            <a:avLst/>
          </a:prstGeom>
          <a:noFill/>
        </p:spPr>
        <p:txBody>
          <a:bodyPr wrap="none" rtlCol="0">
            <a:spAutoFit/>
          </a:bodyPr>
          <a:lstStyle/>
          <a:p>
            <a:r>
              <a:rPr lang="en-US" sz="750" dirty="0">
                <a:latin typeface="Helvetica" pitchFamily="2" charset="0"/>
              </a:rPr>
              <a:t>Neg.</a:t>
            </a:r>
          </a:p>
        </p:txBody>
      </p:sp>
      <p:grpSp>
        <p:nvGrpSpPr>
          <p:cNvPr id="97" name="Group 96">
            <a:extLst>
              <a:ext uri="{FF2B5EF4-FFF2-40B4-BE49-F238E27FC236}">
                <a16:creationId xmlns:a16="http://schemas.microsoft.com/office/drawing/2014/main" id="{BE0C0B0B-4845-7A40-A402-D5C165C8D064}"/>
              </a:ext>
            </a:extLst>
          </p:cNvPr>
          <p:cNvGrpSpPr/>
          <p:nvPr/>
        </p:nvGrpSpPr>
        <p:grpSpPr>
          <a:xfrm>
            <a:off x="9741746" y="7142903"/>
            <a:ext cx="1388277" cy="1504155"/>
            <a:chOff x="9184235" y="7228237"/>
            <a:chExt cx="1593848" cy="1370775"/>
          </a:xfrm>
        </p:grpSpPr>
        <p:pic>
          <p:nvPicPr>
            <p:cNvPr id="9" name="Picture 8">
              <a:extLst>
                <a:ext uri="{FF2B5EF4-FFF2-40B4-BE49-F238E27FC236}">
                  <a16:creationId xmlns:a16="http://schemas.microsoft.com/office/drawing/2014/main" id="{FD042110-A801-9548-8C2F-6C1769CBD2FA}"/>
                </a:ext>
              </a:extLst>
            </p:cNvPr>
            <p:cNvPicPr>
              <a:picLocks noChangeAspect="1"/>
            </p:cNvPicPr>
            <p:nvPr/>
          </p:nvPicPr>
          <p:blipFill rotWithShape="1">
            <a:blip r:embed="rId15"/>
            <a:srcRect l="31479" b="7294"/>
            <a:stretch/>
          </p:blipFill>
          <p:spPr>
            <a:xfrm rot="5400000">
              <a:off x="9522594" y="7379217"/>
              <a:ext cx="881436" cy="1558153"/>
            </a:xfrm>
            <a:prstGeom prst="rect">
              <a:avLst/>
            </a:prstGeom>
          </p:spPr>
        </p:pic>
        <p:sp>
          <p:nvSpPr>
            <p:cNvPr id="96" name="TextBox 95">
              <a:extLst>
                <a:ext uri="{FF2B5EF4-FFF2-40B4-BE49-F238E27FC236}">
                  <a16:creationId xmlns:a16="http://schemas.microsoft.com/office/drawing/2014/main" id="{51A33983-A45E-6947-B7AA-09D8733B7E31}"/>
                </a:ext>
              </a:extLst>
            </p:cNvPr>
            <p:cNvSpPr txBox="1"/>
            <p:nvPr/>
          </p:nvSpPr>
          <p:spPr>
            <a:xfrm>
              <a:off x="10616902" y="7228237"/>
              <a:ext cx="161181" cy="364630"/>
            </a:xfrm>
            <a:prstGeom prst="rect">
              <a:avLst/>
            </a:prstGeom>
            <a:solidFill>
              <a:schemeClr val="bg1"/>
            </a:solidFill>
          </p:spPr>
          <p:txBody>
            <a:bodyPr wrap="square" rtlCol="0">
              <a:spAutoFit/>
            </a:bodyPr>
            <a:lstStyle/>
            <a:p>
              <a:endParaRPr lang="en-US" sz="2000" dirty="0"/>
            </a:p>
          </p:txBody>
        </p:sp>
      </p:grpSp>
      <p:sp>
        <p:nvSpPr>
          <p:cNvPr id="98" name="TextBox 97">
            <a:extLst>
              <a:ext uri="{FF2B5EF4-FFF2-40B4-BE49-F238E27FC236}">
                <a16:creationId xmlns:a16="http://schemas.microsoft.com/office/drawing/2014/main" id="{54255A23-6BEB-6140-A80C-979C37DAB621}"/>
              </a:ext>
            </a:extLst>
          </p:cNvPr>
          <p:cNvSpPr txBox="1"/>
          <p:nvPr/>
        </p:nvSpPr>
        <p:spPr>
          <a:xfrm>
            <a:off x="9522431" y="8064349"/>
            <a:ext cx="319318" cy="207749"/>
          </a:xfrm>
          <a:prstGeom prst="rect">
            <a:avLst/>
          </a:prstGeom>
          <a:noFill/>
        </p:spPr>
        <p:txBody>
          <a:bodyPr wrap="none" rtlCol="0">
            <a:spAutoFit/>
          </a:bodyPr>
          <a:lstStyle/>
          <a:p>
            <a:r>
              <a:rPr lang="en-US" sz="750" dirty="0">
                <a:latin typeface="Helvetica" pitchFamily="2" charset="0"/>
              </a:rPr>
              <a:t>Int.</a:t>
            </a:r>
          </a:p>
        </p:txBody>
      </p:sp>
      <p:sp>
        <p:nvSpPr>
          <p:cNvPr id="99" name="TextBox 98">
            <a:extLst>
              <a:ext uri="{FF2B5EF4-FFF2-40B4-BE49-F238E27FC236}">
                <a16:creationId xmlns:a16="http://schemas.microsoft.com/office/drawing/2014/main" id="{7D1A1E04-07D5-6341-ADAB-157077E0D98A}"/>
              </a:ext>
            </a:extLst>
          </p:cNvPr>
          <p:cNvSpPr txBox="1"/>
          <p:nvPr/>
        </p:nvSpPr>
        <p:spPr>
          <a:xfrm>
            <a:off x="9467283" y="8346005"/>
            <a:ext cx="380232" cy="207749"/>
          </a:xfrm>
          <a:prstGeom prst="rect">
            <a:avLst/>
          </a:prstGeom>
          <a:noFill/>
        </p:spPr>
        <p:txBody>
          <a:bodyPr wrap="none" rtlCol="0">
            <a:spAutoFit/>
          </a:bodyPr>
          <a:lstStyle/>
          <a:p>
            <a:r>
              <a:rPr lang="en-US" sz="750" dirty="0">
                <a:latin typeface="Helvetica" pitchFamily="2" charset="0"/>
              </a:rPr>
              <a:t>High</a:t>
            </a:r>
          </a:p>
        </p:txBody>
      </p:sp>
      <p:sp>
        <p:nvSpPr>
          <p:cNvPr id="100" name="TextBox 99">
            <a:extLst>
              <a:ext uri="{FF2B5EF4-FFF2-40B4-BE49-F238E27FC236}">
                <a16:creationId xmlns:a16="http://schemas.microsoft.com/office/drawing/2014/main" id="{4430105E-4212-8540-93B7-7BF0B96E89B1}"/>
              </a:ext>
            </a:extLst>
          </p:cNvPr>
          <p:cNvSpPr txBox="1"/>
          <p:nvPr/>
        </p:nvSpPr>
        <p:spPr>
          <a:xfrm>
            <a:off x="9324240" y="7180614"/>
            <a:ext cx="352982" cy="276999"/>
          </a:xfrm>
          <a:prstGeom prst="rect">
            <a:avLst/>
          </a:prstGeom>
          <a:noFill/>
        </p:spPr>
        <p:txBody>
          <a:bodyPr wrap="none" rtlCol="0">
            <a:spAutoFit/>
          </a:bodyPr>
          <a:lstStyle/>
          <a:p>
            <a:r>
              <a:rPr lang="en-US" sz="1200" dirty="0"/>
              <a:t>(E)</a:t>
            </a:r>
            <a:endParaRPr lang="en-US" dirty="0"/>
          </a:p>
        </p:txBody>
      </p:sp>
      <p:pic>
        <p:nvPicPr>
          <p:cNvPr id="101" name="Picture 100">
            <a:extLst>
              <a:ext uri="{FF2B5EF4-FFF2-40B4-BE49-F238E27FC236}">
                <a16:creationId xmlns:a16="http://schemas.microsoft.com/office/drawing/2014/main" id="{3931F9E7-FD83-494D-9CE0-C6DBC90F6A18}"/>
              </a:ext>
            </a:extLst>
          </p:cNvPr>
          <p:cNvPicPr>
            <a:picLocks noChangeAspect="1"/>
          </p:cNvPicPr>
          <p:nvPr/>
        </p:nvPicPr>
        <p:blipFill rotWithShape="1">
          <a:blip r:embed="rId5"/>
          <a:srcRect l="42286" t="8922" r="31135" b="74184"/>
          <a:stretch/>
        </p:blipFill>
        <p:spPr>
          <a:xfrm>
            <a:off x="8077337" y="7706558"/>
            <a:ext cx="1167798" cy="390353"/>
          </a:xfrm>
          <a:prstGeom prst="rect">
            <a:avLst/>
          </a:prstGeom>
        </p:spPr>
      </p:pic>
      <p:pic>
        <p:nvPicPr>
          <p:cNvPr id="102" name="Picture 101">
            <a:extLst>
              <a:ext uri="{FF2B5EF4-FFF2-40B4-BE49-F238E27FC236}">
                <a16:creationId xmlns:a16="http://schemas.microsoft.com/office/drawing/2014/main" id="{2CF6F0DB-841D-9442-9084-76FAC29780C7}"/>
              </a:ext>
            </a:extLst>
          </p:cNvPr>
          <p:cNvPicPr>
            <a:picLocks noChangeAspect="1"/>
          </p:cNvPicPr>
          <p:nvPr/>
        </p:nvPicPr>
        <p:blipFill rotWithShape="1">
          <a:blip r:embed="rId5"/>
          <a:srcRect l="69286" t="8337" r="4302" b="75497"/>
          <a:stretch/>
        </p:blipFill>
        <p:spPr>
          <a:xfrm>
            <a:off x="8077337" y="8076896"/>
            <a:ext cx="1160483" cy="373528"/>
          </a:xfrm>
          <a:prstGeom prst="rect">
            <a:avLst/>
          </a:prstGeom>
        </p:spPr>
      </p:pic>
      <p:sp>
        <p:nvSpPr>
          <p:cNvPr id="104" name="TextBox 103">
            <a:extLst>
              <a:ext uri="{FF2B5EF4-FFF2-40B4-BE49-F238E27FC236}">
                <a16:creationId xmlns:a16="http://schemas.microsoft.com/office/drawing/2014/main" id="{3313643E-617D-4148-96E2-A64269904042}"/>
              </a:ext>
            </a:extLst>
          </p:cNvPr>
          <p:cNvSpPr txBox="1"/>
          <p:nvPr/>
        </p:nvSpPr>
        <p:spPr>
          <a:xfrm>
            <a:off x="9721913" y="7548297"/>
            <a:ext cx="237566" cy="207749"/>
          </a:xfrm>
          <a:prstGeom prst="rect">
            <a:avLst/>
          </a:prstGeom>
          <a:noFill/>
        </p:spPr>
        <p:txBody>
          <a:bodyPr wrap="none" rtlCol="0">
            <a:spAutoFit/>
          </a:bodyPr>
          <a:lstStyle/>
          <a:p>
            <a:r>
              <a:rPr lang="en-US" sz="750" dirty="0">
                <a:latin typeface="Helvetica" pitchFamily="2" charset="0"/>
              </a:rPr>
              <a:t>0</a:t>
            </a:r>
          </a:p>
        </p:txBody>
      </p:sp>
      <p:sp>
        <p:nvSpPr>
          <p:cNvPr id="105" name="TextBox 104">
            <a:extLst>
              <a:ext uri="{FF2B5EF4-FFF2-40B4-BE49-F238E27FC236}">
                <a16:creationId xmlns:a16="http://schemas.microsoft.com/office/drawing/2014/main" id="{9A1D3AFC-801D-804C-9BD9-BBEF9692B4E3}"/>
              </a:ext>
            </a:extLst>
          </p:cNvPr>
          <p:cNvSpPr txBox="1"/>
          <p:nvPr/>
        </p:nvSpPr>
        <p:spPr>
          <a:xfrm>
            <a:off x="9926731" y="7548297"/>
            <a:ext cx="290464" cy="207749"/>
          </a:xfrm>
          <a:prstGeom prst="rect">
            <a:avLst/>
          </a:prstGeom>
          <a:noFill/>
        </p:spPr>
        <p:txBody>
          <a:bodyPr wrap="none" rtlCol="0">
            <a:spAutoFit/>
          </a:bodyPr>
          <a:lstStyle/>
          <a:p>
            <a:r>
              <a:rPr lang="en-US" sz="750" dirty="0">
                <a:latin typeface="Helvetica" pitchFamily="2" charset="0"/>
              </a:rPr>
              <a:t>10</a:t>
            </a:r>
          </a:p>
        </p:txBody>
      </p:sp>
      <p:sp>
        <p:nvSpPr>
          <p:cNvPr id="106" name="TextBox 105">
            <a:extLst>
              <a:ext uri="{FF2B5EF4-FFF2-40B4-BE49-F238E27FC236}">
                <a16:creationId xmlns:a16="http://schemas.microsoft.com/office/drawing/2014/main" id="{AB2B3004-5AD2-764D-B184-56BB178349A9}"/>
              </a:ext>
            </a:extLst>
          </p:cNvPr>
          <p:cNvSpPr txBox="1"/>
          <p:nvPr/>
        </p:nvSpPr>
        <p:spPr>
          <a:xfrm>
            <a:off x="10168407" y="7548297"/>
            <a:ext cx="290464" cy="207749"/>
          </a:xfrm>
          <a:prstGeom prst="rect">
            <a:avLst/>
          </a:prstGeom>
          <a:noFill/>
        </p:spPr>
        <p:txBody>
          <a:bodyPr wrap="none" rtlCol="0">
            <a:spAutoFit/>
          </a:bodyPr>
          <a:lstStyle/>
          <a:p>
            <a:r>
              <a:rPr lang="en-US" sz="750" dirty="0">
                <a:latin typeface="Helvetica" pitchFamily="2" charset="0"/>
              </a:rPr>
              <a:t>20</a:t>
            </a:r>
          </a:p>
        </p:txBody>
      </p:sp>
      <p:sp>
        <p:nvSpPr>
          <p:cNvPr id="107" name="TextBox 106">
            <a:extLst>
              <a:ext uri="{FF2B5EF4-FFF2-40B4-BE49-F238E27FC236}">
                <a16:creationId xmlns:a16="http://schemas.microsoft.com/office/drawing/2014/main" id="{BB1FBEDB-C05D-5243-8DFA-AE21A2DCDB08}"/>
              </a:ext>
            </a:extLst>
          </p:cNvPr>
          <p:cNvSpPr txBox="1"/>
          <p:nvPr/>
        </p:nvSpPr>
        <p:spPr>
          <a:xfrm>
            <a:off x="10397178" y="7548297"/>
            <a:ext cx="290464" cy="207749"/>
          </a:xfrm>
          <a:prstGeom prst="rect">
            <a:avLst/>
          </a:prstGeom>
          <a:noFill/>
        </p:spPr>
        <p:txBody>
          <a:bodyPr wrap="none" rtlCol="0">
            <a:spAutoFit/>
          </a:bodyPr>
          <a:lstStyle/>
          <a:p>
            <a:r>
              <a:rPr lang="en-US" sz="750" dirty="0">
                <a:latin typeface="Helvetica" pitchFamily="2" charset="0"/>
              </a:rPr>
              <a:t>30</a:t>
            </a:r>
          </a:p>
        </p:txBody>
      </p:sp>
      <p:sp>
        <p:nvSpPr>
          <p:cNvPr id="108" name="TextBox 107">
            <a:extLst>
              <a:ext uri="{FF2B5EF4-FFF2-40B4-BE49-F238E27FC236}">
                <a16:creationId xmlns:a16="http://schemas.microsoft.com/office/drawing/2014/main" id="{C53E4CE4-DF4F-1749-A333-B9E0B4A47918}"/>
              </a:ext>
            </a:extLst>
          </p:cNvPr>
          <p:cNvSpPr txBox="1"/>
          <p:nvPr/>
        </p:nvSpPr>
        <p:spPr>
          <a:xfrm>
            <a:off x="10625024" y="7548297"/>
            <a:ext cx="290464" cy="207749"/>
          </a:xfrm>
          <a:prstGeom prst="rect">
            <a:avLst/>
          </a:prstGeom>
          <a:noFill/>
        </p:spPr>
        <p:txBody>
          <a:bodyPr wrap="none" rtlCol="0">
            <a:spAutoFit/>
          </a:bodyPr>
          <a:lstStyle/>
          <a:p>
            <a:r>
              <a:rPr lang="en-US" sz="750" dirty="0">
                <a:latin typeface="Helvetica" pitchFamily="2" charset="0"/>
              </a:rPr>
              <a:t>40</a:t>
            </a:r>
          </a:p>
        </p:txBody>
      </p:sp>
      <p:sp>
        <p:nvSpPr>
          <p:cNvPr id="110" name="TextBox 109">
            <a:extLst>
              <a:ext uri="{FF2B5EF4-FFF2-40B4-BE49-F238E27FC236}">
                <a16:creationId xmlns:a16="http://schemas.microsoft.com/office/drawing/2014/main" id="{B0766CF1-3040-4443-9C0A-7589C7A3D178}"/>
              </a:ext>
            </a:extLst>
          </p:cNvPr>
          <p:cNvSpPr txBox="1"/>
          <p:nvPr/>
        </p:nvSpPr>
        <p:spPr>
          <a:xfrm>
            <a:off x="9386914" y="7492007"/>
            <a:ext cx="455574" cy="323165"/>
          </a:xfrm>
          <a:prstGeom prst="rect">
            <a:avLst/>
          </a:prstGeom>
          <a:noFill/>
        </p:spPr>
        <p:txBody>
          <a:bodyPr wrap="none" rtlCol="0">
            <a:spAutoFit/>
          </a:bodyPr>
          <a:lstStyle/>
          <a:p>
            <a:pPr algn="ctr"/>
            <a:r>
              <a:rPr lang="en-US" sz="750" dirty="0">
                <a:latin typeface="Helvetica" pitchFamily="2" charset="0"/>
              </a:rPr>
              <a:t>TLS</a:t>
            </a:r>
          </a:p>
          <a:p>
            <a:pPr algn="ctr"/>
            <a:r>
              <a:rPr lang="en-US" sz="750" dirty="0">
                <a:latin typeface="Helvetica" pitchFamily="2" charset="0"/>
              </a:rPr>
              <a:t>CD23:</a:t>
            </a:r>
          </a:p>
        </p:txBody>
      </p:sp>
      <p:sp>
        <p:nvSpPr>
          <p:cNvPr id="111" name="TextBox 110">
            <a:extLst>
              <a:ext uri="{FF2B5EF4-FFF2-40B4-BE49-F238E27FC236}">
                <a16:creationId xmlns:a16="http://schemas.microsoft.com/office/drawing/2014/main" id="{50655EE0-B96B-3249-93E1-B042EE1D56D2}"/>
              </a:ext>
            </a:extLst>
          </p:cNvPr>
          <p:cNvSpPr txBox="1"/>
          <p:nvPr/>
        </p:nvSpPr>
        <p:spPr>
          <a:xfrm>
            <a:off x="9705788" y="7250086"/>
            <a:ext cx="1334919" cy="323165"/>
          </a:xfrm>
          <a:prstGeom prst="rect">
            <a:avLst/>
          </a:prstGeom>
          <a:noFill/>
        </p:spPr>
        <p:txBody>
          <a:bodyPr wrap="square" rtlCol="0">
            <a:spAutoFit/>
          </a:bodyPr>
          <a:lstStyle/>
          <a:p>
            <a:pPr algn="ctr"/>
            <a:r>
              <a:rPr lang="en-US" sz="750" dirty="0">
                <a:latin typeface="Helvetica" pitchFamily="2" charset="0"/>
              </a:rPr>
              <a:t>Number of predicted ligand-receptor interaction</a:t>
            </a:r>
          </a:p>
        </p:txBody>
      </p:sp>
      <p:pic>
        <p:nvPicPr>
          <p:cNvPr id="112" name="Picture 111">
            <a:extLst>
              <a:ext uri="{FF2B5EF4-FFF2-40B4-BE49-F238E27FC236}">
                <a16:creationId xmlns:a16="http://schemas.microsoft.com/office/drawing/2014/main" id="{3B0EA771-9398-3D48-8B46-AE2F3069185C}"/>
              </a:ext>
            </a:extLst>
          </p:cNvPr>
          <p:cNvPicPr>
            <a:picLocks noChangeAspect="1"/>
          </p:cNvPicPr>
          <p:nvPr/>
        </p:nvPicPr>
        <p:blipFill rotWithShape="1">
          <a:blip r:embed="rId16"/>
          <a:srcRect t="6029" r="9925" b="10783"/>
          <a:stretch/>
        </p:blipFill>
        <p:spPr>
          <a:xfrm rot="10800000">
            <a:off x="11980716" y="2969284"/>
            <a:ext cx="1148717" cy="949565"/>
          </a:xfrm>
          <a:prstGeom prst="rect">
            <a:avLst/>
          </a:prstGeom>
          <a:ln>
            <a:solidFill>
              <a:schemeClr val="bg2">
                <a:lumMod val="90000"/>
              </a:schemeClr>
            </a:solidFill>
          </a:ln>
        </p:spPr>
      </p:pic>
      <p:pic>
        <p:nvPicPr>
          <p:cNvPr id="113" name="Picture 112">
            <a:extLst>
              <a:ext uri="{FF2B5EF4-FFF2-40B4-BE49-F238E27FC236}">
                <a16:creationId xmlns:a16="http://schemas.microsoft.com/office/drawing/2014/main" id="{8F09A8F3-38A3-ED43-B55C-6955DA4701F8}"/>
              </a:ext>
            </a:extLst>
          </p:cNvPr>
          <p:cNvPicPr>
            <a:picLocks noChangeAspect="1"/>
          </p:cNvPicPr>
          <p:nvPr/>
        </p:nvPicPr>
        <p:blipFill rotWithShape="1">
          <a:blip r:embed="rId17">
            <a:extLst>
              <a:ext uri="{BEBA8EAE-BF5A-486C-A8C5-ECC9F3942E4B}">
                <a14:imgProps xmlns:a14="http://schemas.microsoft.com/office/drawing/2010/main">
                  <a14:imgLayer>
                    <a14:imgEffect>
                      <a14:sharpenSoften amount="25000"/>
                    </a14:imgEffect>
                    <a14:imgEffect>
                      <a14:saturation sat="66000"/>
                    </a14:imgEffect>
                  </a14:imgLayer>
                </a14:imgProps>
              </a:ext>
            </a:extLst>
          </a:blip>
          <a:srcRect l="15647" t="-319" r="9895" b="-317"/>
          <a:stretch/>
        </p:blipFill>
        <p:spPr>
          <a:xfrm rot="5400000">
            <a:off x="12075220" y="3890065"/>
            <a:ext cx="963249" cy="1165272"/>
          </a:xfrm>
          <a:prstGeom prst="rect">
            <a:avLst/>
          </a:prstGeom>
          <a:ln>
            <a:solidFill>
              <a:schemeClr val="bg2">
                <a:lumMod val="90000"/>
              </a:schemeClr>
            </a:solidFill>
          </a:ln>
        </p:spPr>
      </p:pic>
      <p:sp>
        <p:nvSpPr>
          <p:cNvPr id="114" name="TextBox 113">
            <a:extLst>
              <a:ext uri="{FF2B5EF4-FFF2-40B4-BE49-F238E27FC236}">
                <a16:creationId xmlns:a16="http://schemas.microsoft.com/office/drawing/2014/main" id="{9D041F33-0D8C-8F42-8FB7-DE78B5B588AB}"/>
              </a:ext>
            </a:extLst>
          </p:cNvPr>
          <p:cNvSpPr txBox="1"/>
          <p:nvPr/>
        </p:nvSpPr>
        <p:spPr>
          <a:xfrm rot="16200000">
            <a:off x="11259923" y="3282503"/>
            <a:ext cx="1031051" cy="369332"/>
          </a:xfrm>
          <a:prstGeom prst="rect">
            <a:avLst/>
          </a:prstGeom>
          <a:noFill/>
        </p:spPr>
        <p:txBody>
          <a:bodyPr wrap="none" rtlCol="0">
            <a:spAutoFit/>
          </a:bodyPr>
          <a:lstStyle/>
          <a:p>
            <a:pPr algn="ctr"/>
            <a:r>
              <a:rPr lang="en-US" sz="900" dirty="0">
                <a:latin typeface="Helvetica" pitchFamily="2" charset="0"/>
              </a:rPr>
              <a:t>Immature</a:t>
            </a:r>
          </a:p>
          <a:p>
            <a:pPr algn="ctr"/>
            <a:r>
              <a:rPr lang="en-US" sz="900" dirty="0">
                <a:latin typeface="Helvetica" pitchFamily="2" charset="0"/>
              </a:rPr>
              <a:t> TLS without GC</a:t>
            </a:r>
          </a:p>
        </p:txBody>
      </p:sp>
      <p:sp>
        <p:nvSpPr>
          <p:cNvPr id="115" name="TextBox 114">
            <a:extLst>
              <a:ext uri="{FF2B5EF4-FFF2-40B4-BE49-F238E27FC236}">
                <a16:creationId xmlns:a16="http://schemas.microsoft.com/office/drawing/2014/main" id="{00669149-FE06-5549-9F89-073FAE473279}"/>
              </a:ext>
            </a:extLst>
          </p:cNvPr>
          <p:cNvSpPr txBox="1"/>
          <p:nvPr/>
        </p:nvSpPr>
        <p:spPr>
          <a:xfrm rot="16200000">
            <a:off x="11376060" y="4298366"/>
            <a:ext cx="838691" cy="369332"/>
          </a:xfrm>
          <a:prstGeom prst="rect">
            <a:avLst/>
          </a:prstGeom>
          <a:noFill/>
        </p:spPr>
        <p:txBody>
          <a:bodyPr wrap="none" rtlCol="0">
            <a:spAutoFit/>
          </a:bodyPr>
          <a:lstStyle/>
          <a:p>
            <a:pPr algn="ctr"/>
            <a:r>
              <a:rPr lang="en-US" sz="900" dirty="0">
                <a:latin typeface="Helvetica" pitchFamily="2" charset="0"/>
              </a:rPr>
              <a:t>Mature </a:t>
            </a:r>
          </a:p>
          <a:p>
            <a:pPr algn="ctr"/>
            <a:r>
              <a:rPr lang="en-US" sz="900" dirty="0">
                <a:latin typeface="Helvetica" pitchFamily="2" charset="0"/>
              </a:rPr>
              <a:t>TLS with GC</a:t>
            </a:r>
          </a:p>
        </p:txBody>
      </p:sp>
      <p:sp>
        <p:nvSpPr>
          <p:cNvPr id="116" name="Oval 115">
            <a:extLst>
              <a:ext uri="{FF2B5EF4-FFF2-40B4-BE49-F238E27FC236}">
                <a16:creationId xmlns:a16="http://schemas.microsoft.com/office/drawing/2014/main" id="{57347912-8245-F84E-95A7-253E3B43BB39}"/>
              </a:ext>
            </a:extLst>
          </p:cNvPr>
          <p:cNvSpPr/>
          <p:nvPr/>
        </p:nvSpPr>
        <p:spPr>
          <a:xfrm>
            <a:off x="12374319" y="4343238"/>
            <a:ext cx="322665" cy="316711"/>
          </a:xfrm>
          <a:prstGeom prst="ellipse">
            <a:avLst/>
          </a:prstGeom>
          <a:noFill/>
          <a:ln w="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extBox 116">
            <a:extLst>
              <a:ext uri="{FF2B5EF4-FFF2-40B4-BE49-F238E27FC236}">
                <a16:creationId xmlns:a16="http://schemas.microsoft.com/office/drawing/2014/main" id="{57123ABF-67B1-BB4A-882E-9D2560244BFB}"/>
              </a:ext>
            </a:extLst>
          </p:cNvPr>
          <p:cNvSpPr txBox="1"/>
          <p:nvPr/>
        </p:nvSpPr>
        <p:spPr>
          <a:xfrm>
            <a:off x="11376042" y="2644989"/>
            <a:ext cx="367408" cy="276999"/>
          </a:xfrm>
          <a:prstGeom prst="rect">
            <a:avLst/>
          </a:prstGeom>
          <a:noFill/>
        </p:spPr>
        <p:txBody>
          <a:bodyPr wrap="none" rtlCol="0">
            <a:spAutoFit/>
          </a:bodyPr>
          <a:lstStyle/>
          <a:p>
            <a:r>
              <a:rPr lang="en-US" sz="1200" dirty="0"/>
              <a:t>(A)</a:t>
            </a:r>
            <a:endParaRPr lang="en-US" dirty="0"/>
          </a:p>
        </p:txBody>
      </p:sp>
      <p:grpSp>
        <p:nvGrpSpPr>
          <p:cNvPr id="119" name="Group 118">
            <a:extLst>
              <a:ext uri="{FF2B5EF4-FFF2-40B4-BE49-F238E27FC236}">
                <a16:creationId xmlns:a16="http://schemas.microsoft.com/office/drawing/2014/main" id="{832295A1-3E12-E94F-96FC-966DF2E4DE28}"/>
              </a:ext>
            </a:extLst>
          </p:cNvPr>
          <p:cNvGrpSpPr/>
          <p:nvPr/>
        </p:nvGrpSpPr>
        <p:grpSpPr>
          <a:xfrm>
            <a:off x="11439884" y="5086053"/>
            <a:ext cx="1913928" cy="1159503"/>
            <a:chOff x="11397844" y="5180059"/>
            <a:chExt cx="1913928" cy="1159503"/>
          </a:xfrm>
        </p:grpSpPr>
        <p:pic>
          <p:nvPicPr>
            <p:cNvPr id="11" name="Picture 10">
              <a:extLst>
                <a:ext uri="{FF2B5EF4-FFF2-40B4-BE49-F238E27FC236}">
                  <a16:creationId xmlns:a16="http://schemas.microsoft.com/office/drawing/2014/main" id="{BCF4F4F8-193D-334F-A366-CB5A52A4CA09}"/>
                </a:ext>
              </a:extLst>
            </p:cNvPr>
            <p:cNvPicPr>
              <a:picLocks noChangeAspect="1"/>
            </p:cNvPicPr>
            <p:nvPr/>
          </p:nvPicPr>
          <p:blipFill>
            <a:blip r:embed="rId18"/>
            <a:stretch>
              <a:fillRect/>
            </a:stretch>
          </p:blipFill>
          <p:spPr>
            <a:xfrm>
              <a:off x="11478574" y="5260422"/>
              <a:ext cx="1833198" cy="1079140"/>
            </a:xfrm>
            <a:prstGeom prst="rect">
              <a:avLst/>
            </a:prstGeom>
          </p:spPr>
        </p:pic>
        <p:sp>
          <p:nvSpPr>
            <p:cNvPr id="118" name="TextBox 117">
              <a:extLst>
                <a:ext uri="{FF2B5EF4-FFF2-40B4-BE49-F238E27FC236}">
                  <a16:creationId xmlns:a16="http://schemas.microsoft.com/office/drawing/2014/main" id="{18F9B3C9-6BC5-014D-969D-F7F40AAA651C}"/>
                </a:ext>
              </a:extLst>
            </p:cNvPr>
            <p:cNvSpPr txBox="1"/>
            <p:nvPr/>
          </p:nvSpPr>
          <p:spPr>
            <a:xfrm>
              <a:off x="11397844" y="5180059"/>
              <a:ext cx="184731" cy="107722"/>
            </a:xfrm>
            <a:prstGeom prst="rect">
              <a:avLst/>
            </a:prstGeom>
            <a:solidFill>
              <a:schemeClr val="bg1"/>
            </a:solidFill>
          </p:spPr>
          <p:txBody>
            <a:bodyPr wrap="none" rtlCol="0">
              <a:spAutoFit/>
            </a:bodyPr>
            <a:lstStyle/>
            <a:p>
              <a:endParaRPr lang="en-US" sz="100" dirty="0"/>
            </a:p>
          </p:txBody>
        </p:sp>
      </p:grpSp>
      <p:cxnSp>
        <p:nvCxnSpPr>
          <p:cNvPr id="121" name="Straight Arrow Connector 120">
            <a:extLst>
              <a:ext uri="{FF2B5EF4-FFF2-40B4-BE49-F238E27FC236}">
                <a16:creationId xmlns:a16="http://schemas.microsoft.com/office/drawing/2014/main" id="{D4B5C21B-75F7-1442-808D-C939FEC93474}"/>
              </a:ext>
            </a:extLst>
          </p:cNvPr>
          <p:cNvCxnSpPr/>
          <p:nvPr/>
        </p:nvCxnSpPr>
        <p:spPr>
          <a:xfrm>
            <a:off x="11909535" y="6225222"/>
            <a:ext cx="66875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A4EED312-888A-914C-9CAB-B60F3819C26C}"/>
              </a:ext>
            </a:extLst>
          </p:cNvPr>
          <p:cNvSpPr txBox="1"/>
          <p:nvPr/>
        </p:nvSpPr>
        <p:spPr>
          <a:xfrm>
            <a:off x="11648496" y="6239412"/>
            <a:ext cx="1292108" cy="230832"/>
          </a:xfrm>
          <a:prstGeom prst="rect">
            <a:avLst/>
          </a:prstGeom>
          <a:noFill/>
        </p:spPr>
        <p:txBody>
          <a:bodyPr wrap="square" rtlCol="0">
            <a:spAutoFit/>
          </a:bodyPr>
          <a:lstStyle/>
          <a:p>
            <a:pPr algn="ctr"/>
            <a:r>
              <a:rPr lang="en-US" sz="900" dirty="0">
                <a:latin typeface="Helvetica" pitchFamily="2" charset="0"/>
              </a:rPr>
              <a:t>B cell differentiation</a:t>
            </a:r>
          </a:p>
        </p:txBody>
      </p:sp>
      <p:sp>
        <p:nvSpPr>
          <p:cNvPr id="124" name="TextBox 123">
            <a:extLst>
              <a:ext uri="{FF2B5EF4-FFF2-40B4-BE49-F238E27FC236}">
                <a16:creationId xmlns:a16="http://schemas.microsoft.com/office/drawing/2014/main" id="{81CB10D9-8A99-C341-BFD2-5AB67E899DCB}"/>
              </a:ext>
            </a:extLst>
          </p:cNvPr>
          <p:cNvSpPr txBox="1"/>
          <p:nvPr/>
        </p:nvSpPr>
        <p:spPr>
          <a:xfrm>
            <a:off x="13288075" y="2636383"/>
            <a:ext cx="359394" cy="276999"/>
          </a:xfrm>
          <a:prstGeom prst="rect">
            <a:avLst/>
          </a:prstGeom>
          <a:noFill/>
        </p:spPr>
        <p:txBody>
          <a:bodyPr wrap="none" rtlCol="0">
            <a:spAutoFit/>
          </a:bodyPr>
          <a:lstStyle/>
          <a:p>
            <a:r>
              <a:rPr lang="en-US" sz="1200" dirty="0"/>
              <a:t>(C)</a:t>
            </a:r>
            <a:endParaRPr lang="en-US" dirty="0"/>
          </a:p>
        </p:txBody>
      </p:sp>
      <p:sp>
        <p:nvSpPr>
          <p:cNvPr id="125" name="TextBox 124">
            <a:extLst>
              <a:ext uri="{FF2B5EF4-FFF2-40B4-BE49-F238E27FC236}">
                <a16:creationId xmlns:a16="http://schemas.microsoft.com/office/drawing/2014/main" id="{F751020A-AA45-F348-8AAA-996B42EA4EF9}"/>
              </a:ext>
            </a:extLst>
          </p:cNvPr>
          <p:cNvSpPr txBox="1"/>
          <p:nvPr/>
        </p:nvSpPr>
        <p:spPr>
          <a:xfrm>
            <a:off x="11361671" y="4909488"/>
            <a:ext cx="360996" cy="276999"/>
          </a:xfrm>
          <a:prstGeom prst="rect">
            <a:avLst/>
          </a:prstGeom>
          <a:noFill/>
        </p:spPr>
        <p:txBody>
          <a:bodyPr wrap="none" rtlCol="0">
            <a:spAutoFit/>
          </a:bodyPr>
          <a:lstStyle/>
          <a:p>
            <a:r>
              <a:rPr lang="en-US" sz="1200" dirty="0"/>
              <a:t>(B)</a:t>
            </a:r>
            <a:endParaRPr lang="en-US" dirty="0"/>
          </a:p>
        </p:txBody>
      </p:sp>
      <p:sp>
        <p:nvSpPr>
          <p:cNvPr id="126" name="TextBox 125">
            <a:extLst>
              <a:ext uri="{FF2B5EF4-FFF2-40B4-BE49-F238E27FC236}">
                <a16:creationId xmlns:a16="http://schemas.microsoft.com/office/drawing/2014/main" id="{6CDDB71C-9441-DA40-9919-A9BF77FA27B6}"/>
              </a:ext>
            </a:extLst>
          </p:cNvPr>
          <p:cNvSpPr txBox="1"/>
          <p:nvPr/>
        </p:nvSpPr>
        <p:spPr>
          <a:xfrm>
            <a:off x="13274706" y="4209328"/>
            <a:ext cx="372218" cy="276999"/>
          </a:xfrm>
          <a:prstGeom prst="rect">
            <a:avLst/>
          </a:prstGeom>
          <a:noFill/>
        </p:spPr>
        <p:txBody>
          <a:bodyPr wrap="none" rtlCol="0">
            <a:spAutoFit/>
          </a:bodyPr>
          <a:lstStyle/>
          <a:p>
            <a:r>
              <a:rPr lang="en-US" sz="1200" dirty="0"/>
              <a:t>(D)</a:t>
            </a:r>
            <a:endParaRPr lang="en-US" dirty="0"/>
          </a:p>
        </p:txBody>
      </p:sp>
      <p:sp>
        <p:nvSpPr>
          <p:cNvPr id="127" name="TextBox 126">
            <a:extLst>
              <a:ext uri="{FF2B5EF4-FFF2-40B4-BE49-F238E27FC236}">
                <a16:creationId xmlns:a16="http://schemas.microsoft.com/office/drawing/2014/main" id="{B9345913-D510-6F4A-9CEB-7D6D58E777E5}"/>
              </a:ext>
            </a:extLst>
          </p:cNvPr>
          <p:cNvSpPr txBox="1"/>
          <p:nvPr/>
        </p:nvSpPr>
        <p:spPr>
          <a:xfrm>
            <a:off x="11263635" y="2634297"/>
            <a:ext cx="6825703" cy="5472000"/>
          </a:xfrm>
          <a:prstGeom prst="rect">
            <a:avLst/>
          </a:prstGeom>
          <a:noFill/>
          <a:ln>
            <a:solidFill>
              <a:srgbClr val="00B050"/>
            </a:solidFill>
          </a:ln>
        </p:spPr>
        <p:txBody>
          <a:bodyPr wrap="square" rtlCol="0">
            <a:spAutoFit/>
          </a:bodyPr>
          <a:lstStyle/>
          <a:p>
            <a:endParaRPr lang="en-US" dirty="0"/>
          </a:p>
        </p:txBody>
      </p:sp>
      <p:sp>
        <p:nvSpPr>
          <p:cNvPr id="67" name="TextBox 66">
            <a:extLst>
              <a:ext uri="{FF2B5EF4-FFF2-40B4-BE49-F238E27FC236}">
                <a16:creationId xmlns:a16="http://schemas.microsoft.com/office/drawing/2014/main" id="{57989FED-C9AC-DD47-B56C-CBB251C59997}"/>
              </a:ext>
            </a:extLst>
          </p:cNvPr>
          <p:cNvSpPr txBox="1"/>
          <p:nvPr/>
        </p:nvSpPr>
        <p:spPr>
          <a:xfrm>
            <a:off x="4117270" y="2635045"/>
            <a:ext cx="6982530" cy="7452000"/>
          </a:xfrm>
          <a:prstGeom prst="rect">
            <a:avLst/>
          </a:prstGeom>
          <a:noFill/>
          <a:ln>
            <a:solidFill>
              <a:srgbClr val="00B050"/>
            </a:solidFill>
          </a:ln>
        </p:spPr>
        <p:txBody>
          <a:bodyPr wrap="square" rtlCol="0">
            <a:spAutoFit/>
          </a:bodyPr>
          <a:lstStyle/>
          <a:p>
            <a:endParaRPr lang="en-US" dirty="0"/>
          </a:p>
        </p:txBody>
      </p:sp>
      <p:cxnSp>
        <p:nvCxnSpPr>
          <p:cNvPr id="3" name="Straight Connector 2">
            <a:extLst>
              <a:ext uri="{FF2B5EF4-FFF2-40B4-BE49-F238E27FC236}">
                <a16:creationId xmlns:a16="http://schemas.microsoft.com/office/drawing/2014/main" id="{A1CE6759-C102-F24B-B5DA-6B2186819E61}"/>
              </a:ext>
            </a:extLst>
          </p:cNvPr>
          <p:cNvCxnSpPr/>
          <p:nvPr/>
        </p:nvCxnSpPr>
        <p:spPr>
          <a:xfrm>
            <a:off x="4553368" y="3193774"/>
            <a:ext cx="296928" cy="0"/>
          </a:xfrm>
          <a:prstGeom prst="line">
            <a:avLst/>
          </a:prstGeom>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5C53DDCD-AC27-8848-9E2A-E2F131F32FA0}"/>
              </a:ext>
            </a:extLst>
          </p:cNvPr>
          <p:cNvSpPr txBox="1"/>
          <p:nvPr/>
        </p:nvSpPr>
        <p:spPr>
          <a:xfrm>
            <a:off x="4478454" y="3048005"/>
            <a:ext cx="461986" cy="200055"/>
          </a:xfrm>
          <a:prstGeom prst="rect">
            <a:avLst/>
          </a:prstGeom>
          <a:noFill/>
        </p:spPr>
        <p:txBody>
          <a:bodyPr wrap="none" rtlCol="0">
            <a:spAutoFit/>
          </a:bodyPr>
          <a:lstStyle/>
          <a:p>
            <a:r>
              <a:rPr lang="en-US" sz="700" dirty="0"/>
              <a:t>0.2 mm</a:t>
            </a:r>
          </a:p>
        </p:txBody>
      </p:sp>
      <p:cxnSp>
        <p:nvCxnSpPr>
          <p:cNvPr id="87" name="Straight Connector 86">
            <a:extLst>
              <a:ext uri="{FF2B5EF4-FFF2-40B4-BE49-F238E27FC236}">
                <a16:creationId xmlns:a16="http://schemas.microsoft.com/office/drawing/2014/main" id="{460841BF-0E92-EB4C-9ACB-E3648758C19C}"/>
              </a:ext>
            </a:extLst>
          </p:cNvPr>
          <p:cNvCxnSpPr>
            <a:cxnSpLocks/>
          </p:cNvCxnSpPr>
          <p:nvPr/>
        </p:nvCxnSpPr>
        <p:spPr>
          <a:xfrm>
            <a:off x="12031555" y="3871864"/>
            <a:ext cx="387072" cy="0"/>
          </a:xfrm>
          <a:prstGeom prst="line">
            <a:avLst/>
          </a:prstGeom>
        </p:spPr>
        <p:style>
          <a:lnRef idx="1">
            <a:schemeClr val="dk1"/>
          </a:lnRef>
          <a:fillRef idx="0">
            <a:schemeClr val="dk1"/>
          </a:fillRef>
          <a:effectRef idx="0">
            <a:schemeClr val="dk1"/>
          </a:effectRef>
          <a:fontRef idx="minor">
            <a:schemeClr val="tx1"/>
          </a:fontRef>
        </p:style>
      </p:cxnSp>
      <p:sp>
        <p:nvSpPr>
          <p:cNvPr id="94" name="TextBox 93">
            <a:extLst>
              <a:ext uri="{FF2B5EF4-FFF2-40B4-BE49-F238E27FC236}">
                <a16:creationId xmlns:a16="http://schemas.microsoft.com/office/drawing/2014/main" id="{C9190E77-50CE-E149-886F-34619A300432}"/>
              </a:ext>
            </a:extLst>
          </p:cNvPr>
          <p:cNvSpPr txBox="1"/>
          <p:nvPr/>
        </p:nvSpPr>
        <p:spPr>
          <a:xfrm>
            <a:off x="12008081" y="3715264"/>
            <a:ext cx="461986" cy="200055"/>
          </a:xfrm>
          <a:prstGeom prst="rect">
            <a:avLst/>
          </a:prstGeom>
          <a:noFill/>
        </p:spPr>
        <p:txBody>
          <a:bodyPr wrap="none" rtlCol="0">
            <a:spAutoFit/>
          </a:bodyPr>
          <a:lstStyle/>
          <a:p>
            <a:r>
              <a:rPr lang="en-US" sz="700" dirty="0"/>
              <a:t>0.2 mm</a:t>
            </a:r>
          </a:p>
        </p:txBody>
      </p:sp>
    </p:spTree>
    <p:extLst>
      <p:ext uri="{BB962C8B-B14F-4D97-AF65-F5344CB8AC3E}">
        <p14:creationId xmlns:p14="http://schemas.microsoft.com/office/powerpoint/2010/main" val="3422007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1679</TotalTime>
  <Words>968</Words>
  <Application>Microsoft Macintosh PowerPoint</Application>
  <PresentationFormat>Custom</PresentationFormat>
  <Paragraphs>57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Courier New</vt:lpstr>
      <vt:lpstr>Helvetica</vt:lpstr>
      <vt:lpstr>Office Theme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neves Neves Campos</dc:creator>
  <cp:lastModifiedBy>Gabriela Kinker</cp:lastModifiedBy>
  <cp:revision>91</cp:revision>
  <dcterms:created xsi:type="dcterms:W3CDTF">2018-02-05T15:36:18Z</dcterms:created>
  <dcterms:modified xsi:type="dcterms:W3CDTF">2023-01-18T12:51:01Z</dcterms:modified>
</cp:coreProperties>
</file>